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</p:sldMasterIdLst>
  <p:sldIdLst>
    <p:sldId id="256" r:id="rId6"/>
    <p:sldId id="257" r:id="rId7"/>
    <p:sldId id="258" r:id="rId8"/>
    <p:sldId id="271" r:id="rId9"/>
    <p:sldId id="267" r:id="rId10"/>
    <p:sldId id="273" r:id="rId11"/>
    <p:sldId id="275" r:id="rId12"/>
    <p:sldId id="276" r:id="rId13"/>
    <p:sldId id="266" r:id="rId14"/>
    <p:sldId id="259" r:id="rId15"/>
    <p:sldId id="260" r:id="rId16"/>
    <p:sldId id="270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06" autoAdjust="0"/>
    <p:restoredTop sz="94660"/>
  </p:normalViewPr>
  <p:slideViewPr>
    <p:cSldViewPr>
      <p:cViewPr>
        <p:scale>
          <a:sx n="66" d="100"/>
          <a:sy n="66" d="100"/>
        </p:scale>
        <p:origin x="-169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13.03.2017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STRUCTURALISM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4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novel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genre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, as a body of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literary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utterance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        the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novel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Middlemarch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				(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Parole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Parole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(mainly) prose narratives, relating the text to some larger containing structure, such as: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(a) the conventions of a particular literary genre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(b) a network of intertextual connections, 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(c) a projected model of an underlying universal narrative structure, 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(d) a notion of narrative as a complex of recurrent patterns or motifs.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structuralist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critics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xmlns="" val="37097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Structuralists</a:t>
            </a:r>
            <a:r>
              <a:rPr lang="tr-TR" dirty="0" smtClean="0"/>
              <a:t> </a:t>
            </a:r>
            <a:r>
              <a:rPr lang="tr-TR" dirty="0" err="1" smtClean="0"/>
              <a:t>Look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endParaRPr lang="en-GB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looking</a:t>
            </a:r>
            <a:r>
              <a:rPr lang="tr-TR" dirty="0" smtClean="0"/>
              <a:t> </a:t>
            </a:r>
            <a:endParaRPr lang="en-GB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pPr algn="ctr"/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expect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err="1" smtClean="0"/>
              <a:t>Parallels</a:t>
            </a:r>
            <a:endParaRPr lang="tr-TR" dirty="0" smtClean="0"/>
          </a:p>
          <a:p>
            <a:r>
              <a:rPr lang="tr-TR" dirty="0" err="1" smtClean="0"/>
              <a:t>Echoes</a:t>
            </a:r>
            <a:endParaRPr lang="tr-TR" dirty="0" smtClean="0"/>
          </a:p>
          <a:p>
            <a:r>
              <a:rPr lang="tr-TR" dirty="0" err="1" smtClean="0"/>
              <a:t>Reflections</a:t>
            </a:r>
            <a:r>
              <a:rPr lang="tr-TR" dirty="0" smtClean="0"/>
              <a:t>/</a:t>
            </a:r>
            <a:r>
              <a:rPr lang="tr-TR" dirty="0" err="1" smtClean="0"/>
              <a:t>Repetitions</a:t>
            </a:r>
            <a:endParaRPr lang="tr-TR" dirty="0" smtClean="0"/>
          </a:p>
          <a:p>
            <a:r>
              <a:rPr lang="tr-TR" dirty="0" err="1" smtClean="0"/>
              <a:t>Contrasts</a:t>
            </a:r>
            <a:endParaRPr lang="tr-TR" dirty="0" smtClean="0"/>
          </a:p>
          <a:p>
            <a:r>
              <a:rPr lang="tr-TR" dirty="0" err="1" smtClean="0"/>
              <a:t>Patterns</a:t>
            </a:r>
            <a:endParaRPr lang="tr-TR" dirty="0" smtClean="0"/>
          </a:p>
          <a:p>
            <a:endParaRPr lang="en-GB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Plot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Structure</a:t>
            </a:r>
            <a:endParaRPr lang="tr-TR" dirty="0" smtClean="0"/>
          </a:p>
          <a:p>
            <a:r>
              <a:rPr lang="tr-TR" dirty="0" err="1" smtClean="0"/>
              <a:t>Character</a:t>
            </a:r>
            <a:r>
              <a:rPr lang="tr-TR" dirty="0" smtClean="0"/>
              <a:t>/Motive</a:t>
            </a:r>
          </a:p>
          <a:p>
            <a:r>
              <a:rPr lang="tr-TR" dirty="0" err="1" smtClean="0"/>
              <a:t>Situation</a:t>
            </a:r>
            <a:r>
              <a:rPr lang="tr-TR" dirty="0" smtClean="0"/>
              <a:t>/</a:t>
            </a:r>
            <a:r>
              <a:rPr lang="tr-TR" dirty="0" err="1" smtClean="0"/>
              <a:t>Circumstance</a:t>
            </a:r>
            <a:endParaRPr lang="tr-TR" dirty="0" smtClean="0"/>
          </a:p>
          <a:p>
            <a:r>
              <a:rPr lang="tr-TR" dirty="0" err="1" smtClean="0"/>
              <a:t>Language</a:t>
            </a:r>
            <a:r>
              <a:rPr lang="tr-TR" dirty="0" smtClean="0"/>
              <a:t> /</a:t>
            </a:r>
            <a:r>
              <a:rPr lang="tr-TR" dirty="0" err="1" smtClean="0"/>
              <a:t>Imagery</a:t>
            </a:r>
            <a:endParaRPr lang="tr-TR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Analysis of a </a:t>
            </a:r>
            <a:r>
              <a:rPr lang="tr-TR" dirty="0" err="1" smtClean="0"/>
              <a:t>particular</a:t>
            </a:r>
            <a:r>
              <a:rPr lang="tr-TR" dirty="0" smtClean="0"/>
              <a:t> </a:t>
            </a:r>
            <a:r>
              <a:rPr lang="tr-TR" dirty="0" err="1" smtClean="0"/>
              <a:t>text</a:t>
            </a:r>
            <a:r>
              <a:rPr lang="tr-TR" dirty="0" smtClean="0"/>
              <a:t> in the </a:t>
            </a:r>
            <a:r>
              <a:rPr lang="tr-TR" dirty="0" err="1" smtClean="0"/>
              <a:t>framework</a:t>
            </a:r>
            <a:r>
              <a:rPr lang="tr-TR" dirty="0" smtClean="0"/>
              <a:t> of a </a:t>
            </a:r>
            <a:r>
              <a:rPr lang="tr-TR" dirty="0" err="1" smtClean="0"/>
              <a:t>particular</a:t>
            </a:r>
            <a:r>
              <a:rPr lang="tr-TR" dirty="0" smtClean="0"/>
              <a:t> </a:t>
            </a:r>
            <a:r>
              <a:rPr lang="tr-TR" dirty="0" err="1" smtClean="0"/>
              <a:t>genre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Analysis</a:t>
            </a:r>
            <a:r>
              <a:rPr lang="tr-TR" dirty="0" smtClean="0"/>
              <a:t> of a </a:t>
            </a:r>
            <a:r>
              <a:rPr lang="tr-TR" dirty="0" err="1" smtClean="0"/>
              <a:t>particular</a:t>
            </a:r>
            <a:r>
              <a:rPr lang="tr-TR" dirty="0" smtClean="0"/>
              <a:t> </a:t>
            </a:r>
            <a:r>
              <a:rPr lang="tr-TR" dirty="0" err="1" smtClean="0"/>
              <a:t>text</a:t>
            </a:r>
            <a:r>
              <a:rPr lang="tr-TR" dirty="0" smtClean="0"/>
              <a:t> as a </a:t>
            </a:r>
            <a:r>
              <a:rPr lang="tr-TR" dirty="0" err="1" smtClean="0"/>
              <a:t>whole</a:t>
            </a:r>
            <a:r>
              <a:rPr lang="tr-TR" dirty="0" smtClean="0"/>
              <a:t> in </a:t>
            </a:r>
            <a:r>
              <a:rPr lang="tr-TR" dirty="0" err="1" smtClean="0"/>
              <a:t>itself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Syntagmatic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Paradigmatic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Structuralism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2428860" y="250030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2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Certain</a:t>
            </a:r>
            <a:r>
              <a:rPr lang="tr-TR" b="1" dirty="0" smtClean="0"/>
              <a:t> </a:t>
            </a:r>
            <a:r>
              <a:rPr lang="tr-TR" b="1" dirty="0" err="1" smtClean="0"/>
              <a:t>elements</a:t>
            </a:r>
            <a:r>
              <a:rPr lang="tr-TR" b="1" dirty="0" smtClean="0"/>
              <a:t> of </a:t>
            </a:r>
            <a:r>
              <a:rPr lang="tr-TR" b="1" dirty="0" err="1" smtClean="0"/>
              <a:t>tragedy</a:t>
            </a:r>
            <a:r>
              <a:rPr lang="tr-TR" b="1" dirty="0" smtClean="0"/>
              <a:t> since </a:t>
            </a:r>
            <a:r>
              <a:rPr lang="tr-TR" b="1" dirty="0" err="1" smtClean="0"/>
              <a:t>ancient</a:t>
            </a:r>
            <a:r>
              <a:rPr lang="tr-TR" b="1" dirty="0" smtClean="0"/>
              <a:t> </a:t>
            </a:r>
            <a:r>
              <a:rPr lang="tr-TR" b="1" dirty="0" err="1" smtClean="0"/>
              <a:t>times</a:t>
            </a:r>
            <a:r>
              <a:rPr lang="tr-TR" b="1" dirty="0" smtClean="0"/>
              <a:t>:</a:t>
            </a:r>
            <a:endParaRPr lang="tr-TR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*Identity </a:t>
            </a:r>
            <a:r>
              <a:rPr lang="tr-TR" b="1" dirty="0" err="1" smtClean="0"/>
              <a:t>crisis</a:t>
            </a:r>
            <a:r>
              <a:rPr lang="tr-TR" b="1" dirty="0" smtClean="0"/>
              <a:t>: </a:t>
            </a:r>
            <a:r>
              <a:rPr lang="tr-TR" b="1" dirty="0" err="1" smtClean="0"/>
              <a:t>Who</a:t>
            </a:r>
            <a:r>
              <a:rPr lang="tr-TR" b="1" dirty="0" smtClean="0"/>
              <a:t> am I?</a:t>
            </a:r>
          </a:p>
          <a:p>
            <a:pPr marL="0" indent="0">
              <a:buNone/>
            </a:pPr>
            <a:r>
              <a:rPr lang="tr-TR" b="1" dirty="0"/>
              <a:t>*</a:t>
            </a:r>
            <a:r>
              <a:rPr lang="tr-TR" b="1" dirty="0" err="1" smtClean="0"/>
              <a:t>Five</a:t>
            </a:r>
            <a:r>
              <a:rPr lang="tr-TR" b="1" dirty="0" smtClean="0"/>
              <a:t> </a:t>
            </a:r>
            <a:r>
              <a:rPr lang="tr-TR" b="1" dirty="0" err="1" smtClean="0"/>
              <a:t>stages</a:t>
            </a:r>
            <a:r>
              <a:rPr lang="tr-TR" b="1" dirty="0" smtClean="0"/>
              <a:t> of </a:t>
            </a:r>
            <a:r>
              <a:rPr lang="tr-TR" b="1" dirty="0" err="1" smtClean="0"/>
              <a:t>crisis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*</a:t>
            </a:r>
            <a:r>
              <a:rPr lang="tr-TR" b="1" dirty="0" err="1" smtClean="0"/>
              <a:t>Blindness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Oedipus</a:t>
            </a:r>
            <a:r>
              <a:rPr lang="tr-TR" dirty="0" smtClean="0"/>
              <a:t> the </a:t>
            </a:r>
            <a:r>
              <a:rPr lang="tr-TR" dirty="0" err="1"/>
              <a:t>King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The </a:t>
            </a:r>
            <a:r>
              <a:rPr lang="tr-TR" dirty="0" err="1" smtClean="0"/>
              <a:t>Room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913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Romeo </a:t>
            </a:r>
            <a:r>
              <a:rPr lang="tr-TR" b="1" dirty="0" err="1" smtClean="0">
                <a:solidFill>
                  <a:srgbClr val="00B050"/>
                </a:solidFill>
              </a:rPr>
              <a:t>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Juliet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Symmetry</a:t>
            </a:r>
            <a:r>
              <a:rPr lang="tr-TR" dirty="0" smtClean="0"/>
              <a:t> in the Scenes </a:t>
            </a:r>
            <a:endParaRPr lang="tr-TR" dirty="0"/>
          </a:p>
        </p:txBody>
      </p:sp>
      <p:pic>
        <p:nvPicPr>
          <p:cNvPr id="1026" name="Picture 2" descr="C:\Users\Habibe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71612"/>
            <a:ext cx="7250113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8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Symmetry</a:t>
            </a:r>
            <a:r>
              <a:rPr lang="tr-TR" dirty="0" smtClean="0"/>
              <a:t> in </a:t>
            </a:r>
            <a:r>
              <a:rPr lang="tr-TR" dirty="0" err="1" smtClean="0"/>
              <a:t>Characterization</a:t>
            </a:r>
            <a:endParaRPr lang="tr-TR" dirty="0"/>
          </a:p>
        </p:txBody>
      </p:sp>
      <p:pic>
        <p:nvPicPr>
          <p:cNvPr id="2050" name="Picture 2" descr="C:\Users\Habibe\Desktop\Ekran Alıntıs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74156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0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/>
          </a:bodyPr>
          <a:lstStyle/>
          <a:p>
            <a:r>
              <a:rPr lang="en-US" dirty="0"/>
              <a:t>Structuralism is an intellectual movement which began in France in the </a:t>
            </a:r>
            <a:r>
              <a:rPr lang="en-US" dirty="0" smtClean="0"/>
              <a:t>1950s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en-US" dirty="0" smtClean="0"/>
              <a:t>Structuralism was imported into Britain mainly in the 1970s and attained widespread influence, and even notoriety, throughout the 1980s.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 </a:t>
            </a:r>
            <a:r>
              <a:rPr lang="tr-TR" dirty="0" smtClean="0"/>
              <a:t>The idea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things</a:t>
            </a:r>
            <a:r>
              <a:rPr lang="tr-TR" dirty="0" smtClean="0"/>
              <a:t> </a:t>
            </a:r>
            <a:r>
              <a:rPr lang="en-US" dirty="0" smtClean="0"/>
              <a:t>cannot </a:t>
            </a:r>
            <a:r>
              <a:rPr lang="en-US" dirty="0"/>
              <a:t>be understood in isolation - they have to be seen in the context of the larger structures they are part </a:t>
            </a:r>
            <a:r>
              <a:rPr lang="en-US" dirty="0" smtClean="0"/>
              <a:t>of</a:t>
            </a:r>
            <a:r>
              <a:rPr lang="tr-T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0905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2976" y="1000108"/>
            <a:ext cx="7086624" cy="514543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The linguistic sign is composed of these two elements. A word does not represent a thing in the world but a concept in our mind. 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the signifier </a:t>
            </a:r>
            <a:r>
              <a:rPr lang="en-GB" dirty="0" smtClean="0"/>
              <a:t>( a written or spoken mark) 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signified</a:t>
            </a:r>
            <a:r>
              <a:rPr lang="en-GB" dirty="0" smtClean="0"/>
              <a:t> (a concept)</a:t>
            </a:r>
            <a:endParaRPr lang="tr-TR" b="1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Signs</a:t>
            </a:r>
            <a:r>
              <a:rPr lang="tr-TR" b="1" dirty="0"/>
              <a:t> of the </a:t>
            </a:r>
            <a:r>
              <a:rPr lang="tr-TR" b="1" dirty="0" err="1"/>
              <a:t>fathers</a:t>
            </a:r>
            <a:r>
              <a:rPr lang="tr-TR" b="1" dirty="0"/>
              <a:t> – </a:t>
            </a:r>
            <a:r>
              <a:rPr lang="tr-TR" b="1" dirty="0" err="1"/>
              <a:t>Saussure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7473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ppl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appl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appl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appl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data:image/jpeg;base64,/9j/4AAQSkZJRgABAQAAAQABAAD/2wCEAAkGBxMSEhUSEBMWFRUVFRcVGBcYGBcXGBgVFRcYGBUVFRcYHSggGBolGxcVITEhJSkrLi4uFx8zODMtNygtLisBCgoKDg0OGhAQGy0mICYtLS0tLi0tLS0tKy0tLS0rLS0tLS0tLS0tLS0tLS0tLS0tLS0tLS0tLS0tLS0tLS0tLf/AABEIAOAA4QMBIgACEQEDEQH/xAAcAAEAAQUBAQAAAAAAAAAAAAAAAQIDBAYHBQj/xABCEAACAQIDBAcFBgQEBgMAAAAAAQIDEQQhMQUGQVESYXGBkaHwBxMiscEyQlJi0eEUI3LxM4KSsiRDU8LS4hUWF//EABoBAQADAQEBAAAAAAAAAAAAAAABAgMEBQb/xAArEQACAgEDAwIEBwAAAAAAAAAAAQIRAwQSIQUxQSJRE0JhcRQjMpGxwdH/2gAMAwEAAhEDEQA/AO4gAAAAAAAAAAAAAAAAAAAAAGHtPalHDw6depGC4X1duEUs5PsIbSVsGYDnG1/acs1haXDKdT/xTy8e41SvvvjqmTruN7JdFKNm+XRS6tTjnroL9KsruR3IHBv/ALHi1Z/xNbn9uWmfN8foZ2E36xtPWr0s9JJS7r68uJVa9eYsjejtYNC2H7RYzcYYql7ty+/H7PfF5pdlzfTqxZoZVcWXAANQAAAAAAAAACLkgAi5IAAAABFyQAAAAAAAAAajv/vR/CU/d0n/ADqi1/BH8XbrbsZnlyLHHcyG6I3v33p4W9Klada2f4Yf1c31HKdq7TqYiXvK0nOWevC1mklolfgsixUi5O7bbd7vi9Xd97K4UXLJJt307V+x4ebPLLK5fsZOTZiV3y6vJfqUK/SslneVrdjt9D1P4GMf8R90c+Wr0XdcmVR5+7Sin+HV35vUx+J7EUYiw7X+I+jlkrXlry4Zcy7Tml9lNdd/i8bZdxbtbq7D391dhSxdXoRbUVZzlbRdXW+C/Rj1Tdd7JSPZ9nmwffVffzj/AC6bvn96fBd2TfdzOp3LOBwkKMI06atGKsl9Xzb1uXz3dLgWGFefJsuAADpAAABFyQAAAAAAAAAAAAAAAAAa3vjvXHAxgnFynUeTd1GK5yfHOyt18DZDHxuBpVo9CtThUj+GcVJcr2fayHdcExq+TR/Z9v1LF1qmHxLh07uVJxTipRWsLPitb8VfkdAOZb67m+4/4vBLoe7am4r/AJbjmqkOPR0uuFr6abZuZvNHHUb/AGasLRqw5S4Sj+V2duxrgUjJ3tZtkxrbvj2/g2E4lvFUlisTVq5tObUf6YtwjbtUU+9nY9pVejSlnZtNRf5mrI0TD7MjTj0enHpdbUX4PvPO6hNtqEfv/n9nNOLaNThszo/4mX5VrxKm7K0PhXLn2vievicAlducdfxR7+N/IilsiU/sLpdcVKf+1fM8twnJmdM8GrT5rvWvei3HDXeWeXY8u03XCbn1p/aVl+bJW/3cnayNl2VulRpNSmveSXNWjdcbZ3fa2b49Fmn4r7kqDZoWwdz62Jak704L7z0a/KvvPy6zqWydmU8NTVOlGyWr4yfGUnxbMwHsafSQw8937miVAAHUSAAAAAAAAAAAAACACQQSAAAAAQYuJ2jThlKXrrIbolJvsZYNfrbxQvb3kI+LfkYeNpOvH4Kqk/8AMvqV3rwaLE/m4NixeOpQT95OCXW0cax+0o7M2iq2Fmp4eWdo/gk/jovsdnF8rcmU7z7PrU283btv/bvNJxNWUl0W9H4MylNs9HDpY7XUrs6xD2jUJVHPEJ2jboQjZxXW5feenrW9ivarQelDpL80l+hxnDScrx4rh35pd/zMmFB2uYp7L+vf6nRi0WGaTo6rT9qtFaYdLsaX0MiPtZpaypeEv2ON4jDtFFHBzqS6ME2+STk2+xGkcjE+n414Ozw9r2Hbzoz/ANSPZ2d7RcHV1cof1K68mcg2VubVfx4iLpRXCTUJPtTzRsFFYag+j7tPrUvqjRTZwZMGNOkdjwe1aNX/AAqkZdjz8DMOJy23h0/hTXXd/Q9rZW+TjZRq3/LPNdieqLKZzPC/B1IHk7I27TrrVKXK/wAj1S6dmTVEgAkgAEAEgAAAAAAAAAAAAHl7e2nGhTbbtkRJpK2WhBzkoowd5d4I0YtRefm3yRyvbm8k5Oyl+nZl67SN4drupJtvN+S5I8Gorpvo2btbN2S+rPPnmcmfW6PpsMcLfcontOrf7VjLwW3qsHlOS7zzqdDO8k31Xtn4Fp0ZN5BTNMmlg/Bts99JP4ayhXSy+JX8Hk14nibRx+Fq5xw8qcucart13UlLLsZ404NFFWOlnfLz5GqlZxS0sY8ozaFCjGXvJObt+FqPC2bcZar5HoPa+GjlDDyl/VVf/bFGvLXi+oqopat9VuJEki2PC77s9evvHBO8MLRXXPpVP9za8ime+WJt0YNU1+GmlBeETX67LPSLJcFZY1fPP35PVr7arT+1NvtZhVMZNPX6mOr68i7Cg2uwnsQ8UWuESsVJ6mVQk1bPLl+hYhSSL8ZF7OWWOuDYdk7aqUmrTfVnp3nVt0N9Y1bUqztJ5J8zhcKlj1MBi2ms/XUSnRz5MCkj6YTuSajuDvB7+mqdR3nFZP8AEl6+RtxqnZ50ouLpgAElQAAAAAAAAAAACmpOybfA5bvxtJzm4p5K/jxfrkdC29iehT7fornH9uYuzlo2759creu849VOuD3OjaffNzZrsIuVTS/05M9T3CLGyaV79Z7ioqyOOPJ9NlqLpHjywmRYlg2bW8KpRSSzT14sRwSyuaJHJLMjTauEaz5HnVqFjeMZgVZvLLhxz5I1vGUc2XUitKRr8oZlHRzM5wzLLqdGWlyXM1hh8mDKGeayLPu88j06mKyeSzLEVxEZsrPAi1/DWeWhLVjJci3IupMxeJFm5Tclk1Er5FkznljVWSp5W7zIoVTEiXEy6OWUTd9zdrypVoNPiv3Xfod5w1ZTjGcc1JJrsZ8w7PqtNNarPwO9+z7afvsMk9YO3c80aQZ5mrh8xs4ANDiAAAAAABBIAIJAANV3zxXRXR6l8zke1Kl5d50Xfmp/MfrRHMdoT+LzZ5epdzZ9j0OCWNGZsiu4yy1WfdxyNlw0Vk/VzTsFXvO7ebX008jbMPioxkle6uvkv3MsbPQ1cXfB72AwTyk8+lp67T1Y7GlO3UvAt7NxcLJXWVrdmqNgp4rK6s7nfCMWj5jUZ8ilwjVtr7vSUbrO3I0famH6F3bmufridU2liH0JJavI5pvViUpdDgrXtq29VczyxS7HZ0/LknxI03FxszzsRWcpOT1eZl46s7tJ66nntpIyPa8FMr2XWX6ehjIv00WRi2GylzehW8uBbqPO+hZGUuClkBk046+RcwbKm759XDqCQsVRRZGM1Zdw8rNM6/7I8V8dSnwcFL/S/wD2OQRemXrkdF9k9ZrFQXOM15X+heL5PO1MfQztAANzyAAAAAAAAAAAADne/wBlUv2+azOZYqprlq15X/VnU/aRS0lzi/JHK5wu1dX0dr6rt4Hmalepn2XRmvhJmJSlZ6Z5O/V2etD04459Hhf8XLg12GFDDtvN2y49SyXlYuUKS6SUtHq0r2XFpfQ5eT2puMu56OC2tKLi29H6XzNi2bvJKLd3eLvlf5LQ1Snhb3z49/UzLpUMsmaxlJHDmxYp90bBtHe6TTUevuNH2jtBzzvnf1mZ+Ow+WT5nk4ikuCt1a+ZZzb7lcOHHjXCMDEScldrqv16583n5GOzKnBZXLPQLou2imSV7J3XhmXqLtmuBbUVbje/dbgXIIkzYqO+ZQ7W0zLskW3EujGZbaQUCbE3b14ZFznbKpp6PgSkrdZKWWZEQikiexG/eya/8ZD+mT8rGhKVtOB0H2O0nLFdLhGEvmrfU0j3PP1VbGdsAB0HigAAAAAAAAAEWJANR9odG9KMuV14po5XHDpPlq/A7XvXhfeYaa5K/gcZxiay5XXmcOpj6j6bo2T8pr2ZYlDjwvbvK1JWSssuNs+/1xMac8uvy6yZVUsk7rsszmo9m7Mn31vh4XK44m19HdWzz15dZhtq3Svfhrmrcbci1KoTRRl7F1sjBxU87rLJac7al3ENrJ9viYlZW1yLJEGPUWXaY7WZdqSLbzvw9aF6M3IhRK+m3ZPPgihNWz19XKXIUJT4K7lMo94lGwTRYxbIqJXy0Ii9Vz+hKTd7dvcTGOduOnplkYsiayVvTK4txuua/fIoRccevgSVLcnyXA697FsFaFWrbV9FfX6HIYo+hvZxs90cFT6StKf8AMfD7Wa8rG0FyeXrZVCvc2gAGx5QBFiQAAAAAAAAACirTUk4vRprxOK7y4J0qs4taSa/RnbTQPaXsz7NaK1yfav2+Rhnjas9TpWbZl2vycyqPLrV7/Qx5K1nwf0MjEtpt88n2erGHOSa6/Vzko+mciqMxKTd3yRYU7ESldt6dQorZcqO3zLMnfK/iIq714cSxUkWSIcim+etv3LdR52ImyhstRk5FUla19GU3s8/0uimcvkRZq1/mKM5S5K+mFmUJXeXn+pWpZJX007yaK3ZMlbj65Etq3X6sW78UTTed3mTRTcXIysuvn9CekUxkS7Ph2WJSKTlwevurst4nF0qK4y+Lsiry8kz6UpQUUktEcy9jOwejGeLms38EOpZObXbZeB1A6IKkeHq8m6dLwAAXOUAAAAAAAAAAAAGJtXARr0pUp6SWvJ8GZYDVkxbi7RwLbuzZUZzhJWcXb125Hh1HbLvO17/bA99T99TXxwXxfmh+xxrHUrN5Wz04HFOG1n1Ol1SzY78+TCllnx10y8yjpWzRMnbTUo97qruzz7+BWjo3FdWTfxPjnw+S0LfS+6knfqz7iOj3Z5vPLlctrXmKG4tS1KKkvHiVzaLcpa5v1zLIykyli3PkUt8PXmQ5f3LUYuaK+r+xVcta5lxStmnbL9reuZNFd4bJTCk+y3Vx4XIguoUVci7HT6HsbtbInia0KUFdyku5cW+qx5eHpOclGObeVjvns63VWDo9Oa/mzWf5Y627S8Y2cepzbUbNsvAQoUoUqatGCt2833sygDc8gAAAAAAAAAAAAAAAAAAixzLf/dBxvXoL4XnKP4XzXJfI6cRKKas80ysoqSNsGaWKW5HzJiaTT4+tTFlHLPQ6vvzuVa9agvh1aX3e7kcyxeElFvL19DncaPdx6mOSNowJXstezgUy0Vy/0fn60LVWHr5kUarIY83y0LckuHf+xVUurWy7/mWZWJSKTyFUrcy2/X7BvmUdIskc8pl1P1/cqXaiwpfoVRl5E0RvL8W9L25l2jTbaSTbeVvkWcPByajFXbySWbbZ2z2c+z1UYxxGMjeo840393k5dfVwJUTLLnUUU+zPcX3ajisTH4nZwg+HKT+iOnEIk1So8uc3N2wACSgAAAAAAAAAAAAAAAAAAIZIAKJo0Tezc6nUvOg1Tlxi18D7LZx811G+tFirhlLUhqy8JuDtHzxtPYWMg2oYfpW+9dOL8WmefDAYlL+bQf8Al/dn0e9mx5FL2RTesURtNvxErtM+ZsVhXwT7+a5o8+pSfI+n8VuthaitOjF+T8UeZ/8AnOAvd0W+2c2vBsrsNvxlrlcnzXLpP7KZk4bDdJWdJvrTkn+h9L0dy8HD7NCHhf5mVDdvDrSlBdyLUc0srbs+XP8A4zEX+GlOS4O2Z7Gx91a9ZrpL3cXq2m33RX6o+kobHpLSEfBF5YCC+6vAbR8Zmibm7vYTB2nThKdX/qzWa/oWkO7PrN0p4y/PwMqOGiuBcVFCjNyvuWIYgvwqEqmSoklSpMkgIkEgAAAAAAAAAAAAAAAAAAAAAAAEEgAAAAAAAgEgAAAAgEgAAAAAAAi5I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https://encrypted-tbn3.gstatic.com/images?q=tbn:ANd9GcTM2G-meTLxeO8GK93DpHNiRW23RJ72KRfN3LH5XXpNu1aoVqL9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4572032" cy="414340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charset="0"/>
              <a:buChar char="•"/>
            </a:pPr>
            <a:r>
              <a:rPr lang="tr-TR" sz="2300" b="1" dirty="0" err="1" smtClean="0">
                <a:latin typeface="Times New Roman" pitchFamily="18" charset="0"/>
                <a:cs typeface="Times New Roman" pitchFamily="18" charset="0"/>
              </a:rPr>
              <a:t>Arbitrariness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he meanings given to words are purely arbitrary, and those meanings are maintained by convention only. There is no inherent connection between a word and what it designates. 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300" b="1" dirty="0" err="1" smtClean="0">
                <a:latin typeface="Times New Roman" pitchFamily="18" charset="0"/>
                <a:cs typeface="Times New Roman" pitchFamily="18" charset="0"/>
              </a:rPr>
              <a:t>Relationality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he meanings of words are relational; that is, signs just gain their meaning from their relationships with other signs. No word can be defined in isolation from other words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hovel shed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hut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house mansion palace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'In a language there are only differences, without fixed terms'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tr-TR" sz="2300" b="1" dirty="0" err="1" smtClean="0">
                <a:latin typeface="Times New Roman" pitchFamily="18" charset="0"/>
                <a:cs typeface="Times New Roman" pitchFamily="18" charset="0"/>
              </a:rPr>
              <a:t>Constitutiveness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300" dirty="0" err="1" smtClean="0">
                <a:latin typeface="Times New Roman" pitchFamily="18" charset="0"/>
                <a:cs typeface="Times New Roman" pitchFamily="18" charset="0"/>
              </a:rPr>
              <a:t>anguage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 constitutes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world instead of just recording or labelling it. Meaning is always attributed to the object or idea by the human mind, and constructed by and expressed through language: it is not already contained within the thing.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'terrorist' or 'freedom fighter'</a:t>
            </a:r>
            <a:endParaRPr lang="tr-TR" sz="2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hat exactly did Saussure say about linguistic</a:t>
            </a:r>
            <a:r>
              <a:rPr lang="tr-TR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structures which the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Structuralists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later found so interesting?</a:t>
            </a:r>
            <a:r>
              <a:rPr lang="tr-TR" sz="2800" dirty="0" smtClean="0"/>
              <a:t/>
            </a:r>
            <a:br>
              <a:rPr lang="tr-TR" sz="2800" dirty="0" smtClean="0"/>
            </a:br>
            <a:endParaRPr lang="en-GB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533.photobucket.com/albums/ee334/paperreplika/diorama/966778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2286016" cy="2500331"/>
          </a:xfrm>
          <a:prstGeom prst="rect">
            <a:avLst/>
          </a:prstGeom>
          <a:noFill/>
        </p:spPr>
      </p:pic>
      <p:pic>
        <p:nvPicPr>
          <p:cNvPr id="26630" name="Picture 6" descr="https://www.cranegardenbuildings.co.uk/uploads/images/00127/24-x-30m-superior-shed-185m-ea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642918"/>
            <a:ext cx="2286016" cy="2286016"/>
          </a:xfrm>
          <a:prstGeom prst="rect">
            <a:avLst/>
          </a:prstGeom>
          <a:noFill/>
        </p:spPr>
      </p:pic>
      <p:pic>
        <p:nvPicPr>
          <p:cNvPr id="26632" name="Picture 8" descr="http://static.howstuffworks.com/gif/home-equity-loan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00042"/>
            <a:ext cx="2143140" cy="2438400"/>
          </a:xfrm>
          <a:prstGeom prst="rect">
            <a:avLst/>
          </a:prstGeom>
          <a:noFill/>
        </p:spPr>
      </p:pic>
      <p:pic>
        <p:nvPicPr>
          <p:cNvPr id="26634" name="Picture 10" descr="http://www.goldcoastmansions.com/GlenCoveMansion/TheGlenCoveMans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143248"/>
            <a:ext cx="2643206" cy="3071804"/>
          </a:xfrm>
          <a:prstGeom prst="rect">
            <a:avLst/>
          </a:prstGeom>
          <a:noFill/>
        </p:spPr>
      </p:pic>
      <p:pic>
        <p:nvPicPr>
          <p:cNvPr id="26636" name="Picture 12" descr="http://vietnamtravelandcruise.com/upload/img_news/grand%20pala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571876"/>
            <a:ext cx="3857652" cy="246219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otos.wikimapia.org/p/00/02/01/00/3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600079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terroris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terroris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4" name="AutoShape 6" descr="terroris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6" name="Picture 8" descr="https://abagond.files.wordpress.com/2015/02/media-create-public-opinion-terrorist-rebels-freedom-fighter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00092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357166"/>
            <a:ext cx="7148538" cy="604363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Saussure's thinking stressed the way language is arbitrary, relational, and constitutive, and this way of thinking about language greatly influenced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Structuralists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because it gave them a model of a system which is self-contained, in which individual items relate to other items and thus create larger structures.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1720</TotalTime>
  <Words>417</Words>
  <Application>Microsoft Office PowerPoint</Application>
  <PresentationFormat>Ekran Gösterisi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Kalabalık</vt:lpstr>
      <vt:lpstr>1_Kalabalık</vt:lpstr>
      <vt:lpstr>2_Kalabalık</vt:lpstr>
      <vt:lpstr>3_Kalabalık</vt:lpstr>
      <vt:lpstr>4_Kalabalık</vt:lpstr>
      <vt:lpstr>STRUCTURALISM</vt:lpstr>
      <vt:lpstr>Slayt 2</vt:lpstr>
      <vt:lpstr>Signs of the fathers – Saussure </vt:lpstr>
      <vt:lpstr>Slayt 4</vt:lpstr>
      <vt:lpstr> What exactly did Saussure say about linguistic structures which the Structuralists later found so interesting? </vt:lpstr>
      <vt:lpstr>Slayt 6</vt:lpstr>
      <vt:lpstr>Slayt 7</vt:lpstr>
      <vt:lpstr>Slayt 8</vt:lpstr>
      <vt:lpstr>Slayt 9</vt:lpstr>
      <vt:lpstr>Langue- Parole</vt:lpstr>
      <vt:lpstr>What structuralist critics do</vt:lpstr>
      <vt:lpstr>What Structuralists Look For </vt:lpstr>
      <vt:lpstr>Syntagmatic or Paradigmatic Structuralism </vt:lpstr>
      <vt:lpstr>Oedipus the King and The Room </vt:lpstr>
      <vt:lpstr>Romeo and Juliet Symmetry in the Scenes </vt:lpstr>
      <vt:lpstr>Symmetry in Characterization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STRUCTURALISM</dc:title>
  <dc:creator>Habibe EROĞLU</dc:creator>
  <cp:lastModifiedBy>Toshiba</cp:lastModifiedBy>
  <cp:revision>96</cp:revision>
  <dcterms:created xsi:type="dcterms:W3CDTF">2015-03-22T18:35:29Z</dcterms:created>
  <dcterms:modified xsi:type="dcterms:W3CDTF">2017-03-13T21:02:24Z</dcterms:modified>
</cp:coreProperties>
</file>