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6" r:id="rId6"/>
    <p:sldId id="269" r:id="rId7"/>
    <p:sldId id="271" r:id="rId8"/>
    <p:sldId id="272" r:id="rId9"/>
    <p:sldId id="276" r:id="rId10"/>
    <p:sldId id="278" r:id="rId11"/>
    <p:sldId id="280" r:id="rId12"/>
    <p:sldId id="281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7" r:id="rId23"/>
    <p:sldId id="29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4209-334B-4428-BC20-FE77063DE1EE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7CCE-C637-4107-AB9C-5FB36B98887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4538493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11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TBMM’NİN İÇ YAPISI VE ÇALIŞMA DÜZENİ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tr-TR" sz="3600" dirty="0" smtClean="0"/>
              <a:t>Türkiye’de parlamentonun sürekliliği ilkesi geçerlidir.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dirty="0" smtClean="0"/>
              <a:t>Meclisin çalışmaları, yasama dönemi, yasama (toplantı) yılı, birleşim ve oturumlardan oluşur. 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/>
              <a:t>Yasama dönemi; </a:t>
            </a:r>
            <a:r>
              <a:rPr lang="tr-TR" sz="3600" dirty="0" smtClean="0"/>
              <a:t>iki milletvekili genel seçimi arasındaki süre olup, bu süre anayasa uyarınca uzatılmadığı veya erken seçim olmadığı takdirde </a:t>
            </a:r>
            <a:r>
              <a:rPr lang="tr-TR" sz="3600" b="1" dirty="0" smtClean="0"/>
              <a:t>5 yıldır. </a:t>
            </a:r>
            <a:endParaRPr lang="tr-TR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tr-TR" sz="3600" b="1" dirty="0" smtClean="0"/>
              <a:t>Toplanma, Tatil ve Ara Verme</a:t>
            </a:r>
            <a:endParaRPr lang="tr-TR" sz="3600" dirty="0" smtClean="0"/>
          </a:p>
          <a:p>
            <a:pPr lvl="1"/>
            <a:r>
              <a:rPr lang="tr-TR" sz="3600" dirty="0" smtClean="0"/>
              <a:t>TBMM, her yıl Ekim ayının ilk günü kendiliğinden toplanır; yani toplanması için bir çağrı yapmaya gerek yoktur.</a:t>
            </a:r>
          </a:p>
          <a:p>
            <a:pPr lvl="1"/>
            <a:endParaRPr lang="tr-TR" sz="3600" dirty="0" smtClean="0"/>
          </a:p>
          <a:p>
            <a:pPr lvl="1"/>
            <a:r>
              <a:rPr lang="tr-TR" sz="3600" dirty="0" smtClean="0"/>
              <a:t>Anayasa Meclisin toplanmasının başlangıç tarihini belirtmiş, ama bitiş tarihini belirtmemiştir. </a:t>
            </a:r>
          </a:p>
          <a:p>
            <a:pPr lvl="1"/>
            <a:r>
              <a:rPr lang="tr-TR" sz="3600" dirty="0" smtClean="0"/>
              <a:t>Anayasa bunu meclisin takdirine bırakmıştır.</a:t>
            </a:r>
          </a:p>
          <a:p>
            <a:pPr lvl="1"/>
            <a:endParaRPr lang="tr-TR" sz="3600" dirty="0" smtClean="0"/>
          </a:p>
          <a:p>
            <a:pPr lvl="1"/>
            <a:r>
              <a:rPr lang="tr-TR" sz="3600" dirty="0" smtClean="0"/>
              <a:t>Ancak bu takdirde de </a:t>
            </a:r>
            <a:r>
              <a:rPr lang="tr-TR" sz="3600" b="1" dirty="0" smtClean="0"/>
              <a:t>TBMM bir yasama yılında en çok 3 ay tatil yapabilir </a:t>
            </a:r>
            <a:r>
              <a:rPr lang="tr-TR" sz="3600" dirty="0" smtClean="0"/>
              <a:t>diyerek buna bir üst sınır koymuştur.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/>
            <a:r>
              <a:rPr lang="tr-TR" sz="3600" dirty="0" smtClean="0"/>
              <a:t>Tatil TBMM çalışmalarının belli bir süre ertelenmesidir.</a:t>
            </a:r>
          </a:p>
          <a:p>
            <a:pPr lvl="1"/>
            <a:endParaRPr lang="tr-TR" sz="3600" dirty="0" smtClean="0"/>
          </a:p>
          <a:p>
            <a:pPr lvl="1"/>
            <a:r>
              <a:rPr lang="tr-TR" sz="3600" dirty="0" smtClean="0"/>
              <a:t>Danışma Kurulunun önerisi üzerine Genel Kurulca başka bir karar alınmadıkça, </a:t>
            </a:r>
            <a:r>
              <a:rPr lang="tr-TR" sz="3600" b="1" dirty="0" smtClean="0"/>
              <a:t>TBMM 1 Temmuz günü tatile girer. 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/>
              <a:t>Meclis bir yasama yılında en çok 3 ay tatil yapabilir.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/>
          </a:bodyPr>
          <a:lstStyle/>
          <a:p>
            <a:pPr lvl="1"/>
            <a:r>
              <a:rPr lang="tr-TR" sz="3600" b="1" dirty="0" smtClean="0"/>
              <a:t>TOPLANTI YETERSAYISI</a:t>
            </a:r>
          </a:p>
          <a:p>
            <a:pPr lvl="1"/>
            <a:r>
              <a:rPr lang="tr-TR" sz="3600" dirty="0" smtClean="0"/>
              <a:t>TBMM Genel Kurulunda (ve keza komisyonlarında) bir toplantının başlayabilmesi için hazır bulunması gereken en az üye sayısı demektir.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/>
              <a:t>TBMM, yapacağı seçimler dahil bütün işlerinde </a:t>
            </a:r>
            <a:r>
              <a:rPr lang="tr-TR" sz="3600" b="1" u="sng" dirty="0" smtClean="0"/>
              <a:t>üye tamsayısının en az üçte biri ile toplanır.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TOPLANTI YETERSAYISI =200 MİLLETVEKİLİ</a:t>
            </a:r>
            <a:endParaRPr lang="tr-TR" sz="3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lnSpcReduction="10000"/>
          </a:bodyPr>
          <a:lstStyle/>
          <a:p>
            <a:pPr lvl="1"/>
            <a:r>
              <a:rPr lang="tr-TR" sz="3600" b="1" dirty="0" smtClean="0"/>
              <a:t>KARAR YETERSAYISI</a:t>
            </a:r>
          </a:p>
          <a:p>
            <a:pPr lvl="1"/>
            <a:r>
              <a:rPr lang="tr-TR" sz="3600" b="1" u="sng" dirty="0" smtClean="0">
                <a:solidFill>
                  <a:srgbClr val="C00000"/>
                </a:solidFill>
              </a:rPr>
              <a:t>GENEL KARAR YETERSAYISI</a:t>
            </a:r>
          </a:p>
          <a:p>
            <a:pPr lvl="1"/>
            <a:r>
              <a:rPr lang="tr-TR" sz="3600" b="1" dirty="0" smtClean="0"/>
              <a:t>TBMM, Anayasada başkaca hüküm yoksa, toplantıya katılanların salt çoğunluğu ile karar verir; 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Ancak karar yetersayısı hiçbir şekilde üye tamsayısının dörtte birinin bir fazlasından az olamaz. 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151 MİLLETVEKİLİ.</a:t>
            </a:r>
            <a:endParaRPr lang="tr-TR" sz="3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/>
          </a:bodyPr>
          <a:lstStyle/>
          <a:p>
            <a:pPr lvl="1"/>
            <a:r>
              <a:rPr lang="tr-TR" sz="3600" b="1" dirty="0" smtClean="0"/>
              <a:t>ÖZEL KARAR YETERSAYILARI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Anayasanın Değiştirilmesi: </a:t>
            </a:r>
            <a:r>
              <a:rPr lang="tr-TR" sz="3600" b="1" dirty="0" err="1" smtClean="0"/>
              <a:t>ÜTS’nin</a:t>
            </a:r>
            <a:r>
              <a:rPr lang="tr-TR" sz="3600" b="1" dirty="0" smtClean="0"/>
              <a:t> üçte ikisi veya Beşte üçü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Genel veya özel af ilanı: </a:t>
            </a:r>
            <a:r>
              <a:rPr lang="tr-TR" sz="3600" b="1" dirty="0" err="1" smtClean="0"/>
              <a:t>ÜTS’nin</a:t>
            </a:r>
            <a:r>
              <a:rPr lang="tr-TR" sz="3600" b="1" dirty="0" smtClean="0"/>
              <a:t> beşte üçü</a:t>
            </a:r>
          </a:p>
          <a:p>
            <a:pPr lvl="1"/>
            <a:endParaRPr lang="tr-TR" sz="3600" b="1" dirty="0" smtClean="0"/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TBMM Başkanın Seçimi: </a:t>
            </a:r>
            <a:r>
              <a:rPr lang="tr-TR" sz="3600" b="1" dirty="0" err="1" smtClean="0"/>
              <a:t>ÜTS’nin</a:t>
            </a:r>
            <a:r>
              <a:rPr lang="tr-TR" sz="3600" b="1" dirty="0" smtClean="0"/>
              <a:t> üçte ikisi veya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salt çoğunluğu (Dördüncü Tur oylamada genel karar yetersayısı yeterlidir).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tr-TR" sz="3600" b="1" dirty="0" smtClean="0"/>
              <a:t>ÖZEL KARAR YETERSAYILARI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 hakkında bir suç işlediği iddiasıyla soruşturma açılması önergesinin verilmesi: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salt çoğunluğu.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 hakkında bir suç işlediği iddiasıyla soruşturma açılması kararı verilmesi: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beşte üçü.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Cumhurbaşkanın Yüce Divana sevk edilmesi kararı: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üçte ikisi.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tr-TR" sz="3600" b="1" dirty="0" smtClean="0"/>
              <a:t>ÖZEL KARAR YETERSAYILARI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 yardımcıları ve bakanlar hakkında bir suç işlediği iddiasıyla soruşturma açılması önergesinin verilmesi: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salt çoğunluğu.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 yardımcıları ve bakanlar hakkında bir suç işlediği iddiasıyla soruşturma açılması kararı verilmesi: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beşte üç çoğunluğu.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Cumhurbaşkanı yardımcıları ve bakanların Yüce Divana sevk edilmesi kararı: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üçte ikisi.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tr-TR" sz="3600" b="1" dirty="0" smtClean="0"/>
              <a:t>ÖZEL KARAR YETERSAYILARI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Meclis çalışmalarına özürsüz veya izinsiz olarak 1 ay içerisinde toplam 5 birleşim günü katılmayan milletvekilinin milletvekilliğinin düşmesine karar verilmesi: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salt çoğunluğu.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Kamu </a:t>
            </a:r>
            <a:r>
              <a:rPr lang="tr-TR" sz="3600" b="1" dirty="0" err="1" smtClean="0">
                <a:solidFill>
                  <a:srgbClr val="C00000"/>
                </a:solidFill>
              </a:rPr>
              <a:t>Başdenetçisinin</a:t>
            </a:r>
            <a:r>
              <a:rPr lang="tr-TR" sz="3600" b="1" dirty="0" smtClean="0">
                <a:solidFill>
                  <a:srgbClr val="C00000"/>
                </a:solidFill>
              </a:rPr>
              <a:t> seçilmesi: </a:t>
            </a:r>
            <a:r>
              <a:rPr lang="tr-TR" sz="3600" b="1" dirty="0" smtClean="0"/>
              <a:t>İlk iki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2/3; ikinci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½’si.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Anayasa Mahkemesi Üye seçimi: </a:t>
            </a:r>
            <a:r>
              <a:rPr lang="tr-TR" sz="3600" b="1" dirty="0" smtClean="0"/>
              <a:t>İlk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2/3; ikinci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salt çoğunluğu, üçüncü oylamada en fazla oy.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HSK Üye Seçimi: </a:t>
            </a:r>
            <a:r>
              <a:rPr lang="tr-TR" sz="3600" b="1" dirty="0" smtClean="0"/>
              <a:t>Birinci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2/3; ikinci oylamada </a:t>
            </a:r>
            <a:r>
              <a:rPr lang="tr-TR" sz="3600" b="1" dirty="0" err="1" smtClean="0"/>
              <a:t>ÜTS’nın</a:t>
            </a:r>
            <a:r>
              <a:rPr lang="tr-TR" sz="3600" b="1" dirty="0" smtClean="0"/>
              <a:t> 3/5’i, üçüncü oylamada ad çekme.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/>
            <a:r>
              <a:rPr lang="tr-TR" sz="3600" b="1" dirty="0" smtClean="0"/>
              <a:t>Minimum Sayılar:</a:t>
            </a:r>
          </a:p>
          <a:p>
            <a:pPr lvl="1"/>
            <a:r>
              <a:rPr lang="tr-TR" sz="3600" b="1" dirty="0" err="1" smtClean="0">
                <a:solidFill>
                  <a:srgbClr val="C00000"/>
                </a:solidFill>
              </a:rPr>
              <a:t>ÜTS’nın</a:t>
            </a:r>
            <a:r>
              <a:rPr lang="tr-TR" sz="3600" b="1" dirty="0" smtClean="0">
                <a:solidFill>
                  <a:srgbClr val="C00000"/>
                </a:solidFill>
              </a:rPr>
              <a:t> Beşte Birinin (120 Milletvekilinin) yapacağı işler:</a:t>
            </a:r>
          </a:p>
          <a:p>
            <a:pPr lvl="1"/>
            <a:endParaRPr lang="tr-TR" sz="3600" b="1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TBMM’nin olağanüstü toplantıya çağrılması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Anayasa Mahkemesinde iptal davası açılabilmesi.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 VE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r>
              <a:rPr lang="tr-TR" dirty="0" smtClean="0"/>
              <a:t>TBMM’nin kendine özgü bir iç yapısı ve çalışma düzeni vardır.  </a:t>
            </a:r>
          </a:p>
          <a:p>
            <a:endParaRPr lang="tr-TR" dirty="0" smtClean="0"/>
          </a:p>
          <a:p>
            <a:r>
              <a:rPr lang="tr-TR" dirty="0" smtClean="0"/>
              <a:t>Bu iç yapı ve çalışma düzeni kısmen anayasa da ve büyük ölçüde İçtüzükte düzenlenmiştir.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/>
            <a:r>
              <a:rPr lang="tr-TR" sz="3600" b="1" dirty="0" smtClean="0"/>
              <a:t>Minimum Sayılar: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En az 20 milletvekilinin yapabileceği işler.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Siyasi parti grubu kurma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Genel görüşme açılması istemi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Meclis araştırma açılması istemi</a:t>
            </a:r>
          </a:p>
          <a:p>
            <a:pPr lvl="1">
              <a:buNone/>
            </a:pPr>
            <a:endParaRPr lang="tr-TR" sz="36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/>
            <a:r>
              <a:rPr lang="tr-TR" sz="3600" b="1" dirty="0" smtClean="0"/>
              <a:t>Minimum Sayılar:</a:t>
            </a:r>
          </a:p>
          <a:p>
            <a:pPr lvl="1"/>
            <a:r>
              <a:rPr lang="tr-TR" sz="3600" b="1" dirty="0" smtClean="0">
                <a:solidFill>
                  <a:srgbClr val="C00000"/>
                </a:solidFill>
              </a:rPr>
              <a:t>En az 1 Milletvekilinin Yapabileceği İşler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Kanun Teklifi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Soru</a:t>
            </a:r>
          </a:p>
          <a:p>
            <a:pPr lvl="1">
              <a:buFont typeface="Wingdings" pitchFamily="2" charset="2"/>
              <a:buChar char="Ø"/>
            </a:pPr>
            <a:r>
              <a:rPr lang="tr-TR" sz="3600" b="1" dirty="0" smtClean="0"/>
              <a:t>Yasama Dokunulmazlığının kaldırılması ve TBMM üyeliğinin düşmesi kararlarına karşı Anayasa Mahkemesine başvurma.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tr-TR" sz="3600" b="1" dirty="0" smtClean="0"/>
              <a:t>Gizli Oylamanın Yapılacağı Haller: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Anayasa değişiklikleri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TBMM Başkanın seçimi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Meclis soruşturması açılması kararı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Cumhurbaşkanı hakkında bir suç işlediği iddiasıyla soruşturma açılması kararı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Cumhurbaşkanının Yüce Divana sevk edilmesi kararı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Cumhurbaşkanı yardımcıları ve bakanlar hakkında bir suç işlediği iddiasıyla soruşturma açılması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Cumhurbaşkanı yardımcıları ve bakanların Yüce Divana sevk edilmesi kararı</a:t>
            </a:r>
          </a:p>
          <a:p>
            <a:pPr marL="1200150" lvl="1" indent="-742950">
              <a:buFont typeface="+mj-lt"/>
              <a:buAutoNum type="arabicPeriod"/>
            </a:pPr>
            <a:r>
              <a:rPr lang="tr-TR" sz="3600" dirty="0" smtClean="0"/>
              <a:t>Milletvekilliğiyle bağdaşmayan bir görev nedeniyle üyeliğin düşürülmesi kararı.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TBMM’NİN ÇALIŞMA DÜZENİ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/>
            <a:r>
              <a:rPr lang="tr-TR" sz="3600" b="1" dirty="0" smtClean="0"/>
              <a:t>Sayfa 231’deki örnekleri inceleyiniz.</a:t>
            </a:r>
          </a:p>
          <a:p>
            <a:pPr lvl="1"/>
            <a:endParaRPr lang="tr-TR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içtüzük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r>
              <a:rPr lang="tr-TR" dirty="0" smtClean="0"/>
              <a:t>Yasama meclislerinin kendi iç çalışmalarını düzenlemek amacıyla koydukları kurallara içtüzük denir.</a:t>
            </a:r>
          </a:p>
          <a:p>
            <a:endParaRPr lang="tr-TR" dirty="0"/>
          </a:p>
          <a:p>
            <a:r>
              <a:rPr lang="tr-TR" dirty="0" smtClean="0"/>
              <a:t>Meclis çalışmalarıyla ilgili her konu içtüzükte düzenlenebilir. </a:t>
            </a:r>
          </a:p>
          <a:p>
            <a:r>
              <a:rPr lang="tr-TR" dirty="0" smtClean="0"/>
              <a:t>Örneğin Meclisin yapısı, çalışma usulleri, kanun teklifi ve görüşülme usulleri, hükümeti denetleme yolları, milletvekillerinin disiplin işleri gibi.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TBMM’nin örgütlenmesinde parlamentonun idari bağımsızlığı ilkesi hakimdir. </a:t>
            </a:r>
          </a:p>
          <a:p>
            <a:endParaRPr lang="tr-TR" dirty="0" smtClean="0"/>
          </a:p>
          <a:p>
            <a:r>
              <a:rPr lang="tr-TR" dirty="0" smtClean="0"/>
              <a:t>Bu ilkeye göre, TBMM’nin idaresi ve hatta TBMM bina ve arsalarında kamu düzenin sağlanması, yürütme organına değil, </a:t>
            </a:r>
          </a:p>
          <a:p>
            <a:r>
              <a:rPr lang="tr-TR" dirty="0" smtClean="0"/>
              <a:t>TBMM’nin kendi içinden seçeceği milletvekillerine aittir.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tr-TR" b="1" dirty="0" smtClean="0"/>
              <a:t>Meclis Başkanın Seçimi</a:t>
            </a:r>
            <a:endParaRPr lang="tr-TR" dirty="0" smtClean="0"/>
          </a:p>
          <a:p>
            <a:r>
              <a:rPr lang="tr-TR" dirty="0" smtClean="0"/>
              <a:t>Anayasa başkan seçimi için </a:t>
            </a:r>
            <a:r>
              <a:rPr lang="tr-TR" b="1" dirty="0" smtClean="0"/>
              <a:t>ilk iki oylamada üye tamsayısının üçte iki çoğunluğunu aramaktadır.</a:t>
            </a:r>
          </a:p>
          <a:p>
            <a:endParaRPr lang="tr-TR" dirty="0" smtClean="0"/>
          </a:p>
          <a:p>
            <a:r>
              <a:rPr lang="tr-TR" dirty="0" smtClean="0"/>
              <a:t>İlk oylamada başkan seçilemezse üçüncü oylamaya gidilir. </a:t>
            </a:r>
          </a:p>
          <a:p>
            <a:r>
              <a:rPr lang="tr-TR" dirty="0" smtClean="0"/>
              <a:t>Bu oylamada üye tamsayısının salt çoğunluğu aranır.</a:t>
            </a:r>
          </a:p>
          <a:p>
            <a:endParaRPr lang="tr-TR" dirty="0" smtClean="0"/>
          </a:p>
          <a:p>
            <a:r>
              <a:rPr lang="tr-TR" dirty="0" smtClean="0"/>
              <a:t>Bu oylamada da başkan seçilemezse, dördüncü tur oylamaya en çok oy almış iki aday katılır. </a:t>
            </a:r>
          </a:p>
          <a:p>
            <a:r>
              <a:rPr lang="tr-TR" dirty="0" smtClean="0"/>
              <a:t>Bunlardan fazla oy almış olan seçilmiş olur.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Not:Dördüncü turda üye tamsayısının salt çoğunluğu aranmamaktadır.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tr-TR" b="1" dirty="0" smtClean="0"/>
              <a:t>Meclis Başkanın Görev ve Yetkileri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TBMM meclis dışında temsil etmek.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Genel kurul görüşmelerini yönetmek.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Tutanak Dergisi ile tutanak özetinin düzenlenmesini sağlamak.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Başkanlık Divanına başkanlık etmek ve Divanın gündemini hazırlamak.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Danışma kuruluna başkanlık etmek.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TBMM komisyonlarını denetlemek.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Başkanlık Divanının kararlarını uygulamak.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TBMM’nin idari ve mali işleri ile kolluk işlerini yürütmek ve denetlemek.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Başkanlık divanı bünyesinde oluşturulacak TBMM Kültür ve Sanat Yayın Kurulu aracılığıyla Meclisi ve çalışmalarını yurtdışında tanıtıcı tedbirler almak ve yayın yapmak.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Kendisine, Anayasa,  kanunlar ve içtüzükler gereğince verilen görevleri yerine getirmek.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b="1" dirty="0" smtClean="0"/>
          </a:p>
          <a:p>
            <a:pPr lvl="1">
              <a:buNone/>
            </a:pPr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Anayasamızın eski şekli Cumhurbaşkanına vekillik etmek yetkisini TBMM Başkanına vermişti.</a:t>
            </a:r>
          </a:p>
          <a:p>
            <a:pPr lvl="1">
              <a:buNone/>
            </a:pPr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2017 Anayasa Değişikliği Kanunu bu yetkiyi TBMM Başkanından alıp, </a:t>
            </a:r>
            <a:r>
              <a:rPr lang="tr-TR" b="1" u="sng" dirty="0" smtClean="0"/>
              <a:t>Cumhurbaşkanı yardımcısına vermiştir.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2-Siyasi Parti Grupları </a:t>
            </a:r>
          </a:p>
          <a:p>
            <a:r>
              <a:rPr lang="tr-TR" dirty="0" smtClean="0"/>
              <a:t>Siyasi partiler, meclis çalışmalarına, parti Meclis grupları aracılığıyla katılırlar.</a:t>
            </a:r>
          </a:p>
          <a:p>
            <a:endParaRPr lang="tr-TR" dirty="0" smtClean="0"/>
          </a:p>
          <a:p>
            <a:r>
              <a:rPr lang="tr-TR" b="1" dirty="0" smtClean="0"/>
              <a:t>Siyasi Parti grupları en az 20 üyeden meydana gelir. </a:t>
            </a:r>
          </a:p>
          <a:p>
            <a:endParaRPr lang="tr-TR" b="1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TBMM İÇ YAPISI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4-Komisyonlar</a:t>
            </a:r>
            <a:endParaRPr lang="tr-TR" sz="3600" b="1" dirty="0" smtClean="0"/>
          </a:p>
          <a:p>
            <a:r>
              <a:rPr lang="tr-TR" dirty="0" smtClean="0"/>
              <a:t>Genel Kurul çalışmalarını hazırlamak için daha küçük kurullara yani komisyonlara ihtiyaç vardır. </a:t>
            </a:r>
          </a:p>
          <a:p>
            <a:r>
              <a:rPr lang="tr-TR" dirty="0" smtClean="0"/>
              <a:t>Çeşitli uzmanlık komisyonları vardır: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Anayasa komisyonu</a:t>
            </a:r>
          </a:p>
          <a:p>
            <a:pPr lvl="1"/>
            <a:r>
              <a:rPr lang="tr-TR" dirty="0" smtClean="0"/>
              <a:t>Adalet komisyonu</a:t>
            </a:r>
          </a:p>
          <a:p>
            <a:pPr lvl="1"/>
            <a:r>
              <a:rPr lang="tr-TR" dirty="0" smtClean="0"/>
              <a:t>Milli savunma komisyonu</a:t>
            </a:r>
          </a:p>
          <a:p>
            <a:pPr lvl="1"/>
            <a:r>
              <a:rPr lang="tr-TR" dirty="0" smtClean="0"/>
              <a:t>İç-dış işleri komisyonu</a:t>
            </a:r>
          </a:p>
          <a:p>
            <a:pPr lvl="1"/>
            <a:r>
              <a:rPr lang="tr-TR" dirty="0" smtClean="0"/>
              <a:t>Milli Eğitim, Kültür, Gençlik ve Spor komisyonu</a:t>
            </a:r>
          </a:p>
          <a:p>
            <a:pPr lvl="1"/>
            <a:r>
              <a:rPr lang="tr-TR" dirty="0" smtClean="0"/>
              <a:t>Bayındırlık, İmar, Ulaştırma ve Turizm komisyonu</a:t>
            </a:r>
          </a:p>
          <a:p>
            <a:pPr lvl="1"/>
            <a:r>
              <a:rPr lang="tr-TR" dirty="0" smtClean="0"/>
              <a:t>Çevre komisyonu</a:t>
            </a:r>
          </a:p>
          <a:p>
            <a:pPr lvl="1"/>
            <a:r>
              <a:rPr lang="tr-TR" dirty="0" smtClean="0"/>
              <a:t>Sağlık, aile, çalışma ve sosyal işler komisyonu</a:t>
            </a:r>
          </a:p>
          <a:p>
            <a:pPr lvl="1"/>
            <a:r>
              <a:rPr lang="tr-TR" dirty="0" smtClean="0"/>
              <a:t>Tarım, orman ve köy işleri komisyonu</a:t>
            </a:r>
          </a:p>
          <a:p>
            <a:pPr lvl="1"/>
            <a:r>
              <a:rPr lang="tr-TR" dirty="0" smtClean="0"/>
              <a:t>Sanayi, ticaret, enerji, tabii kaynaklar, bilgi ve teknoloji komisyonu</a:t>
            </a:r>
          </a:p>
          <a:p>
            <a:pPr lvl="1"/>
            <a:r>
              <a:rPr lang="tr-TR" dirty="0" err="1" smtClean="0"/>
              <a:t>TBMM’i</a:t>
            </a:r>
            <a:r>
              <a:rPr lang="tr-TR" dirty="0" smtClean="0"/>
              <a:t> hesaplarını inceleme komisyonu</a:t>
            </a:r>
          </a:p>
          <a:p>
            <a:pPr lvl="1"/>
            <a:r>
              <a:rPr lang="tr-TR" dirty="0" smtClean="0"/>
              <a:t>Dilekçe komisyonu</a:t>
            </a:r>
          </a:p>
          <a:p>
            <a:pPr lvl="1"/>
            <a:r>
              <a:rPr lang="tr-TR" dirty="0" smtClean="0"/>
              <a:t>Plan ve bütçe komisyonu</a:t>
            </a:r>
          </a:p>
          <a:p>
            <a:pPr lvl="1"/>
            <a:r>
              <a:rPr lang="tr-TR" dirty="0" smtClean="0"/>
              <a:t>KİT komisyonu</a:t>
            </a:r>
          </a:p>
          <a:p>
            <a:pPr lvl="1"/>
            <a:r>
              <a:rPr lang="tr-TR" dirty="0" smtClean="0"/>
              <a:t>İnsan Hakları İnceleme komisyonu</a:t>
            </a:r>
          </a:p>
          <a:p>
            <a:pPr lvl="1"/>
            <a:r>
              <a:rPr lang="tr-TR" dirty="0" smtClean="0"/>
              <a:t>AB Uyum komisyonu</a:t>
            </a:r>
          </a:p>
          <a:p>
            <a:pPr lvl="1"/>
            <a:r>
              <a:rPr lang="tr-TR" dirty="0" smtClean="0"/>
              <a:t>Kadın-Erkek Fırsat Eşitliği komisyonu</a:t>
            </a:r>
          </a:p>
          <a:p>
            <a:pPr lvl="1"/>
            <a:r>
              <a:rPr lang="tr-TR" dirty="0" smtClean="0"/>
              <a:t>Güvenlik ve İstihbarat komisyonu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1114</Words>
  <Application>Microsoft Office PowerPoint</Application>
  <PresentationFormat>Ekran Gösterisi (4:3)</PresentationFormat>
  <Paragraphs>180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Ofis Teması</vt:lpstr>
      <vt:lpstr>T.C. ANKARA ÜNİVERSİTESİ   AYAŞ MESLEK YÜKSEK OKULU</vt:lpstr>
      <vt:lpstr>TBMM İÇ YAPISI VE ÇALIŞMA DÜZENİ</vt:lpstr>
      <vt:lpstr>içtüzük</vt:lpstr>
      <vt:lpstr>TBMM İÇ YAPISI</vt:lpstr>
      <vt:lpstr>TBMM İÇ YAPISI</vt:lpstr>
      <vt:lpstr>TBMM İÇ YAPISI</vt:lpstr>
      <vt:lpstr>TBMM İÇ YAPISI</vt:lpstr>
      <vt:lpstr>TBMM İÇ YAPISI</vt:lpstr>
      <vt:lpstr>TBMM İÇ YAPISI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  <vt:lpstr>TBMM’NİN ÇALIŞMA DÜZENİ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21</cp:revision>
  <dcterms:created xsi:type="dcterms:W3CDTF">2019-05-07T21:31:50Z</dcterms:created>
  <dcterms:modified xsi:type="dcterms:W3CDTF">2020-01-13T18:26:11Z</dcterms:modified>
</cp:coreProperties>
</file>