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30" r:id="rId3"/>
    <p:sldId id="331" r:id="rId4"/>
    <p:sldId id="332" r:id="rId5"/>
    <p:sldId id="333" r:id="rId6"/>
    <p:sldId id="334" r:id="rId7"/>
    <p:sldId id="335" r:id="rId8"/>
    <p:sldId id="336" r:id="rId9"/>
    <p:sldId id="33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ADD757-311F-1AB2-1BE1-377ADBB0F7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94EBA4F-FAFE-DA45-CBDA-058F2E2258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36C410D-9158-8078-03B5-93067C529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6FDAE-53C0-4DB1-BA19-D3CBBEDFACC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117B88-E323-AE8F-D968-BDBED7DD0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0ABFCD5-4B8C-C12C-51AB-8E94B5FE3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1567-5BFD-4931-88C0-E16987C8DA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0917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A7714B-5C42-A9E4-4CA5-CC792DA3B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54BB010-6EC1-B3B2-B45D-D046D661CF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B42FE01-7AB2-79C7-844B-2A99F1B32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6FDAE-53C0-4DB1-BA19-D3CBBEDFACC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D1CBE69-FD9A-4758-A744-7D272B951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0808A66-BD9E-F95A-44AF-52C80EB6A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1567-5BFD-4931-88C0-E16987C8DA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491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F74C6C4-A96A-C57C-D355-94620BA60B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4A5E4C3-29C5-C49F-FC9E-E1DB23C95A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143C45-7EDC-E3AF-E18E-CBE6C8FBB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6FDAE-53C0-4DB1-BA19-D3CBBEDFACC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27BD165-5273-9EA9-837A-A3674F72E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4AA03C1-A8A2-A7B2-4C81-991438A5F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1567-5BFD-4931-88C0-E16987C8DA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238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1791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56482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98472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11653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84520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0649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072915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41798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1FCD3E-94B6-3EBF-CB65-A1F05A2D7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0EC5F9-1266-E3F2-7F7A-9C3E6FD68B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16FBFA2-E6F1-2CE0-39A8-764FA4B62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6FDAE-53C0-4DB1-BA19-D3CBBEDFACC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480E1B3-B26D-841B-05A4-7BE2DCB25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190827-1D89-0BF2-4CC3-955106637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1567-5BFD-4931-88C0-E16987C8DA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3724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24496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366107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263514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806533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8293467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06954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785367" y="1131767"/>
            <a:ext cx="7784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1024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1801467" y="1029200"/>
            <a:ext cx="7776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801467" y="3314401"/>
            <a:ext cx="777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71665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2547233" y="1402600"/>
            <a:ext cx="7095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92652" rtl="0">
              <a:spcBef>
                <a:spcPts val="800"/>
              </a:spcBef>
              <a:spcAft>
                <a:spcPts val="0"/>
              </a:spcAft>
              <a:buSzPts val="3400"/>
              <a:buFont typeface="Abril Fatface"/>
              <a:buChar char="▫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1219170" lvl="1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◦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828754" lvl="2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2438339" lvl="3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3047924" lvl="4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3657509" lvl="5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4267093" lvl="6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4876678" lvl="7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5486263" lvl="8" indent="-592652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97444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5483800" y="799933"/>
            <a:ext cx="5354800" cy="4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91054">
              <a:spcBef>
                <a:spcPts val="800"/>
              </a:spcBef>
              <a:spcAft>
                <a:spcPts val="0"/>
              </a:spcAft>
              <a:buSzPts val="2200"/>
              <a:buChar char="▫"/>
              <a:defRPr/>
            </a:lvl1pPr>
            <a:lvl2pPr marL="1219170" lvl="1" indent="-491054">
              <a:spcBef>
                <a:spcPts val="0"/>
              </a:spcBef>
              <a:spcAft>
                <a:spcPts val="0"/>
              </a:spcAft>
              <a:buSzPts val="2200"/>
              <a:buChar char="◦"/>
              <a:defRPr/>
            </a:lvl2pPr>
            <a:lvl3pPr marL="1828754" lvl="2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14267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6975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7088584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94796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1463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AF0428-D709-B856-BB86-48878CFDB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7BBD7AF-7A4E-41A0-94E6-98F193693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CCBEB1C-E902-F689-8F0A-B42CB242E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6FDAE-53C0-4DB1-BA19-D3CBBEDFACC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A78B26A-AE48-4DFA-5B5E-8A2BCA129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93DB930-2689-87FA-2601-1910BB7D4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1567-5BFD-4931-88C0-E16987C8DA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9265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6EF631-C662-9666-D8C1-EBE43E57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814BB1-13F4-73C9-5EE9-09B090F9DB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6363ABF-4F0F-7313-6488-025690EE61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F1A4954-338D-9B05-E217-8FF6C3940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6FDAE-53C0-4DB1-BA19-D3CBBEDFACC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5D3B452-D729-6F4C-69D0-F6E314E00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72298A3-BC56-12AD-C7CE-CCABDEEB5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1567-5BFD-4931-88C0-E16987C8DA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0782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036260-13CD-CB56-C941-505872A83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EFBEA30-AA2C-72CB-E581-46DC544DD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BE7C41F-8884-DB7C-C6E9-2EC1208215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9E4F8A4-8F5D-F9CC-26B1-F8179B8C25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66043F4-5027-3E0D-A075-23466D6F62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D252EEAC-05DE-4B51-5BB4-F04EB5D23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6FDAE-53C0-4DB1-BA19-D3CBBEDFACC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832AC05-CD2F-2FFC-81A6-D255F1D45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489AF82-11BA-D988-9825-C8C8CFECD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1567-5BFD-4931-88C0-E16987C8DA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272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01995A-AD9F-FD8E-B590-0703933BF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3EF1D6D-23D0-498E-610A-2C10F50CE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6FDAE-53C0-4DB1-BA19-D3CBBEDFACC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0B14957-DACC-61D8-4176-21070F52D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078442A-AB2D-0EDB-8ED9-5092FA0EF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1567-5BFD-4931-88C0-E16987C8DA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907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D6D3F30-226C-DCB5-92AD-5F370E5AA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6FDAE-53C0-4DB1-BA19-D3CBBEDFACC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4BA33847-5D90-F11C-3A8A-B8929B9F5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00C1154-9194-F678-4BCF-3C0520C35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1567-5BFD-4931-88C0-E16987C8DA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6678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8F5FC3-813F-B96E-9B1A-5BF1E2AB0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BD70E1-A7D8-C7D4-7C61-2FE6F85A9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FEC378F-2C4C-51EF-BF30-87A5B7C51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D2CE9B9-CFD2-DB55-0B36-DB2502003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6FDAE-53C0-4DB1-BA19-D3CBBEDFACC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2A0E1EC-37C8-E3D1-B042-5AE9F3F6A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1EF214F-8374-8033-9948-C0F280410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1567-5BFD-4931-88C0-E16987C8DA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5701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786C29-16E5-84DF-2EF5-85CB47A21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EA409DB1-107F-0ABF-A2DF-1328F6BFA0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C4F5653-6070-F8AF-8F5B-254ABCDAE9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310D6D5-F317-A97B-50FD-CA1055D2D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6FDAE-53C0-4DB1-BA19-D3CBBEDFACC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C89A473-B1D7-0272-99DB-6A8740FD9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FC551BD-2E7A-E564-0254-9BAB05DCF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61567-5BFD-4931-88C0-E16987C8DA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421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A8D37A1-9489-81A9-A5AF-1DA518CFD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DC1ECDC-6779-37C9-01D4-DB440C8F15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E2F8BF-EE21-73F5-41BC-2951DA4126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6FDAE-53C0-4DB1-BA19-D3CBBEDFACC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0BD7FD8-7E20-4FC3-012A-831D9AA2A6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C6EEFC2-9486-A273-F759-D579C5DD09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61567-5BFD-4931-88C0-E16987C8DA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707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3787-D3DC-45D5-B56C-69A6C1B7972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254B-239C-4179-BDCB-5F38BC1EE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3638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A7C4B30-C57E-4695-802F-129667355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IMMOBILITY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896E88-D70B-466A-AF78-534AC84F4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82003" cy="4351339"/>
          </a:xfrm>
        </p:spPr>
        <p:txBody>
          <a:bodyPr>
            <a:normAutofit/>
          </a:bodyPr>
          <a:lstStyle/>
          <a:p>
            <a:r>
              <a:rPr lang="en-US" dirty="0"/>
              <a:t>Objective: To collect information about the environment/stimulus by remaining passive </a:t>
            </a:r>
            <a:endParaRPr lang="tr-TR" dirty="0"/>
          </a:p>
          <a:p>
            <a:r>
              <a:rPr lang="en-US" dirty="0"/>
              <a:t>It is usually exhibited in situations that are difficult to cope with.</a:t>
            </a:r>
            <a:endParaRPr lang="tr-TR" dirty="0"/>
          </a:p>
          <a:p>
            <a:r>
              <a:rPr lang="en-US" dirty="0"/>
              <a:t> It can be exhibited when the negative stimulus/situation occurs unexpectedly. 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4D8904B-1A6D-400C-8B67-5F43886A13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01" t="17801" r="50000" b="37400"/>
          <a:stretch/>
        </p:blipFill>
        <p:spPr>
          <a:xfrm>
            <a:off x="8400256" y="1690688"/>
            <a:ext cx="3072341" cy="307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224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A7C4B30-C57E-4695-802F-129667355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IMMOBILITY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896E88-D70B-466A-AF78-534AC84F4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403" y="1508788"/>
            <a:ext cx="7104789" cy="4416491"/>
          </a:xfrm>
        </p:spPr>
        <p:txBody>
          <a:bodyPr>
            <a:normAutofit/>
          </a:bodyPr>
          <a:lstStyle/>
          <a:p>
            <a:r>
              <a:rPr lang="en-US" dirty="0"/>
              <a:t>Dog-to-dog communication is exhibited just before the fight.</a:t>
            </a:r>
            <a:endParaRPr lang="tr-TR" dirty="0"/>
          </a:p>
          <a:p>
            <a:r>
              <a:rPr lang="en-US" dirty="0"/>
              <a:t>Used to collect information in situations where there is a combination of positive and negative expectation (pre-decision).</a:t>
            </a:r>
            <a:endParaRPr lang="tr-TR" dirty="0"/>
          </a:p>
          <a:p>
            <a:r>
              <a:rPr lang="en-US" dirty="0"/>
              <a:t>Dogs-social obligate: unfamiliar human = positive expectation &amp; anxiety.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8182" y="1461229"/>
            <a:ext cx="3986481" cy="274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50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A7C4B30-C57E-4695-802F-129667355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IMMOBILITY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896E88-D70B-466A-AF78-534AC84F4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1604799"/>
            <a:ext cx="7680853" cy="4416491"/>
          </a:xfrm>
        </p:spPr>
        <p:txBody>
          <a:bodyPr>
            <a:normAutofit/>
          </a:bodyPr>
          <a:lstStyle/>
          <a:p>
            <a:r>
              <a:rPr lang="tr-TR" dirty="0"/>
              <a:t>Veteriner muayenesi ve pet kuaförde: çok iyi denilen hayvanlar davranış stratejisi olarak «hareketsiz kalma» </a:t>
            </a:r>
            <a:r>
              <a:rPr lang="tr-TR" dirty="0" err="1"/>
              <a:t>yı</a:t>
            </a:r>
            <a:r>
              <a:rPr lang="tr-TR" dirty="0"/>
              <a:t> seçenlerdir!!! Duygusal motivasyon=negatif</a:t>
            </a:r>
            <a:endParaRPr lang="en-US" b="1" u="sng" dirty="0"/>
          </a:p>
          <a:p>
            <a:r>
              <a:rPr lang="tr-TR" dirty="0"/>
              <a:t>Duygusal motivasyonu fark etmek önemlidir (Bir anda strateji değişebilir)</a:t>
            </a:r>
          </a:p>
          <a:p>
            <a:r>
              <a:rPr lang="tr-TR" dirty="0"/>
              <a:t>Veteriner hekim güvenliği ve hayvan refahı için bu durumun gözlemlenmesi önemlidir.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157CA89-C869-4597-B4D7-AEC79DA131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17802" r="19288" b="35999"/>
          <a:stretch/>
        </p:blipFill>
        <p:spPr>
          <a:xfrm>
            <a:off x="8208235" y="1604797"/>
            <a:ext cx="3744416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149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D289536-22FB-4383-8FAA-66D1A7A72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SOFTENING THE ENVIRONMENT </a:t>
            </a:r>
            <a:br>
              <a:rPr lang="en-US" b="1" dirty="0"/>
            </a:b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AF22CE-EB2E-45B7-98FA-8E354A9AA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71" y="1825626"/>
            <a:ext cx="5664629" cy="4195663"/>
          </a:xfrm>
        </p:spPr>
        <p:txBody>
          <a:bodyPr>
            <a:normAutofit/>
          </a:bodyPr>
          <a:lstStyle/>
          <a:p>
            <a:r>
              <a:rPr lang="en-US" dirty="0"/>
              <a:t>Objective: Exchange of information to eliminate potential negative outcome. </a:t>
            </a:r>
            <a:endParaRPr lang="tr-TR" dirty="0"/>
          </a:p>
          <a:p>
            <a:r>
              <a:rPr lang="en-US" dirty="0"/>
              <a:t>Emotional state: negative-fear/anxiety.</a:t>
            </a:r>
            <a:endParaRPr lang="tr-TR" dirty="0"/>
          </a:p>
          <a:p>
            <a:r>
              <a:rPr lang="en-US" dirty="0"/>
              <a:t>Information exchange: visual, olfactory, tactile.</a:t>
            </a:r>
            <a:endParaRPr lang="tr-TR" dirty="0"/>
          </a:p>
          <a:p>
            <a:r>
              <a:rPr lang="en-US" dirty="0"/>
              <a:t>Olfactory: Smelling and licking. 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AC1B924-60E0-46D6-B254-F4DF6189DC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63" t="16401" r="21651" b="9401"/>
          <a:stretch/>
        </p:blipFill>
        <p:spPr>
          <a:xfrm>
            <a:off x="5951307" y="1027907"/>
            <a:ext cx="6240693" cy="508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66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D289536-22FB-4383-8FAA-66D1A7A72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435" y="77920"/>
            <a:ext cx="10515600" cy="1325563"/>
          </a:xfrm>
        </p:spPr>
        <p:txBody>
          <a:bodyPr/>
          <a:lstStyle/>
          <a:p>
            <a:r>
              <a:rPr lang="tr-TR" b="1" dirty="0"/>
              <a:t>SOFTENING THE ENVIRONMENT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AF22CE-EB2E-45B7-98FA-8E354A9AA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4746"/>
            <a:ext cx="10250355" cy="1920213"/>
          </a:xfrm>
        </p:spPr>
        <p:txBody>
          <a:bodyPr>
            <a:normAutofit fontScale="92500"/>
          </a:bodyPr>
          <a:lstStyle/>
          <a:p>
            <a:r>
              <a:rPr lang="tr-TR" dirty="0"/>
              <a:t>Durumdan emin olmama/kavuşma sonrası insanlara karşı da </a:t>
            </a:r>
            <a:r>
              <a:rPr lang="tr-TR" dirty="0" err="1"/>
              <a:t>segilenir</a:t>
            </a:r>
            <a:r>
              <a:rPr lang="en-US" dirty="0"/>
              <a:t>.  </a:t>
            </a:r>
          </a:p>
          <a:p>
            <a:r>
              <a:rPr lang="tr-TR" dirty="0" err="1"/>
              <a:t>Taktil</a:t>
            </a:r>
            <a:r>
              <a:rPr lang="tr-TR" dirty="0"/>
              <a:t> alışveriş: Kas gerginliği ile ortamı/bireyi değerlendirir –karşı tarafın rahat/gergin olduğunu anlamak için kullanır.</a:t>
            </a:r>
          </a:p>
          <a:p>
            <a:r>
              <a:rPr lang="tr-TR" dirty="0"/>
              <a:t>Örnekler; Yaslanma- başını kucağa koyma vb.</a:t>
            </a:r>
            <a:r>
              <a:rPr lang="en-US" dirty="0"/>
              <a:t> 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6E8D054-5579-4F67-86FF-5983C46F33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63" t="47200" r="16925" b="8001"/>
          <a:stretch/>
        </p:blipFill>
        <p:spPr>
          <a:xfrm>
            <a:off x="623392" y="3044958"/>
            <a:ext cx="8352928" cy="307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768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AA56C7-3552-40D6-B0D0-2C62946DA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SOFTENING THE ENVIRONMENT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CADE991-47F2-4594-9D3A-AA8C63C94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6793971" cy="4099652"/>
          </a:xfrm>
        </p:spPr>
        <p:txBody>
          <a:bodyPr>
            <a:normAutofit/>
          </a:bodyPr>
          <a:lstStyle/>
          <a:p>
            <a:r>
              <a:rPr lang="en-US" dirty="0"/>
              <a:t>Offering toys is also associated with softening the atmosphere. </a:t>
            </a:r>
            <a:endParaRPr lang="tr-TR" dirty="0"/>
          </a:p>
          <a:p>
            <a:r>
              <a:rPr lang="en-US" dirty="0"/>
              <a:t>It shows that the intention is positive - it is used as a tool to lower the tension.</a:t>
            </a:r>
            <a:endParaRPr lang="tr-TR" dirty="0"/>
          </a:p>
          <a:p>
            <a:r>
              <a:rPr lang="en-US" dirty="0"/>
              <a:t>It is important to monitor body language in order to distinguish this situation from a purely positive play </a:t>
            </a:r>
            <a:r>
              <a:rPr lang="en-US" dirty="0" err="1"/>
              <a:t>behaviour</a:t>
            </a:r>
            <a:r>
              <a:rPr lang="en-US" dirty="0"/>
              <a:t>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CE7E2D0-F1D9-444B-A6C5-E20D4A3165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61" t="19955" r="53539" b="12847"/>
          <a:stretch/>
        </p:blipFill>
        <p:spPr>
          <a:xfrm>
            <a:off x="8112224" y="1412776"/>
            <a:ext cx="3840427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903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CEA895-1266-426A-91DE-14D4CD51A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SOFTENING THE ENVIRONMENT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73E101-015B-4ED9-A6CA-26F83176A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6025885" cy="3907631"/>
          </a:xfrm>
        </p:spPr>
        <p:txBody>
          <a:bodyPr>
            <a:normAutofit/>
          </a:bodyPr>
          <a:lstStyle/>
          <a:p>
            <a:r>
              <a:rPr lang="tr-TR" dirty="0"/>
              <a:t>Olay tamamen negatif duygusal duruma götürüyorsa strateji, ortamı terk etme veya püskürtmedir</a:t>
            </a:r>
          </a:p>
          <a:p>
            <a:r>
              <a:rPr lang="tr-TR" dirty="0"/>
              <a:t>Her hangi bir kazanım ihtimali varsa bilgi alışverişine değerdir</a:t>
            </a:r>
            <a:r>
              <a:rPr lang="en-US" dirty="0"/>
              <a:t>.  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 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1A8FC12-9B6B-436C-8DDA-085642B976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849" t="31800" r="13776" b="15001"/>
          <a:stretch/>
        </p:blipFill>
        <p:spPr>
          <a:xfrm>
            <a:off x="7152118" y="1800722"/>
            <a:ext cx="4800533" cy="364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731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706FDFC-7399-4276-B62C-E834D7FC9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SOFTENING THE ENVIRONMENT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97F8FC-AB00-48B2-9F1A-26C7EA9AC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7754077" cy="4195663"/>
          </a:xfrm>
        </p:spPr>
        <p:txBody>
          <a:bodyPr>
            <a:normAutofit/>
          </a:bodyPr>
          <a:lstStyle/>
          <a:p>
            <a:r>
              <a:rPr lang="en-US" dirty="0"/>
              <a:t>All </a:t>
            </a:r>
            <a:r>
              <a:rPr lang="en-US" dirty="0" err="1"/>
              <a:t>behavioural</a:t>
            </a:r>
            <a:r>
              <a:rPr lang="en-US" dirty="0"/>
              <a:t> strategies are NORMAL as long as they are exhibited in the appropriate context!</a:t>
            </a:r>
            <a:endParaRPr lang="tr-TR" dirty="0"/>
          </a:p>
          <a:p>
            <a:r>
              <a:rPr lang="en-US" dirty="0"/>
              <a:t>If they are exaggerated and/or irrelevant to the situation, they are considered a problem.</a:t>
            </a:r>
            <a:endParaRPr lang="tr-TR" dirty="0"/>
          </a:p>
          <a:p>
            <a:r>
              <a:rPr lang="en-US" dirty="0"/>
              <a:t>It is critical to know cat/dog </a:t>
            </a:r>
            <a:r>
              <a:rPr lang="en-US" dirty="0" err="1"/>
              <a:t>behaviours</a:t>
            </a:r>
            <a:r>
              <a:rPr lang="en-US" dirty="0"/>
              <a:t> in order not to make incorrect situation assessments.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83E4DD4-4691-4F60-A0EA-150BD00D5D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25" t="29000" r="59450" b="9820"/>
          <a:stretch/>
        </p:blipFill>
        <p:spPr>
          <a:xfrm>
            <a:off x="8543595" y="1508787"/>
            <a:ext cx="3648405" cy="419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554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343</Words>
  <Application>Microsoft Office PowerPoint</Application>
  <PresentationFormat>Geniş ekran</PresentationFormat>
  <Paragraphs>33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Abril Fatface</vt:lpstr>
      <vt:lpstr>Arial</vt:lpstr>
      <vt:lpstr>Calibri</vt:lpstr>
      <vt:lpstr>Calibri Light</vt:lpstr>
      <vt:lpstr>Office Teması</vt:lpstr>
      <vt:lpstr>1_Office Teması</vt:lpstr>
      <vt:lpstr>IMMOBILITY </vt:lpstr>
      <vt:lpstr>IMMOBILITY </vt:lpstr>
      <vt:lpstr>IMMOBILITY </vt:lpstr>
      <vt:lpstr>SOFTENING THE ENVIRONMENT  </vt:lpstr>
      <vt:lpstr>SOFTENING THE ENVIRONMENT </vt:lpstr>
      <vt:lpstr>SOFTENING THE ENVIRONMENT </vt:lpstr>
      <vt:lpstr>SOFTENING THE ENVIRONMENT </vt:lpstr>
      <vt:lpstr>SOFTENING THE ENVIRONMENT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2025-09-09T18:54:57Z</dcterms:created>
  <dcterms:modified xsi:type="dcterms:W3CDTF">2025-09-09T18:55:24Z</dcterms:modified>
</cp:coreProperties>
</file>