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1" r:id="rId2"/>
    <p:sldId id="272" r:id="rId3"/>
    <p:sldId id="273" r:id="rId4"/>
    <p:sldId id="274" r:id="rId5"/>
    <p:sldId id="275" r:id="rId6"/>
    <p:sldId id="276" r:id="rId7"/>
    <p:sldId id="277" r:id="rId8"/>
    <p:sldId id="278" r:id="rId9"/>
    <p:sldId id="279" r:id="rId10"/>
    <p:sldId id="280" r:id="rId11"/>
    <p:sldId id="281"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2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BF339E-6440-49DB-A48F-7B8CDEEF0AE4}" type="datetimeFigureOut">
              <a:rPr lang="tr-TR" smtClean="0"/>
              <a:t>20.06.2018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27636C-D9BC-47BA-99E5-F34340A93EA5}" type="slidenum">
              <a:rPr lang="tr-TR" smtClean="0"/>
              <a:t>‹#›</a:t>
            </a:fld>
            <a:endParaRPr lang="tr-TR"/>
          </a:p>
        </p:txBody>
      </p:sp>
    </p:spTree>
    <p:extLst>
      <p:ext uri="{BB962C8B-B14F-4D97-AF65-F5344CB8AC3E}">
        <p14:creationId xmlns:p14="http://schemas.microsoft.com/office/powerpoint/2010/main" val="3899368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B94BE38-AC6C-4BEB-98A4-4E96DA4B9B53}" type="slidenum">
              <a:rPr lang="tr-TR" smtClean="0"/>
              <a:t>11</a:t>
            </a:fld>
            <a:endParaRPr lang="tr-TR"/>
          </a:p>
        </p:txBody>
      </p:sp>
    </p:spTree>
    <p:extLst>
      <p:ext uri="{BB962C8B-B14F-4D97-AF65-F5344CB8AC3E}">
        <p14:creationId xmlns:p14="http://schemas.microsoft.com/office/powerpoint/2010/main" val="193103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53E70F4-A5A5-428A-A6F5-0CA91C809AF1}" type="datetimeFigureOut">
              <a:rPr lang="tr-TR" smtClean="0"/>
              <a:t>20.06.2018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793B27-8A24-4912-BA67-8B56FF89BC1C}" type="slidenum">
              <a:rPr lang="tr-TR" smtClean="0"/>
              <a:t>‹#›</a:t>
            </a:fld>
            <a:endParaRPr lang="tr-TR"/>
          </a:p>
        </p:txBody>
      </p:sp>
    </p:spTree>
    <p:extLst>
      <p:ext uri="{BB962C8B-B14F-4D97-AF65-F5344CB8AC3E}">
        <p14:creationId xmlns:p14="http://schemas.microsoft.com/office/powerpoint/2010/main" val="1441787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3E70F4-A5A5-428A-A6F5-0CA91C809AF1}" type="datetimeFigureOut">
              <a:rPr lang="tr-TR" smtClean="0"/>
              <a:t>20.06.2018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793B27-8A24-4912-BA67-8B56FF89BC1C}" type="slidenum">
              <a:rPr lang="tr-TR" smtClean="0"/>
              <a:t>‹#›</a:t>
            </a:fld>
            <a:endParaRPr lang="tr-TR"/>
          </a:p>
        </p:txBody>
      </p:sp>
    </p:spTree>
    <p:extLst>
      <p:ext uri="{BB962C8B-B14F-4D97-AF65-F5344CB8AC3E}">
        <p14:creationId xmlns:p14="http://schemas.microsoft.com/office/powerpoint/2010/main" val="371190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3E70F4-A5A5-428A-A6F5-0CA91C809AF1}" type="datetimeFigureOut">
              <a:rPr lang="tr-TR" smtClean="0"/>
              <a:t>20.06.2018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793B27-8A24-4912-BA67-8B56FF89BC1C}" type="slidenum">
              <a:rPr lang="tr-TR" smtClean="0"/>
              <a:t>‹#›</a:t>
            </a:fld>
            <a:endParaRPr lang="tr-TR"/>
          </a:p>
        </p:txBody>
      </p:sp>
    </p:spTree>
    <p:extLst>
      <p:ext uri="{BB962C8B-B14F-4D97-AF65-F5344CB8AC3E}">
        <p14:creationId xmlns:p14="http://schemas.microsoft.com/office/powerpoint/2010/main" val="223739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제목 및 내용">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3664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53E70F4-A5A5-428A-A6F5-0CA91C809AF1}" type="datetimeFigureOut">
              <a:rPr lang="tr-TR" smtClean="0"/>
              <a:t>20.06.2018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793B27-8A24-4912-BA67-8B56FF89BC1C}" type="slidenum">
              <a:rPr lang="tr-TR" smtClean="0"/>
              <a:t>‹#›</a:t>
            </a:fld>
            <a:endParaRPr lang="tr-TR"/>
          </a:p>
        </p:txBody>
      </p:sp>
    </p:spTree>
    <p:extLst>
      <p:ext uri="{BB962C8B-B14F-4D97-AF65-F5344CB8AC3E}">
        <p14:creationId xmlns:p14="http://schemas.microsoft.com/office/powerpoint/2010/main" val="2653453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53E70F4-A5A5-428A-A6F5-0CA91C809AF1}" type="datetimeFigureOut">
              <a:rPr lang="tr-TR" smtClean="0"/>
              <a:t>20.06.2018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793B27-8A24-4912-BA67-8B56FF89BC1C}" type="slidenum">
              <a:rPr lang="tr-TR" smtClean="0"/>
              <a:t>‹#›</a:t>
            </a:fld>
            <a:endParaRPr lang="tr-TR"/>
          </a:p>
        </p:txBody>
      </p:sp>
    </p:spTree>
    <p:extLst>
      <p:ext uri="{BB962C8B-B14F-4D97-AF65-F5344CB8AC3E}">
        <p14:creationId xmlns:p14="http://schemas.microsoft.com/office/powerpoint/2010/main" val="2462948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53E70F4-A5A5-428A-A6F5-0CA91C809AF1}" type="datetimeFigureOut">
              <a:rPr lang="tr-TR" smtClean="0"/>
              <a:t>20.06.2018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793B27-8A24-4912-BA67-8B56FF89BC1C}" type="slidenum">
              <a:rPr lang="tr-TR" smtClean="0"/>
              <a:t>‹#›</a:t>
            </a:fld>
            <a:endParaRPr lang="tr-TR"/>
          </a:p>
        </p:txBody>
      </p:sp>
    </p:spTree>
    <p:extLst>
      <p:ext uri="{BB962C8B-B14F-4D97-AF65-F5344CB8AC3E}">
        <p14:creationId xmlns:p14="http://schemas.microsoft.com/office/powerpoint/2010/main" val="3762007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53E70F4-A5A5-428A-A6F5-0CA91C809AF1}" type="datetimeFigureOut">
              <a:rPr lang="tr-TR" smtClean="0"/>
              <a:t>20.06.2018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F793B27-8A24-4912-BA67-8B56FF89BC1C}" type="slidenum">
              <a:rPr lang="tr-TR" smtClean="0"/>
              <a:t>‹#›</a:t>
            </a:fld>
            <a:endParaRPr lang="tr-TR"/>
          </a:p>
        </p:txBody>
      </p:sp>
    </p:spTree>
    <p:extLst>
      <p:ext uri="{BB962C8B-B14F-4D97-AF65-F5344CB8AC3E}">
        <p14:creationId xmlns:p14="http://schemas.microsoft.com/office/powerpoint/2010/main" val="1164801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53E70F4-A5A5-428A-A6F5-0CA91C809AF1}" type="datetimeFigureOut">
              <a:rPr lang="tr-TR" smtClean="0"/>
              <a:t>20.06.2018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F793B27-8A24-4912-BA67-8B56FF89BC1C}" type="slidenum">
              <a:rPr lang="tr-TR" smtClean="0"/>
              <a:t>‹#›</a:t>
            </a:fld>
            <a:endParaRPr lang="tr-TR"/>
          </a:p>
        </p:txBody>
      </p:sp>
    </p:spTree>
    <p:extLst>
      <p:ext uri="{BB962C8B-B14F-4D97-AF65-F5344CB8AC3E}">
        <p14:creationId xmlns:p14="http://schemas.microsoft.com/office/powerpoint/2010/main" val="2193397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53E70F4-A5A5-428A-A6F5-0CA91C809AF1}" type="datetimeFigureOut">
              <a:rPr lang="tr-TR" smtClean="0"/>
              <a:t>20.06.2018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F793B27-8A24-4912-BA67-8B56FF89BC1C}" type="slidenum">
              <a:rPr lang="tr-TR" smtClean="0"/>
              <a:t>‹#›</a:t>
            </a:fld>
            <a:endParaRPr lang="tr-TR"/>
          </a:p>
        </p:txBody>
      </p:sp>
    </p:spTree>
    <p:extLst>
      <p:ext uri="{BB962C8B-B14F-4D97-AF65-F5344CB8AC3E}">
        <p14:creationId xmlns:p14="http://schemas.microsoft.com/office/powerpoint/2010/main" val="3984102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53E70F4-A5A5-428A-A6F5-0CA91C809AF1}" type="datetimeFigureOut">
              <a:rPr lang="tr-TR" smtClean="0"/>
              <a:t>20.06.2018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793B27-8A24-4912-BA67-8B56FF89BC1C}" type="slidenum">
              <a:rPr lang="tr-TR" smtClean="0"/>
              <a:t>‹#›</a:t>
            </a:fld>
            <a:endParaRPr lang="tr-TR"/>
          </a:p>
        </p:txBody>
      </p:sp>
    </p:spTree>
    <p:extLst>
      <p:ext uri="{BB962C8B-B14F-4D97-AF65-F5344CB8AC3E}">
        <p14:creationId xmlns:p14="http://schemas.microsoft.com/office/powerpoint/2010/main" val="2815768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53E70F4-A5A5-428A-A6F5-0CA91C809AF1}" type="datetimeFigureOut">
              <a:rPr lang="tr-TR" smtClean="0"/>
              <a:t>20.06.2018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793B27-8A24-4912-BA67-8B56FF89BC1C}" type="slidenum">
              <a:rPr lang="tr-TR" smtClean="0"/>
              <a:t>‹#›</a:t>
            </a:fld>
            <a:endParaRPr lang="tr-TR"/>
          </a:p>
        </p:txBody>
      </p:sp>
    </p:spTree>
    <p:extLst>
      <p:ext uri="{BB962C8B-B14F-4D97-AF65-F5344CB8AC3E}">
        <p14:creationId xmlns:p14="http://schemas.microsoft.com/office/powerpoint/2010/main" val="1722407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3E70F4-A5A5-428A-A6F5-0CA91C809AF1}" type="datetimeFigureOut">
              <a:rPr lang="tr-TR" smtClean="0"/>
              <a:t>20.06.2018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93B27-8A24-4912-BA67-8B56FF89BC1C}" type="slidenum">
              <a:rPr lang="tr-TR" smtClean="0"/>
              <a:t>‹#›</a:t>
            </a:fld>
            <a:endParaRPr lang="tr-TR"/>
          </a:p>
        </p:txBody>
      </p:sp>
    </p:spTree>
    <p:extLst>
      <p:ext uri="{BB962C8B-B14F-4D97-AF65-F5344CB8AC3E}">
        <p14:creationId xmlns:p14="http://schemas.microsoft.com/office/powerpoint/2010/main" val="3945865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47472" y="282119"/>
            <a:ext cx="11459183" cy="5759718"/>
          </a:xfrm>
          <a:prstGeom prst="rect">
            <a:avLst/>
          </a:prstGeom>
          <a:noFill/>
        </p:spPr>
        <p:txBody>
          <a:bodyPr wrap="square" rtlCol="0">
            <a:spAutoFit/>
          </a:bodyPr>
          <a:lstStyle/>
          <a:p>
            <a:r>
              <a:rPr lang="tr-TR" sz="2400" dirty="0"/>
              <a:t>Yeryüzüne gelen ışık miktarı ve ışıklanma süresi;</a:t>
            </a:r>
          </a:p>
          <a:p>
            <a:endParaRPr lang="tr-TR" sz="2400" dirty="0"/>
          </a:p>
          <a:p>
            <a:pPr marL="285750" indent="-285750" algn="just">
              <a:lnSpc>
                <a:spcPct val="150000"/>
              </a:lnSpc>
              <a:buFont typeface="Arial" panose="020B0604020202020204" pitchFamily="34" charset="0"/>
              <a:buChar char="•"/>
            </a:pPr>
            <a:r>
              <a:rPr lang="tr-TR" sz="2400" dirty="0"/>
              <a:t>Enlem dereceleri</a:t>
            </a:r>
          </a:p>
          <a:p>
            <a:pPr marL="285750" indent="-285750" algn="just">
              <a:lnSpc>
                <a:spcPct val="150000"/>
              </a:lnSpc>
              <a:buFont typeface="Arial" panose="020B0604020202020204" pitchFamily="34" charset="0"/>
              <a:buChar char="•"/>
            </a:pPr>
            <a:r>
              <a:rPr lang="tr-TR" sz="2400" dirty="0"/>
              <a:t>Mevsimler</a:t>
            </a:r>
          </a:p>
          <a:p>
            <a:pPr marL="285750" indent="-285750" algn="just">
              <a:lnSpc>
                <a:spcPct val="150000"/>
              </a:lnSpc>
              <a:buFont typeface="Arial" panose="020B0604020202020204" pitchFamily="34" charset="0"/>
              <a:buChar char="•"/>
            </a:pPr>
            <a:r>
              <a:rPr lang="tr-TR" sz="2400" dirty="0"/>
              <a:t>Günün saatleri</a:t>
            </a:r>
          </a:p>
          <a:p>
            <a:pPr marL="285750" indent="-285750" algn="just">
              <a:lnSpc>
                <a:spcPct val="150000"/>
              </a:lnSpc>
              <a:buFont typeface="Arial" panose="020B0604020202020204" pitchFamily="34" charset="0"/>
              <a:buChar char="•"/>
            </a:pPr>
            <a:r>
              <a:rPr lang="tr-TR" sz="2400" dirty="0"/>
              <a:t>Atmosfer özellikleri</a:t>
            </a:r>
          </a:p>
          <a:p>
            <a:pPr marL="285750" indent="-285750" algn="just">
              <a:lnSpc>
                <a:spcPct val="150000"/>
              </a:lnSpc>
              <a:buFont typeface="Arial" panose="020B0604020202020204" pitchFamily="34" charset="0"/>
              <a:buChar char="•"/>
            </a:pPr>
            <a:r>
              <a:rPr lang="tr-TR" sz="2400" dirty="0"/>
              <a:t>Arazinin yönü ve </a:t>
            </a:r>
            <a:r>
              <a:rPr lang="tr-TR" sz="2400" dirty="0" err="1"/>
              <a:t>meyili</a:t>
            </a:r>
            <a:endParaRPr lang="tr-TR" sz="2400" dirty="0"/>
          </a:p>
          <a:p>
            <a:pPr marL="285750" indent="-285750" algn="just">
              <a:lnSpc>
                <a:spcPct val="150000"/>
              </a:lnSpc>
              <a:buFont typeface="Arial" panose="020B0604020202020204" pitchFamily="34" charset="0"/>
              <a:buChar char="•"/>
            </a:pPr>
            <a:r>
              <a:rPr lang="tr-TR" sz="2400" dirty="0"/>
              <a:t>Arazinin deniz seviyesinden olan yüksekliği</a:t>
            </a:r>
          </a:p>
          <a:p>
            <a:pPr marL="285750" indent="-285750" algn="just">
              <a:lnSpc>
                <a:spcPct val="150000"/>
              </a:lnSpc>
              <a:buFont typeface="Arial" panose="020B0604020202020204" pitchFamily="34" charset="0"/>
              <a:buChar char="•"/>
            </a:pPr>
            <a:r>
              <a:rPr lang="tr-TR" sz="2400" dirty="0"/>
              <a:t>Kara ve su yüzeyleri</a:t>
            </a:r>
          </a:p>
          <a:p>
            <a:pPr marL="285750" indent="-285750" algn="just">
              <a:lnSpc>
                <a:spcPct val="150000"/>
              </a:lnSpc>
              <a:buFont typeface="Arial" panose="020B0604020202020204" pitchFamily="34" charset="0"/>
              <a:buChar char="•"/>
            </a:pPr>
            <a:r>
              <a:rPr lang="tr-TR" sz="2400" dirty="0"/>
              <a:t>Kar örtüsü</a:t>
            </a:r>
          </a:p>
          <a:p>
            <a:pPr marL="285750" indent="-285750" algn="just">
              <a:lnSpc>
                <a:spcPct val="150000"/>
              </a:lnSpc>
              <a:buFont typeface="Arial" panose="020B0604020202020204" pitchFamily="34" charset="0"/>
              <a:buChar char="•"/>
            </a:pPr>
            <a:r>
              <a:rPr lang="tr-TR" sz="2400" dirty="0"/>
              <a:t>Toprak renginden etkilenmektedir.</a:t>
            </a:r>
          </a:p>
        </p:txBody>
      </p:sp>
    </p:spTree>
    <p:extLst>
      <p:ext uri="{BB962C8B-B14F-4D97-AF65-F5344CB8AC3E}">
        <p14:creationId xmlns:p14="http://schemas.microsoft.com/office/powerpoint/2010/main" val="10101905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4553" y="1412777"/>
            <a:ext cx="11537004" cy="4708981"/>
          </a:xfrm>
          <a:prstGeom prst="rect">
            <a:avLst/>
          </a:prstGeom>
          <a:noFill/>
        </p:spPr>
        <p:txBody>
          <a:bodyPr wrap="square" rtlCol="0">
            <a:spAutoFit/>
          </a:bodyPr>
          <a:lstStyle/>
          <a:p>
            <a:pPr algn="just"/>
            <a:r>
              <a:rPr lang="tr-TR" sz="2400" dirty="0"/>
              <a:t>8. Hücrelerde tuz şeker oranı artar, </a:t>
            </a:r>
            <a:r>
              <a:rPr lang="tr-TR" sz="2400" dirty="0" err="1"/>
              <a:t>ozmotik</a:t>
            </a:r>
            <a:r>
              <a:rPr lang="tr-TR" sz="2400" dirty="0"/>
              <a:t> basınç yükselir</a:t>
            </a:r>
            <a:r>
              <a:rPr lang="tr-TR" sz="2400" dirty="0" smtClean="0"/>
              <a:t>, </a:t>
            </a:r>
            <a:r>
              <a:rPr lang="tr-TR" sz="2400" dirty="0"/>
              <a:t>hücre suyunun asitliği azalır.</a:t>
            </a:r>
          </a:p>
          <a:p>
            <a:pPr algn="just">
              <a:lnSpc>
                <a:spcPct val="150000"/>
              </a:lnSpc>
            </a:pPr>
            <a:r>
              <a:rPr lang="tr-TR" sz="2400" dirty="0"/>
              <a:t>9. </a:t>
            </a:r>
            <a:r>
              <a:rPr lang="tr-TR" sz="2400" dirty="0" err="1"/>
              <a:t>Generatif</a:t>
            </a:r>
            <a:r>
              <a:rPr lang="tr-TR" sz="2400" dirty="0"/>
              <a:t> gelişme devresi kısalık ve böylece çiçeklenme</a:t>
            </a:r>
            <a:r>
              <a:rPr lang="tr-TR" sz="2400" dirty="0" smtClean="0"/>
              <a:t>, </a:t>
            </a:r>
            <a:r>
              <a:rPr lang="tr-TR" sz="2400" dirty="0"/>
              <a:t>meyve tutumu ve tohum oluşturma çok hızlı seyreder</a:t>
            </a:r>
            <a:r>
              <a:rPr lang="tr-TR" sz="2400" dirty="0" smtClean="0"/>
              <a:t>.</a:t>
            </a:r>
          </a:p>
          <a:p>
            <a:pPr algn="just">
              <a:lnSpc>
                <a:spcPct val="150000"/>
              </a:lnSpc>
            </a:pPr>
            <a:r>
              <a:rPr lang="tr-TR" sz="2400" dirty="0" smtClean="0"/>
              <a:t>10</a:t>
            </a:r>
            <a:r>
              <a:rPr lang="tr-TR" sz="2400" dirty="0"/>
              <a:t>. </a:t>
            </a:r>
            <a:r>
              <a:rPr lang="tr-TR" sz="2400" dirty="0" smtClean="0"/>
              <a:t>Bol ışığa </a:t>
            </a:r>
            <a:r>
              <a:rPr lang="tr-TR" sz="2400" dirty="0"/>
              <a:t>adapte olmuş bitkilerde sıcağa, kurağa, soğuğa ve  </a:t>
            </a:r>
            <a:r>
              <a:rPr lang="tr-TR" sz="2400" dirty="0" smtClean="0"/>
              <a:t>hastalıklara </a:t>
            </a:r>
            <a:r>
              <a:rPr lang="tr-TR" sz="2400" dirty="0"/>
              <a:t>dayanım artmaktadır.</a:t>
            </a:r>
          </a:p>
          <a:p>
            <a:pPr algn="just">
              <a:lnSpc>
                <a:spcPct val="150000"/>
              </a:lnSpc>
            </a:pPr>
            <a:r>
              <a:rPr lang="tr-TR" sz="2400" dirty="0" smtClean="0"/>
              <a:t>11. </a:t>
            </a:r>
            <a:r>
              <a:rPr lang="tr-TR" sz="2400" dirty="0"/>
              <a:t>Yaprak hücre zarları kalınlaşır, Hücre ve </a:t>
            </a:r>
            <a:r>
              <a:rPr lang="tr-TR" sz="2400" dirty="0" err="1"/>
              <a:t>stomalar</a:t>
            </a:r>
            <a:r>
              <a:rPr lang="tr-TR" sz="2400" dirty="0"/>
              <a:t> küçülür ve birbirlerine daha yakın olurlar: yaprak damarları incelir, yapraklar daralır ve dikleşir, yaprak rengi koyulaşır, belli yaprak yüzeyinde hücre </a:t>
            </a:r>
            <a:r>
              <a:rPr lang="tr-TR" sz="2400" dirty="0" err="1"/>
              <a:t>stoma</a:t>
            </a:r>
            <a:r>
              <a:rPr lang="tr-TR" sz="2400" dirty="0"/>
              <a:t> ve tüy sayısı artar.</a:t>
            </a:r>
          </a:p>
          <a:p>
            <a:pPr algn="just"/>
            <a:endParaRPr lang="tr-TR" sz="2400" dirty="0"/>
          </a:p>
        </p:txBody>
      </p:sp>
    </p:spTree>
    <p:extLst>
      <p:ext uri="{BB962C8B-B14F-4D97-AF65-F5344CB8AC3E}">
        <p14:creationId xmlns:p14="http://schemas.microsoft.com/office/powerpoint/2010/main" val="3889103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45141" y="603115"/>
            <a:ext cx="3425857" cy="461665"/>
          </a:xfrm>
          <a:prstGeom prst="rect">
            <a:avLst/>
          </a:prstGeom>
          <a:noFill/>
        </p:spPr>
        <p:txBody>
          <a:bodyPr wrap="square" rtlCol="0">
            <a:spAutoFit/>
          </a:bodyPr>
          <a:lstStyle/>
          <a:p>
            <a:r>
              <a:rPr lang="tr-TR" sz="2400" smtClean="0">
                <a:solidFill>
                  <a:srgbClr val="FF0000"/>
                </a:solidFill>
              </a:rPr>
              <a:t>KAYNAK</a:t>
            </a:r>
            <a:endParaRPr lang="tr-TR" sz="2400" dirty="0">
              <a:solidFill>
                <a:srgbClr val="FF0000"/>
              </a:solidFill>
            </a:endParaRPr>
          </a:p>
        </p:txBody>
      </p:sp>
      <p:sp>
        <p:nvSpPr>
          <p:cNvPr id="5" name="Metin kutusu 4"/>
          <p:cNvSpPr txBox="1"/>
          <p:nvPr/>
        </p:nvSpPr>
        <p:spPr>
          <a:xfrm>
            <a:off x="1099457" y="1436914"/>
            <a:ext cx="9775372" cy="3693319"/>
          </a:xfrm>
          <a:prstGeom prst="rect">
            <a:avLst/>
          </a:prstGeom>
          <a:noFill/>
        </p:spPr>
        <p:txBody>
          <a:bodyPr wrap="square" rtlCol="0">
            <a:spAutoFit/>
          </a:bodyPr>
          <a:lstStyle/>
          <a:p>
            <a:pPr fontAlgn="t"/>
            <a:r>
              <a:rPr lang="tr-TR" dirty="0"/>
              <a:t>Ağaoğlu, S. ve ark. 1995. Genel Bahçe Bitkileri. Ankara Üniversitesi Ziraat Fakültesi Eğitim, Araştırma ve geliştirme Vakfı Yayınları No:4</a:t>
            </a:r>
            <a:r>
              <a:rPr lang="tr-TR" dirty="0" smtClean="0"/>
              <a:t>.</a:t>
            </a:r>
          </a:p>
          <a:p>
            <a:pPr fontAlgn="t"/>
            <a:endParaRPr lang="tr-TR" dirty="0"/>
          </a:p>
          <a:p>
            <a:pPr fontAlgn="t"/>
            <a:r>
              <a:rPr lang="tr-TR" dirty="0" err="1"/>
              <a:t>Dokuzoğuz</a:t>
            </a:r>
            <a:r>
              <a:rPr lang="tr-TR" dirty="0"/>
              <a:t>, M. 1974. Meyve Ağaçları ve Çevre İlişkileri. Ege Üniversitesi Ziraat Fakültesi yayınları, İzmir.</a:t>
            </a:r>
          </a:p>
          <a:p>
            <a:pPr fontAlgn="t"/>
            <a:endParaRPr lang="tr-TR" dirty="0" smtClean="0"/>
          </a:p>
          <a:p>
            <a:pPr fontAlgn="t"/>
            <a:r>
              <a:rPr lang="tr-TR" dirty="0" smtClean="0"/>
              <a:t>Top</a:t>
            </a:r>
            <a:r>
              <a:rPr lang="tr-TR" dirty="0"/>
              <a:t>, N. ve </a:t>
            </a:r>
            <a:r>
              <a:rPr lang="tr-TR" dirty="0" err="1"/>
              <a:t>Zincirlioğlu</a:t>
            </a:r>
            <a:r>
              <a:rPr lang="tr-TR" dirty="0"/>
              <a:t>, Ö. 1987. Bitkilerin Ekolojik Girdi İstekleri</a:t>
            </a:r>
            <a:r>
              <a:rPr lang="tr-TR" dirty="0" smtClean="0"/>
              <a:t>.</a:t>
            </a:r>
          </a:p>
          <a:p>
            <a:pPr fontAlgn="t"/>
            <a:endParaRPr lang="tr-TR" dirty="0"/>
          </a:p>
          <a:p>
            <a:pPr fontAlgn="t"/>
            <a:r>
              <a:rPr lang="tr-TR" dirty="0"/>
              <a:t>Eser, D. 1997. Tarımsal Ekoloji. Ankara </a:t>
            </a:r>
            <a:r>
              <a:rPr lang="tr-TR" dirty="0" err="1"/>
              <a:t>Üniv</a:t>
            </a:r>
            <a:r>
              <a:rPr lang="tr-TR" dirty="0"/>
              <a:t>. Ziraat Fak. Yayın No.1473, 176 s., Ankara</a:t>
            </a:r>
            <a:r>
              <a:rPr lang="tr-TR" dirty="0" smtClean="0"/>
              <a:t>.</a:t>
            </a:r>
          </a:p>
          <a:p>
            <a:pPr fontAlgn="t"/>
            <a:endParaRPr lang="tr-TR" dirty="0"/>
          </a:p>
          <a:p>
            <a:pPr fontAlgn="t"/>
            <a:r>
              <a:rPr lang="tr-TR" dirty="0" smtClean="0"/>
              <a:t>Akman, Y., Güney, K. 2006. Bitki Ekolojisi Botanik, </a:t>
            </a:r>
            <a:r>
              <a:rPr lang="tr-TR" dirty="0" err="1" smtClean="0"/>
              <a:t>Palme</a:t>
            </a:r>
            <a:r>
              <a:rPr lang="tr-TR" dirty="0" smtClean="0"/>
              <a:t> Yayınları No: 345.</a:t>
            </a:r>
          </a:p>
          <a:p>
            <a:pPr fontAlgn="t"/>
            <a:endParaRPr lang="tr-TR" dirty="0"/>
          </a:p>
          <a:p>
            <a:pPr fontAlgn="t"/>
            <a:r>
              <a:rPr lang="tr-TR" dirty="0" smtClean="0"/>
              <a:t>Akman, Y., </a:t>
            </a:r>
            <a:r>
              <a:rPr lang="tr-TR" dirty="0" err="1" smtClean="0"/>
              <a:t>Ketenoğlu</a:t>
            </a:r>
            <a:r>
              <a:rPr lang="tr-TR" dirty="0" smtClean="0"/>
              <a:t>, O.,</a:t>
            </a:r>
            <a:r>
              <a:rPr lang="tr-TR" dirty="0"/>
              <a:t> Kurt, L.,</a:t>
            </a:r>
            <a:r>
              <a:rPr lang="tr-TR" dirty="0" smtClean="0"/>
              <a:t> Güney, K., Tuğ, M., Bitki Ekolojisi, </a:t>
            </a:r>
            <a:r>
              <a:rPr lang="tr-TR" dirty="0" err="1" smtClean="0"/>
              <a:t>Palme</a:t>
            </a:r>
            <a:r>
              <a:rPr lang="tr-TR" dirty="0" smtClean="0"/>
              <a:t> Yayınları No: 300.</a:t>
            </a:r>
            <a:endParaRPr lang="tr-TR" dirty="0"/>
          </a:p>
          <a:p>
            <a:endParaRPr lang="tr-TR" dirty="0"/>
          </a:p>
        </p:txBody>
      </p:sp>
    </p:spTree>
    <p:extLst>
      <p:ext uri="{BB962C8B-B14F-4D97-AF65-F5344CB8AC3E}">
        <p14:creationId xmlns:p14="http://schemas.microsoft.com/office/powerpoint/2010/main" val="359613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30739" y="476672"/>
            <a:ext cx="11478639" cy="3785652"/>
          </a:xfrm>
          <a:prstGeom prst="rect">
            <a:avLst/>
          </a:prstGeom>
          <a:noFill/>
        </p:spPr>
        <p:txBody>
          <a:bodyPr wrap="square" rtlCol="0">
            <a:spAutoFit/>
          </a:bodyPr>
          <a:lstStyle/>
          <a:p>
            <a:pPr algn="just"/>
            <a:r>
              <a:rPr lang="tr-TR" sz="2400" dirty="0">
                <a:solidFill>
                  <a:srgbClr val="386703"/>
                </a:solidFill>
              </a:rPr>
              <a:t>Enlem Derecesi</a:t>
            </a:r>
          </a:p>
          <a:p>
            <a:pPr algn="just"/>
            <a:endParaRPr lang="tr-TR" sz="2400" dirty="0">
              <a:solidFill>
                <a:srgbClr val="386703"/>
              </a:solidFill>
            </a:endParaRPr>
          </a:p>
          <a:p>
            <a:pPr algn="just"/>
            <a:r>
              <a:rPr lang="tr-TR" sz="2400" dirty="0"/>
              <a:t>Ekvatorda yılın her mevsiminde günlük ışıklanma süresi 12 saat 7 dakika iken, bu süre 60. kuzey enlem derecesinde 21 aralık’ ta (en kısa gün) 5 saat 52 dakika iken 21 Haziran’da (en uzun gün) 18 saat 54 dakikadır.</a:t>
            </a:r>
          </a:p>
          <a:p>
            <a:pPr algn="just"/>
            <a:endParaRPr lang="tr-TR" sz="2400" dirty="0"/>
          </a:p>
          <a:p>
            <a:pPr algn="just"/>
            <a:r>
              <a:rPr lang="tr-TR" sz="2400" dirty="0"/>
              <a:t>23.5 derece kuzey ve güney enlemleri arasında kalan tropik bölgeye gelen ışık enerjisi miktarı hem yükseklik hem de mevsimlere göre oldukça az değişiklik göstermektedir. Işıklanma süresi ve ışık enerjisi bakımından en büyük farklılık 66,5</a:t>
            </a:r>
            <a:r>
              <a:rPr lang="tr-TR" sz="2400" baseline="30000" dirty="0"/>
              <a:t>o</a:t>
            </a:r>
            <a:r>
              <a:rPr lang="tr-TR" sz="2400" dirty="0"/>
              <a:t>’ </a:t>
            </a:r>
            <a:r>
              <a:rPr lang="tr-TR" sz="2400" dirty="0" err="1"/>
              <a:t>nin</a:t>
            </a:r>
            <a:r>
              <a:rPr lang="tr-TR" sz="2400" dirty="0"/>
              <a:t> üzerindeki enlem derecelerinde görülmektedir.</a:t>
            </a:r>
          </a:p>
        </p:txBody>
      </p:sp>
    </p:spTree>
    <p:extLst>
      <p:ext uri="{BB962C8B-B14F-4D97-AF65-F5344CB8AC3E}">
        <p14:creationId xmlns:p14="http://schemas.microsoft.com/office/powerpoint/2010/main" val="24859867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9651" y="692697"/>
            <a:ext cx="11537004" cy="3359061"/>
          </a:xfrm>
          <a:prstGeom prst="rect">
            <a:avLst/>
          </a:prstGeom>
          <a:noFill/>
        </p:spPr>
        <p:txBody>
          <a:bodyPr wrap="square" rtlCol="0">
            <a:spAutoFit/>
          </a:bodyPr>
          <a:lstStyle/>
          <a:p>
            <a:pPr algn="just">
              <a:lnSpc>
                <a:spcPct val="150000"/>
              </a:lnSpc>
            </a:pPr>
            <a:r>
              <a:rPr lang="tr-TR" sz="2400" dirty="0">
                <a:solidFill>
                  <a:srgbClr val="386703"/>
                </a:solidFill>
              </a:rPr>
              <a:t>Atmosfer Özellikleri</a:t>
            </a:r>
          </a:p>
          <a:p>
            <a:pPr algn="just">
              <a:lnSpc>
                <a:spcPct val="150000"/>
              </a:lnSpc>
            </a:pPr>
            <a:endParaRPr lang="tr-TR" sz="2400" dirty="0"/>
          </a:p>
          <a:p>
            <a:pPr algn="just">
              <a:lnSpc>
                <a:spcPct val="150000"/>
              </a:lnSpc>
            </a:pPr>
            <a:r>
              <a:rPr lang="tr-TR" sz="2400" dirty="0"/>
              <a:t>Atmosferde bulut ve duman gibi partiküllerin bulunması yeryüzüne ulaşan ışık miktarını büyük ölçüde azaltmaktadır. Aşırı bulutlu bir günde ışık yoğunluğu normalin ancak %4’ ü kadar olmaktadır. Yine kış aylarında özellikle büyük kentler üzerinde oluşan kalın   duman tabakaları bazen gün ışığının %90’ </a:t>
            </a:r>
            <a:r>
              <a:rPr lang="tr-TR" sz="2400" dirty="0" err="1"/>
              <a:t>ından</a:t>
            </a:r>
            <a:r>
              <a:rPr lang="tr-TR" sz="2400" dirty="0"/>
              <a:t> fazlasını tutabilmektedir.</a:t>
            </a:r>
          </a:p>
        </p:txBody>
      </p:sp>
    </p:spTree>
    <p:extLst>
      <p:ext uri="{BB962C8B-B14F-4D97-AF65-F5344CB8AC3E}">
        <p14:creationId xmlns:p14="http://schemas.microsoft.com/office/powerpoint/2010/main" val="269148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9651" y="692697"/>
            <a:ext cx="11595370" cy="2805063"/>
          </a:xfrm>
          <a:prstGeom prst="rect">
            <a:avLst/>
          </a:prstGeom>
          <a:noFill/>
        </p:spPr>
        <p:txBody>
          <a:bodyPr wrap="square" rtlCol="0">
            <a:spAutoFit/>
          </a:bodyPr>
          <a:lstStyle/>
          <a:p>
            <a:pPr algn="just">
              <a:lnSpc>
                <a:spcPct val="150000"/>
              </a:lnSpc>
            </a:pPr>
            <a:r>
              <a:rPr lang="tr-TR" sz="2400" dirty="0">
                <a:solidFill>
                  <a:srgbClr val="386703"/>
                </a:solidFill>
              </a:rPr>
              <a:t>Arazinin yönü ve </a:t>
            </a:r>
            <a:r>
              <a:rPr lang="tr-TR" sz="2400" dirty="0" err="1">
                <a:solidFill>
                  <a:srgbClr val="386703"/>
                </a:solidFill>
              </a:rPr>
              <a:t>meyili</a:t>
            </a:r>
            <a:endParaRPr lang="tr-TR" sz="2400" dirty="0">
              <a:solidFill>
                <a:srgbClr val="386703"/>
              </a:solidFill>
            </a:endParaRPr>
          </a:p>
          <a:p>
            <a:pPr algn="just">
              <a:lnSpc>
                <a:spcPct val="150000"/>
              </a:lnSpc>
            </a:pPr>
            <a:endParaRPr lang="tr-TR" sz="2400" dirty="0"/>
          </a:p>
          <a:p>
            <a:pPr algn="just">
              <a:lnSpc>
                <a:spcPct val="150000"/>
              </a:lnSpc>
            </a:pPr>
            <a:r>
              <a:rPr lang="tr-TR" sz="2400" dirty="0"/>
              <a:t>Işıklanma süresi ve yoğunluğuna etkide bulunmaktadır. Kuzey </a:t>
            </a:r>
            <a:r>
              <a:rPr lang="tr-TR" sz="2400" dirty="0" smtClean="0"/>
              <a:t>yarımkürede </a:t>
            </a:r>
            <a:r>
              <a:rPr lang="tr-TR" sz="2400" dirty="0"/>
              <a:t>kuzeye bakan dik yamaçlarda dikey ışınlanma hemen yok denecek kadar azdır. Işıklanma dikey güneş ışığı ile ışıklanmanın ancak %17’ si kadardır.</a:t>
            </a:r>
          </a:p>
        </p:txBody>
      </p:sp>
    </p:spTree>
    <p:extLst>
      <p:ext uri="{BB962C8B-B14F-4D97-AF65-F5344CB8AC3E}">
        <p14:creationId xmlns:p14="http://schemas.microsoft.com/office/powerpoint/2010/main" val="3614571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9651" y="476673"/>
            <a:ext cx="11381362" cy="3359061"/>
          </a:xfrm>
          <a:prstGeom prst="rect">
            <a:avLst/>
          </a:prstGeom>
        </p:spPr>
        <p:txBody>
          <a:bodyPr wrap="square">
            <a:spAutoFit/>
          </a:bodyPr>
          <a:lstStyle/>
          <a:p>
            <a:pPr algn="just">
              <a:lnSpc>
                <a:spcPct val="150000"/>
              </a:lnSpc>
            </a:pPr>
            <a:r>
              <a:rPr lang="tr-TR" sz="2400" dirty="0">
                <a:solidFill>
                  <a:srgbClr val="386703"/>
                </a:solidFill>
              </a:rPr>
              <a:t>Arazinin deniz seviyesinden olan yüksekliği</a:t>
            </a:r>
          </a:p>
          <a:p>
            <a:pPr algn="just">
              <a:lnSpc>
                <a:spcPct val="150000"/>
              </a:lnSpc>
            </a:pPr>
            <a:endParaRPr lang="tr-TR" sz="2400" dirty="0">
              <a:solidFill>
                <a:srgbClr val="386703"/>
              </a:solidFill>
            </a:endParaRPr>
          </a:p>
          <a:p>
            <a:pPr algn="just">
              <a:lnSpc>
                <a:spcPct val="150000"/>
              </a:lnSpc>
            </a:pPr>
            <a:r>
              <a:rPr lang="tr-TR" sz="2400" dirty="0"/>
              <a:t>Yükseklik arttıkça gelen ışığın yoğunluğu ve ışıklanma süresi ile yansıyan ışık miktarı artar. Her 1000 m yükseklikteki ışık yoğunluğunun %45 arttığı kabul edilmektedir. Bu artış ışığın daha az kalınlıkta atmosfer katından geçmesi, yükseklerdeki hava tabakası içinde   su buğusu ve katı parçacıkların daha az bulunması sonucu ortaya çıkmaktadır.</a:t>
            </a:r>
          </a:p>
        </p:txBody>
      </p:sp>
    </p:spTree>
    <p:extLst>
      <p:ext uri="{BB962C8B-B14F-4D97-AF65-F5344CB8AC3E}">
        <p14:creationId xmlns:p14="http://schemas.microsoft.com/office/powerpoint/2010/main" val="2137569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89105" y="759912"/>
            <a:ext cx="11517549" cy="2805063"/>
          </a:xfrm>
          <a:prstGeom prst="rect">
            <a:avLst/>
          </a:prstGeom>
        </p:spPr>
        <p:txBody>
          <a:bodyPr wrap="square">
            <a:spAutoFit/>
          </a:bodyPr>
          <a:lstStyle/>
          <a:p>
            <a:pPr algn="just">
              <a:lnSpc>
                <a:spcPct val="150000"/>
              </a:lnSpc>
            </a:pPr>
            <a:r>
              <a:rPr lang="tr-TR" sz="2400" dirty="0">
                <a:solidFill>
                  <a:srgbClr val="386703"/>
                </a:solidFill>
              </a:rPr>
              <a:t>Kara ve su yüzeyleri</a:t>
            </a:r>
          </a:p>
          <a:p>
            <a:pPr algn="just">
              <a:lnSpc>
                <a:spcPct val="150000"/>
              </a:lnSpc>
            </a:pPr>
            <a:endParaRPr lang="tr-TR" sz="2400" dirty="0">
              <a:solidFill>
                <a:srgbClr val="386703"/>
              </a:solidFill>
            </a:endParaRPr>
          </a:p>
          <a:p>
            <a:pPr algn="just">
              <a:lnSpc>
                <a:spcPct val="150000"/>
              </a:lnSpc>
            </a:pPr>
            <a:r>
              <a:rPr lang="tr-TR" sz="2400" dirty="0"/>
              <a:t>Açık su yüzeylerinde ışığın tutulması kara yüzeylerine göre daha az buna karşılık yansıma yüksek olmaktadır. Bu nedenle su içerisinde  ancak az ışığa gereksinimi olan bitki cins ve türleri yetişebilmektedir</a:t>
            </a:r>
          </a:p>
        </p:txBody>
      </p:sp>
    </p:spTree>
    <p:extLst>
      <p:ext uri="{BB962C8B-B14F-4D97-AF65-F5344CB8AC3E}">
        <p14:creationId xmlns:p14="http://schemas.microsoft.com/office/powerpoint/2010/main" val="3515226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5098" y="620689"/>
            <a:ext cx="11653736" cy="3359061"/>
          </a:xfrm>
          <a:prstGeom prst="rect">
            <a:avLst/>
          </a:prstGeom>
        </p:spPr>
        <p:txBody>
          <a:bodyPr wrap="square">
            <a:spAutoFit/>
          </a:bodyPr>
          <a:lstStyle/>
          <a:p>
            <a:pPr algn="just">
              <a:lnSpc>
                <a:spcPct val="150000"/>
              </a:lnSpc>
            </a:pPr>
            <a:r>
              <a:rPr lang="tr-TR" sz="2400" dirty="0">
                <a:solidFill>
                  <a:srgbClr val="386703"/>
                </a:solidFill>
              </a:rPr>
              <a:t>Toprak rengi</a:t>
            </a:r>
          </a:p>
          <a:p>
            <a:pPr algn="just">
              <a:lnSpc>
                <a:spcPct val="150000"/>
              </a:lnSpc>
            </a:pPr>
            <a:endParaRPr lang="tr-TR" sz="2400" dirty="0">
              <a:solidFill>
                <a:srgbClr val="386703"/>
              </a:solidFill>
            </a:endParaRPr>
          </a:p>
          <a:p>
            <a:pPr algn="just">
              <a:lnSpc>
                <a:spcPct val="150000"/>
              </a:lnSpc>
            </a:pPr>
            <a:r>
              <a:rPr lang="tr-TR" sz="2400" dirty="0"/>
              <a:t>Toprak renginin koyu yada açık oluşu. Kar örtüsünün toprak üzerinde bulunup bulunmayışı gibi özellikleri de tutulan ve yansıyan ışık    miktarını etkilemektedir. Kar örtüsü bulunan yüzeylerde gelen ışığın %90’ </a:t>
            </a:r>
            <a:r>
              <a:rPr lang="tr-TR" sz="2400" dirty="0" err="1"/>
              <a:t>ından</a:t>
            </a:r>
            <a:r>
              <a:rPr lang="tr-TR" sz="2400" dirty="0"/>
              <a:t> fazlası yansıtılmaktadır. Buna karşılık siyah renkli toprakta yansıtma oranı ancak %10 kadardır.</a:t>
            </a:r>
          </a:p>
        </p:txBody>
      </p:sp>
    </p:spTree>
    <p:extLst>
      <p:ext uri="{BB962C8B-B14F-4D97-AF65-F5344CB8AC3E}">
        <p14:creationId xmlns:p14="http://schemas.microsoft.com/office/powerpoint/2010/main" val="591531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9650" y="749282"/>
            <a:ext cx="11575915" cy="3913059"/>
          </a:xfrm>
          <a:prstGeom prst="rect">
            <a:avLst/>
          </a:prstGeom>
          <a:noFill/>
        </p:spPr>
        <p:txBody>
          <a:bodyPr wrap="square" rtlCol="0">
            <a:spAutoFit/>
          </a:bodyPr>
          <a:lstStyle/>
          <a:p>
            <a:pPr algn="just">
              <a:lnSpc>
                <a:spcPct val="150000"/>
              </a:lnSpc>
            </a:pPr>
            <a:r>
              <a:rPr lang="tr-TR" sz="2400" dirty="0">
                <a:solidFill>
                  <a:srgbClr val="386703"/>
                </a:solidFill>
              </a:rPr>
              <a:t>Işığın Bitki Morfolojisi ve Fizyolojisi Üzerine Etkileri</a:t>
            </a:r>
          </a:p>
          <a:p>
            <a:pPr algn="just">
              <a:lnSpc>
                <a:spcPct val="150000"/>
              </a:lnSpc>
            </a:pPr>
            <a:endParaRPr lang="tr-TR" sz="2400" dirty="0"/>
          </a:p>
          <a:p>
            <a:pPr marL="342900" indent="-342900" algn="just">
              <a:lnSpc>
                <a:spcPct val="150000"/>
              </a:lnSpc>
              <a:buAutoNum type="arabicPeriod"/>
            </a:pPr>
            <a:r>
              <a:rPr lang="tr-TR" sz="2400" dirty="0"/>
              <a:t>Büyüme ve gelişme olaylarını yönlendiren enzim hormonlar ile  başta klorofil olmak üzere renk pigmentlerinin oluşumunu sağlar.</a:t>
            </a:r>
          </a:p>
          <a:p>
            <a:pPr marL="342900" indent="-342900" algn="just">
              <a:lnSpc>
                <a:spcPct val="150000"/>
              </a:lnSpc>
              <a:buAutoNum type="arabicPeriod"/>
            </a:pPr>
            <a:r>
              <a:rPr lang="tr-TR" sz="2400" dirty="0"/>
              <a:t>Bitkilerde dal sayısı artar</a:t>
            </a:r>
          </a:p>
          <a:p>
            <a:pPr marL="342900" indent="-342900" algn="just">
              <a:lnSpc>
                <a:spcPct val="150000"/>
              </a:lnSpc>
              <a:buAutoNum type="arabicPeriod"/>
            </a:pPr>
            <a:r>
              <a:rPr lang="tr-TR" sz="2400" dirty="0"/>
              <a:t>Bitki boyu ve boğum araları kısalır, dal sağlamlığı artar.</a:t>
            </a:r>
          </a:p>
          <a:p>
            <a:pPr marL="342900" indent="-342900" algn="just">
              <a:lnSpc>
                <a:spcPct val="150000"/>
              </a:lnSpc>
              <a:buAutoNum type="arabicPeriod"/>
            </a:pPr>
            <a:r>
              <a:rPr lang="tr-TR" sz="2400" dirty="0"/>
              <a:t>Kökler uzun ve çok dallı olur, kök/gövde oranı artar.</a:t>
            </a:r>
          </a:p>
        </p:txBody>
      </p:sp>
    </p:spTree>
    <p:extLst>
      <p:ext uri="{BB962C8B-B14F-4D97-AF65-F5344CB8AC3E}">
        <p14:creationId xmlns:p14="http://schemas.microsoft.com/office/powerpoint/2010/main" val="1906301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28017" y="1412778"/>
            <a:ext cx="11459183" cy="3359061"/>
          </a:xfrm>
          <a:prstGeom prst="rect">
            <a:avLst/>
          </a:prstGeom>
        </p:spPr>
        <p:txBody>
          <a:bodyPr wrap="square">
            <a:spAutoFit/>
          </a:bodyPr>
          <a:lstStyle/>
          <a:p>
            <a:pPr algn="just">
              <a:lnSpc>
                <a:spcPct val="150000"/>
              </a:lnSpc>
            </a:pPr>
            <a:r>
              <a:rPr lang="tr-TR" sz="2400" dirty="0"/>
              <a:t>5. Yapraklar normal şekil, irilik ve kalınlıkta oluşur. Yaprak yüzeyinde birim alanda hücre, </a:t>
            </a:r>
            <a:r>
              <a:rPr lang="tr-TR" sz="2400" dirty="0" err="1"/>
              <a:t>stoma</a:t>
            </a:r>
            <a:r>
              <a:rPr lang="tr-TR" sz="2400" dirty="0"/>
              <a:t> ve tüy sayısı artar.</a:t>
            </a:r>
          </a:p>
          <a:p>
            <a:pPr algn="just">
              <a:lnSpc>
                <a:spcPct val="150000"/>
              </a:lnSpc>
            </a:pPr>
            <a:r>
              <a:rPr lang="tr-TR" sz="2400" dirty="0"/>
              <a:t>6. Meyvelerde güzel kabuk rengi meydana gelir. </a:t>
            </a:r>
          </a:p>
          <a:p>
            <a:pPr algn="just">
              <a:lnSpc>
                <a:spcPct val="150000"/>
              </a:lnSpc>
            </a:pPr>
            <a:r>
              <a:rPr lang="tr-TR" sz="2400" dirty="0"/>
              <a:t>7. Bitkilerde fotosentez oranının artışından dolayı kuru madde oranı yüksek olur. Belirli bir sürede birim yaprak alanında az ışıklı yerde yetişen bitkiye oranla 2-2.5 katı kadar fazla kuru madde meydana gelmektedir.</a:t>
            </a:r>
          </a:p>
        </p:txBody>
      </p:sp>
    </p:spTree>
    <p:extLst>
      <p:ext uri="{BB962C8B-B14F-4D97-AF65-F5344CB8AC3E}">
        <p14:creationId xmlns:p14="http://schemas.microsoft.com/office/powerpoint/2010/main" val="13062764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701</Words>
  <Application>Microsoft Office PowerPoint</Application>
  <PresentationFormat>Geniş ekran</PresentationFormat>
  <Paragraphs>57</Paragraphs>
  <Slides>11</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3</cp:revision>
  <dcterms:created xsi:type="dcterms:W3CDTF">2018-04-04T08:26:03Z</dcterms:created>
  <dcterms:modified xsi:type="dcterms:W3CDTF">2018-06-20T07:51:27Z</dcterms:modified>
</cp:coreProperties>
</file>