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51"/>
  </p:normalViewPr>
  <p:slideViewPr>
    <p:cSldViewPr snapToGrid="0" snapToObjects="1">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EB55900-3A20-FE44-8626-CD571A2C0334}"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1149447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B55900-3A20-FE44-8626-CD571A2C0334}"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470658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B55900-3A20-FE44-8626-CD571A2C0334}"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1168414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B55900-3A20-FE44-8626-CD571A2C0334}"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2141769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BEB55900-3A20-FE44-8626-CD571A2C0334}"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60139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EB55900-3A20-FE44-8626-CD571A2C0334}"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1638899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EB55900-3A20-FE44-8626-CD571A2C0334}" type="datetimeFigureOut">
              <a:rPr lang="tr-TR" smtClean="0"/>
              <a:t>24.10.2017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1359194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BEB55900-3A20-FE44-8626-CD571A2C0334}" type="datetimeFigureOut">
              <a:rPr lang="tr-TR" smtClean="0"/>
              <a:t>24.10.2017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1201921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EB55900-3A20-FE44-8626-CD571A2C0334}" type="datetimeFigureOut">
              <a:rPr lang="tr-TR" smtClean="0"/>
              <a:t>24.10.2017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1455466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EB55900-3A20-FE44-8626-CD571A2C0334}"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42368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EB55900-3A20-FE44-8626-CD571A2C0334}"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080BF83-3B17-1E46-91AA-3B1015EFBFCD}" type="slidenum">
              <a:rPr lang="tr-TR" smtClean="0"/>
              <a:t>‹#›</a:t>
            </a:fld>
            <a:endParaRPr lang="tr-TR"/>
          </a:p>
        </p:txBody>
      </p:sp>
    </p:spTree>
    <p:extLst>
      <p:ext uri="{BB962C8B-B14F-4D97-AF65-F5344CB8AC3E}">
        <p14:creationId xmlns:p14="http://schemas.microsoft.com/office/powerpoint/2010/main" val="12723932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B55900-3A20-FE44-8626-CD571A2C0334}" type="datetimeFigureOut">
              <a:rPr lang="tr-TR" smtClean="0"/>
              <a:t>24.10.2017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80BF83-3B17-1E46-91AA-3B1015EFBFCD}" type="slidenum">
              <a:rPr lang="tr-TR" smtClean="0"/>
              <a:t>‹#›</a:t>
            </a:fld>
            <a:endParaRPr lang="tr-TR"/>
          </a:p>
        </p:txBody>
      </p:sp>
    </p:spTree>
    <p:extLst>
      <p:ext uri="{BB962C8B-B14F-4D97-AF65-F5344CB8AC3E}">
        <p14:creationId xmlns:p14="http://schemas.microsoft.com/office/powerpoint/2010/main" val="792900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a:xfrm>
            <a:off x="1524000" y="1"/>
            <a:ext cx="9144000" cy="1412875"/>
          </a:xfrm>
        </p:spPr>
        <p:txBody>
          <a:bodyPr/>
          <a:lstStyle/>
          <a:p>
            <a:pPr algn="ctr"/>
            <a:r>
              <a:rPr lang="tr-TR" altLang="x-none" sz="3600" b="1">
                <a:solidFill>
                  <a:schemeClr val="hlink"/>
                </a:solidFill>
                <a:latin typeface="Comic Sans MS" charset="0"/>
              </a:rPr>
              <a:t>Fonksiyonlarına Göre Vektör Tipleri</a:t>
            </a:r>
          </a:p>
        </p:txBody>
      </p:sp>
      <p:sp>
        <p:nvSpPr>
          <p:cNvPr id="363523" name="Rectangle 3"/>
          <p:cNvSpPr>
            <a:spLocks noGrp="1" noChangeArrowheads="1"/>
          </p:cNvSpPr>
          <p:nvPr>
            <p:ph type="body" idx="1"/>
          </p:nvPr>
        </p:nvSpPr>
        <p:spPr>
          <a:xfrm>
            <a:off x="1524000" y="1557338"/>
            <a:ext cx="8686800" cy="4462462"/>
          </a:xfrm>
        </p:spPr>
        <p:txBody>
          <a:bodyPr/>
          <a:lstStyle/>
          <a:p>
            <a:pPr>
              <a:buClr>
                <a:srgbClr val="FF3300"/>
              </a:buClr>
              <a:buFont typeface="Wingdings" charset="2"/>
              <a:buChar char="ü"/>
            </a:pPr>
            <a:r>
              <a:rPr lang="tr-TR" altLang="x-none">
                <a:latin typeface="Comic Sans MS" charset="0"/>
              </a:rPr>
              <a:t>Promotor sonda vektörleri</a:t>
            </a:r>
          </a:p>
          <a:p>
            <a:pPr>
              <a:buClr>
                <a:srgbClr val="FF3300"/>
              </a:buClr>
              <a:buFont typeface="Wingdings" charset="2"/>
              <a:buChar char="ü"/>
            </a:pPr>
            <a:r>
              <a:rPr lang="tr-TR" altLang="x-none">
                <a:latin typeface="Comic Sans MS" charset="0"/>
              </a:rPr>
              <a:t>Terminatör sonda vektörleri</a:t>
            </a:r>
          </a:p>
          <a:p>
            <a:pPr>
              <a:buClr>
                <a:srgbClr val="FF3300"/>
              </a:buClr>
              <a:buFont typeface="Wingdings" charset="2"/>
              <a:buChar char="ü"/>
            </a:pPr>
            <a:r>
              <a:rPr lang="tr-TR" altLang="x-none">
                <a:latin typeface="Comic Sans MS" charset="0"/>
              </a:rPr>
              <a:t>Salgı sinyal vektörleri</a:t>
            </a:r>
          </a:p>
          <a:p>
            <a:pPr>
              <a:buClr>
                <a:srgbClr val="FF3300"/>
              </a:buClr>
              <a:buFont typeface="Wingdings" charset="2"/>
              <a:buChar char="ü"/>
            </a:pPr>
            <a:r>
              <a:rPr lang="tr-TR" altLang="x-none">
                <a:latin typeface="Comic Sans MS" charset="0"/>
              </a:rPr>
              <a:t>Klon vektörleri</a:t>
            </a:r>
          </a:p>
          <a:p>
            <a:pPr>
              <a:buClr>
                <a:srgbClr val="FF3300"/>
              </a:buClr>
              <a:buFont typeface="Wingdings" charset="2"/>
              <a:buChar char="ü"/>
            </a:pPr>
            <a:r>
              <a:rPr lang="tr-TR" altLang="x-none">
                <a:latin typeface="Comic Sans MS" charset="0"/>
              </a:rPr>
              <a:t>İfade vektörleri</a:t>
            </a:r>
          </a:p>
          <a:p>
            <a:pPr>
              <a:buClr>
                <a:srgbClr val="FF3300"/>
              </a:buClr>
              <a:buFont typeface="Wingdings" charset="2"/>
              <a:buChar char="ü"/>
            </a:pPr>
            <a:r>
              <a:rPr lang="tr-TR" altLang="x-none">
                <a:latin typeface="Comic Sans MS" charset="0"/>
              </a:rPr>
              <a:t>Kromozomal entegrasyon vektörleri</a:t>
            </a:r>
          </a:p>
        </p:txBody>
      </p:sp>
    </p:spTree>
    <p:extLst>
      <p:ext uri="{BB962C8B-B14F-4D97-AF65-F5344CB8AC3E}">
        <p14:creationId xmlns:p14="http://schemas.microsoft.com/office/powerpoint/2010/main" val="631794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Oval 2"/>
          <p:cNvSpPr>
            <a:spLocks noChangeAspect="1" noChangeArrowheads="1"/>
          </p:cNvSpPr>
          <p:nvPr/>
        </p:nvSpPr>
        <p:spPr bwMode="auto">
          <a:xfrm>
            <a:off x="1828801" y="1676401"/>
            <a:ext cx="968375" cy="968375"/>
          </a:xfrm>
          <a:prstGeom prst="ellipse">
            <a:avLst/>
          </a:prstGeom>
          <a:solidFill>
            <a:srgbClr val="FF5050"/>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47" name="Oval 3"/>
          <p:cNvSpPr>
            <a:spLocks noChangeAspect="1" noChangeArrowheads="1"/>
          </p:cNvSpPr>
          <p:nvPr/>
        </p:nvSpPr>
        <p:spPr bwMode="auto">
          <a:xfrm>
            <a:off x="1905001" y="1752601"/>
            <a:ext cx="822325" cy="82232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48" name="Freeform 4"/>
          <p:cNvSpPr>
            <a:spLocks/>
          </p:cNvSpPr>
          <p:nvPr/>
        </p:nvSpPr>
        <p:spPr bwMode="auto">
          <a:xfrm>
            <a:off x="1981201" y="3276601"/>
            <a:ext cx="536575" cy="188913"/>
          </a:xfrm>
          <a:custGeom>
            <a:avLst/>
            <a:gdLst>
              <a:gd name="T0" fmla="*/ 0 w 338"/>
              <a:gd name="T1" fmla="*/ 119 h 119"/>
              <a:gd name="T2" fmla="*/ 146 w 338"/>
              <a:gd name="T3" fmla="*/ 18 h 119"/>
              <a:gd name="T4" fmla="*/ 338 w 338"/>
              <a:gd name="T5" fmla="*/ 0 h 119"/>
            </a:gdLst>
            <a:ahLst/>
            <a:cxnLst>
              <a:cxn ang="0">
                <a:pos x="T0" y="T1"/>
              </a:cxn>
              <a:cxn ang="0">
                <a:pos x="T2" y="T3"/>
              </a:cxn>
              <a:cxn ang="0">
                <a:pos x="T4" y="T5"/>
              </a:cxn>
            </a:cxnLst>
            <a:rect l="0" t="0" r="r" b="b"/>
            <a:pathLst>
              <a:path w="338" h="119">
                <a:moveTo>
                  <a:pt x="0" y="119"/>
                </a:moveTo>
                <a:cubicBezTo>
                  <a:pt x="47" y="86"/>
                  <a:pt x="92" y="36"/>
                  <a:pt x="146" y="18"/>
                </a:cubicBezTo>
                <a:cubicBezTo>
                  <a:pt x="197" y="23"/>
                  <a:pt x="294" y="44"/>
                  <a:pt x="338" y="0"/>
                </a:cubicBezTo>
              </a:path>
            </a:pathLst>
          </a:custGeom>
          <a:noFill/>
          <a:ln w="57150" cap="flat" cmpd="sng">
            <a:solidFill>
              <a:srgbClr val="00CC00"/>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49" name="Oval 5"/>
          <p:cNvSpPr>
            <a:spLocks noChangeAspect="1" noChangeArrowheads="1"/>
          </p:cNvSpPr>
          <p:nvPr/>
        </p:nvSpPr>
        <p:spPr bwMode="auto">
          <a:xfrm>
            <a:off x="4495801" y="1905001"/>
            <a:ext cx="968375" cy="968375"/>
          </a:xfrm>
          <a:prstGeom prst="ellipse">
            <a:avLst/>
          </a:prstGeom>
          <a:solidFill>
            <a:srgbClr val="FF5050"/>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50" name="Oval 6"/>
          <p:cNvSpPr>
            <a:spLocks noChangeAspect="1" noChangeArrowheads="1"/>
          </p:cNvSpPr>
          <p:nvPr/>
        </p:nvSpPr>
        <p:spPr bwMode="auto">
          <a:xfrm>
            <a:off x="4572001" y="1981201"/>
            <a:ext cx="822325" cy="82232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51" name="Freeform 7"/>
          <p:cNvSpPr>
            <a:spLocks/>
          </p:cNvSpPr>
          <p:nvPr/>
        </p:nvSpPr>
        <p:spPr bwMode="auto">
          <a:xfrm>
            <a:off x="5262564" y="2347913"/>
            <a:ext cx="166687" cy="385762"/>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571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52" name="AutoShape 8"/>
          <p:cNvSpPr>
            <a:spLocks noChangeArrowheads="1"/>
          </p:cNvSpPr>
          <p:nvPr/>
        </p:nvSpPr>
        <p:spPr bwMode="auto">
          <a:xfrm>
            <a:off x="7175500" y="1125538"/>
            <a:ext cx="1981200" cy="914400"/>
          </a:xfrm>
          <a:prstGeom prst="flowChartTerminator">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53" name="Freeform 9"/>
          <p:cNvSpPr>
            <a:spLocks/>
          </p:cNvSpPr>
          <p:nvPr/>
        </p:nvSpPr>
        <p:spPr bwMode="auto">
          <a:xfrm>
            <a:off x="7535863" y="1196976"/>
            <a:ext cx="646112" cy="703263"/>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54" name="AutoShape 10"/>
          <p:cNvSpPr>
            <a:spLocks noChangeArrowheads="1"/>
          </p:cNvSpPr>
          <p:nvPr/>
        </p:nvSpPr>
        <p:spPr bwMode="auto">
          <a:xfrm>
            <a:off x="7239000" y="2743200"/>
            <a:ext cx="1981200" cy="91440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55" name="Freeform 11"/>
          <p:cNvSpPr>
            <a:spLocks/>
          </p:cNvSpPr>
          <p:nvPr/>
        </p:nvSpPr>
        <p:spPr bwMode="auto">
          <a:xfrm>
            <a:off x="7424738" y="2886076"/>
            <a:ext cx="646112" cy="703263"/>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56" name="Oval 12"/>
          <p:cNvSpPr>
            <a:spLocks noChangeAspect="1" noChangeArrowheads="1"/>
          </p:cNvSpPr>
          <p:nvPr/>
        </p:nvSpPr>
        <p:spPr bwMode="auto">
          <a:xfrm>
            <a:off x="8413750" y="3059114"/>
            <a:ext cx="300038" cy="3000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57" name="Oval 13"/>
          <p:cNvSpPr>
            <a:spLocks noChangeAspect="1" noChangeArrowheads="1"/>
          </p:cNvSpPr>
          <p:nvPr/>
        </p:nvSpPr>
        <p:spPr bwMode="auto">
          <a:xfrm>
            <a:off x="8451850" y="3090863"/>
            <a:ext cx="228600" cy="228600"/>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58" name="Freeform 14"/>
          <p:cNvSpPr>
            <a:spLocks noChangeAspect="1"/>
          </p:cNvSpPr>
          <p:nvPr/>
        </p:nvSpPr>
        <p:spPr bwMode="auto">
          <a:xfrm>
            <a:off x="8643939" y="3190876"/>
            <a:ext cx="52387" cy="119063"/>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2540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59" name="AutoShape 15"/>
          <p:cNvSpPr>
            <a:spLocks noChangeArrowheads="1"/>
          </p:cNvSpPr>
          <p:nvPr/>
        </p:nvSpPr>
        <p:spPr bwMode="auto">
          <a:xfrm>
            <a:off x="7162800" y="5562600"/>
            <a:ext cx="1981200" cy="91440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60" name="Freeform 16"/>
          <p:cNvSpPr>
            <a:spLocks/>
          </p:cNvSpPr>
          <p:nvPr/>
        </p:nvSpPr>
        <p:spPr bwMode="auto">
          <a:xfrm>
            <a:off x="7315201" y="5715001"/>
            <a:ext cx="646113" cy="703263"/>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61" name="Oval 17"/>
          <p:cNvSpPr>
            <a:spLocks noChangeAspect="1" noChangeArrowheads="1"/>
          </p:cNvSpPr>
          <p:nvPr/>
        </p:nvSpPr>
        <p:spPr bwMode="auto">
          <a:xfrm>
            <a:off x="8337550" y="5954714"/>
            <a:ext cx="300038" cy="3000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62" name="Oval 18"/>
          <p:cNvSpPr>
            <a:spLocks noChangeAspect="1" noChangeArrowheads="1"/>
          </p:cNvSpPr>
          <p:nvPr/>
        </p:nvSpPr>
        <p:spPr bwMode="auto">
          <a:xfrm>
            <a:off x="8375650" y="5986463"/>
            <a:ext cx="228600" cy="228600"/>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63" name="Freeform 19"/>
          <p:cNvSpPr>
            <a:spLocks noChangeAspect="1"/>
          </p:cNvSpPr>
          <p:nvPr/>
        </p:nvSpPr>
        <p:spPr bwMode="auto">
          <a:xfrm>
            <a:off x="8567739" y="6086476"/>
            <a:ext cx="52387" cy="119063"/>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2540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64" name="Oval 20"/>
          <p:cNvSpPr>
            <a:spLocks noChangeAspect="1" noChangeArrowheads="1"/>
          </p:cNvSpPr>
          <p:nvPr/>
        </p:nvSpPr>
        <p:spPr bwMode="auto">
          <a:xfrm>
            <a:off x="8609014" y="5659439"/>
            <a:ext cx="300037" cy="3000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65" name="Oval 21"/>
          <p:cNvSpPr>
            <a:spLocks noChangeAspect="1" noChangeArrowheads="1"/>
          </p:cNvSpPr>
          <p:nvPr/>
        </p:nvSpPr>
        <p:spPr bwMode="auto">
          <a:xfrm>
            <a:off x="8647113" y="5691188"/>
            <a:ext cx="228600" cy="228600"/>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66" name="Freeform 22"/>
          <p:cNvSpPr>
            <a:spLocks noChangeAspect="1"/>
          </p:cNvSpPr>
          <p:nvPr/>
        </p:nvSpPr>
        <p:spPr bwMode="auto">
          <a:xfrm>
            <a:off x="8839200" y="5791201"/>
            <a:ext cx="52388" cy="119063"/>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2540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67" name="Oval 23"/>
          <p:cNvSpPr>
            <a:spLocks noChangeAspect="1" noChangeArrowheads="1"/>
          </p:cNvSpPr>
          <p:nvPr/>
        </p:nvSpPr>
        <p:spPr bwMode="auto">
          <a:xfrm>
            <a:off x="8685214" y="6040439"/>
            <a:ext cx="300037" cy="3000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68" name="Oval 24"/>
          <p:cNvSpPr>
            <a:spLocks noChangeAspect="1" noChangeArrowheads="1"/>
          </p:cNvSpPr>
          <p:nvPr/>
        </p:nvSpPr>
        <p:spPr bwMode="auto">
          <a:xfrm>
            <a:off x="8723313" y="6072188"/>
            <a:ext cx="228600" cy="228600"/>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69" name="Freeform 25"/>
          <p:cNvSpPr>
            <a:spLocks noChangeAspect="1"/>
          </p:cNvSpPr>
          <p:nvPr/>
        </p:nvSpPr>
        <p:spPr bwMode="auto">
          <a:xfrm>
            <a:off x="8915400" y="6172201"/>
            <a:ext cx="52388" cy="119063"/>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2540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70" name="AutoShape 26"/>
          <p:cNvSpPr>
            <a:spLocks noChangeAspect="1" noChangeArrowheads="1"/>
          </p:cNvSpPr>
          <p:nvPr/>
        </p:nvSpPr>
        <p:spPr bwMode="auto">
          <a:xfrm>
            <a:off x="2971800" y="44958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71" name="Freeform 27"/>
          <p:cNvSpPr>
            <a:spLocks noChangeAspect="1"/>
          </p:cNvSpPr>
          <p:nvPr/>
        </p:nvSpPr>
        <p:spPr bwMode="auto">
          <a:xfrm>
            <a:off x="3048000" y="4572000"/>
            <a:ext cx="427038"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72" name="Text Box 28"/>
          <p:cNvSpPr txBox="1">
            <a:spLocks noChangeArrowheads="1"/>
          </p:cNvSpPr>
          <p:nvPr/>
        </p:nvSpPr>
        <p:spPr bwMode="auto">
          <a:xfrm>
            <a:off x="1752600" y="2590801"/>
            <a:ext cx="1219200" cy="581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tr-TR" altLang="zh-CN" sz="1600" b="1"/>
              <a:t>Pazmid vektör</a:t>
            </a:r>
            <a:endParaRPr lang="en-US" altLang="zh-CN" sz="1600" b="1">
              <a:ea typeface="宋体" charset="-122"/>
            </a:endParaRPr>
          </a:p>
        </p:txBody>
      </p:sp>
      <p:sp>
        <p:nvSpPr>
          <p:cNvPr id="364573" name="Text Box 29"/>
          <p:cNvSpPr txBox="1">
            <a:spLocks noChangeArrowheads="1"/>
          </p:cNvSpPr>
          <p:nvPr/>
        </p:nvSpPr>
        <p:spPr bwMode="auto">
          <a:xfrm>
            <a:off x="2133600" y="2819400"/>
            <a:ext cx="2286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en-US" altLang="zh-CN" sz="2400">
                <a:latin typeface="Arial" charset="0"/>
                <a:ea typeface="宋体" charset="-122"/>
              </a:rPr>
              <a:t>+</a:t>
            </a:r>
          </a:p>
        </p:txBody>
      </p:sp>
      <p:sp>
        <p:nvSpPr>
          <p:cNvPr id="364574" name="Text Box 30"/>
          <p:cNvSpPr txBox="1">
            <a:spLocks noChangeArrowheads="1"/>
          </p:cNvSpPr>
          <p:nvPr/>
        </p:nvSpPr>
        <p:spPr bwMode="auto">
          <a:xfrm>
            <a:off x="1752600" y="3429001"/>
            <a:ext cx="1606550" cy="581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spcBef>
                <a:spcPct val="50000"/>
              </a:spcBef>
            </a:pPr>
            <a:r>
              <a:rPr lang="tr-TR" altLang="zh-CN" sz="1600" b="1"/>
              <a:t>Klonlanacak DNA parçası</a:t>
            </a:r>
            <a:endParaRPr lang="en-US" altLang="zh-CN" sz="1600" b="1">
              <a:ea typeface="宋体" charset="-122"/>
            </a:endParaRPr>
          </a:p>
        </p:txBody>
      </p:sp>
      <p:sp>
        <p:nvSpPr>
          <p:cNvPr id="364575" name="AutoShape 31"/>
          <p:cNvSpPr>
            <a:spLocks noChangeArrowheads="1"/>
          </p:cNvSpPr>
          <p:nvPr/>
        </p:nvSpPr>
        <p:spPr bwMode="auto">
          <a:xfrm>
            <a:off x="2971800" y="2590800"/>
            <a:ext cx="1371600" cy="76200"/>
          </a:xfrm>
          <a:prstGeom prst="rightArrow">
            <a:avLst>
              <a:gd name="adj1" fmla="val 50000"/>
              <a:gd name="adj2" fmla="val 4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76" name="Text Box 32"/>
          <p:cNvSpPr txBox="1">
            <a:spLocks noChangeArrowheads="1"/>
          </p:cNvSpPr>
          <p:nvPr/>
        </p:nvSpPr>
        <p:spPr bwMode="auto">
          <a:xfrm>
            <a:off x="2971800" y="2667001"/>
            <a:ext cx="1219200" cy="581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tr-TR" altLang="zh-CN" sz="1600" b="1">
                <a:latin typeface="Arial" charset="0"/>
              </a:rPr>
              <a:t>DNA ilavesi</a:t>
            </a:r>
            <a:endParaRPr lang="en-US" altLang="zh-CN" sz="1600" b="1">
              <a:latin typeface="Arial" charset="0"/>
              <a:ea typeface="宋体" charset="-122"/>
            </a:endParaRPr>
          </a:p>
        </p:txBody>
      </p:sp>
      <p:sp>
        <p:nvSpPr>
          <p:cNvPr id="364577" name="Text Box 33"/>
          <p:cNvSpPr txBox="1">
            <a:spLocks noChangeArrowheads="1"/>
          </p:cNvSpPr>
          <p:nvPr/>
        </p:nvSpPr>
        <p:spPr bwMode="auto">
          <a:xfrm>
            <a:off x="4079876" y="2895601"/>
            <a:ext cx="1482725" cy="581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tr-TR" altLang="zh-CN" sz="1600" b="1"/>
              <a:t>Rekombinant plazmid</a:t>
            </a:r>
            <a:endParaRPr lang="en-US" altLang="zh-CN" sz="1600" b="1">
              <a:ea typeface="宋体" charset="-122"/>
            </a:endParaRPr>
          </a:p>
        </p:txBody>
      </p:sp>
      <p:sp>
        <p:nvSpPr>
          <p:cNvPr id="364578" name="Text Box 34"/>
          <p:cNvSpPr txBox="1">
            <a:spLocks noChangeArrowheads="1"/>
          </p:cNvSpPr>
          <p:nvPr/>
        </p:nvSpPr>
        <p:spPr bwMode="auto">
          <a:xfrm>
            <a:off x="5334000" y="2667000"/>
            <a:ext cx="1981200" cy="825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tr-TR" altLang="zh-CN" sz="1600" b="1"/>
              <a:t>Bakteri hücresine aktarım ve seçim (amfisilin direç)</a:t>
            </a:r>
            <a:endParaRPr lang="en-US" altLang="zh-CN" sz="1600" b="1">
              <a:ea typeface="宋体" charset="-122"/>
            </a:endParaRPr>
          </a:p>
        </p:txBody>
      </p:sp>
      <p:sp>
        <p:nvSpPr>
          <p:cNvPr id="364579" name="Text Box 35"/>
          <p:cNvSpPr txBox="1">
            <a:spLocks noChangeArrowheads="1"/>
          </p:cNvSpPr>
          <p:nvPr/>
        </p:nvSpPr>
        <p:spPr bwMode="auto">
          <a:xfrm>
            <a:off x="9372600" y="2636838"/>
            <a:ext cx="1295400" cy="107721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spcBef>
                <a:spcPct val="50000"/>
              </a:spcBef>
            </a:pPr>
            <a:r>
              <a:rPr lang="en-US" altLang="zh-CN" sz="1200">
                <a:latin typeface="Arial" charset="0"/>
                <a:ea typeface="宋体" charset="-122"/>
              </a:rPr>
              <a:t> </a:t>
            </a:r>
            <a:r>
              <a:rPr lang="tr-TR" altLang="zh-CN" sz="1600" b="1"/>
              <a:t>Amfisilin içeren ortamda gelişen hücre</a:t>
            </a:r>
            <a:endParaRPr lang="en-US" altLang="zh-CN" sz="1600" b="1">
              <a:ea typeface="宋体" charset="-122"/>
            </a:endParaRPr>
          </a:p>
        </p:txBody>
      </p:sp>
      <p:sp>
        <p:nvSpPr>
          <p:cNvPr id="364580" name="AutoShape 36"/>
          <p:cNvSpPr>
            <a:spLocks noChangeArrowheads="1"/>
          </p:cNvSpPr>
          <p:nvPr/>
        </p:nvSpPr>
        <p:spPr bwMode="auto">
          <a:xfrm>
            <a:off x="5562600" y="2514600"/>
            <a:ext cx="1752600" cy="152400"/>
          </a:xfrm>
          <a:prstGeom prst="rightArrow">
            <a:avLst>
              <a:gd name="adj1" fmla="val 50000"/>
              <a:gd name="adj2" fmla="val 2875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81" name="Text Box 37"/>
          <p:cNvSpPr txBox="1">
            <a:spLocks noChangeArrowheads="1"/>
          </p:cNvSpPr>
          <p:nvPr/>
        </p:nvSpPr>
        <p:spPr bwMode="auto">
          <a:xfrm>
            <a:off x="9067800" y="2895600"/>
            <a:ext cx="1295400"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en-US" altLang="zh-CN" sz="1200">
                <a:latin typeface="Arial" charset="0"/>
                <a:ea typeface="宋体" charset="-122"/>
              </a:rPr>
              <a:t> </a:t>
            </a:r>
          </a:p>
        </p:txBody>
      </p:sp>
      <p:sp>
        <p:nvSpPr>
          <p:cNvPr id="364582" name="Text Box 38"/>
          <p:cNvSpPr txBox="1">
            <a:spLocks noChangeArrowheads="1"/>
          </p:cNvSpPr>
          <p:nvPr/>
        </p:nvSpPr>
        <p:spPr bwMode="auto">
          <a:xfrm>
            <a:off x="6858000" y="3657600"/>
            <a:ext cx="12192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en-US" altLang="zh-CN" sz="1200">
                <a:latin typeface="Arial" charset="0"/>
                <a:ea typeface="宋体" charset="-122"/>
              </a:rPr>
              <a:t>Bacterial chromosome</a:t>
            </a:r>
          </a:p>
        </p:txBody>
      </p:sp>
      <p:sp>
        <p:nvSpPr>
          <p:cNvPr id="364583" name="Line 39"/>
          <p:cNvSpPr>
            <a:spLocks noChangeShapeType="1"/>
          </p:cNvSpPr>
          <p:nvPr/>
        </p:nvSpPr>
        <p:spPr bwMode="auto">
          <a:xfrm flipV="1">
            <a:off x="7315200" y="34290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84" name="AutoShape 40"/>
          <p:cNvSpPr>
            <a:spLocks noChangeArrowheads="1"/>
          </p:cNvSpPr>
          <p:nvPr/>
        </p:nvSpPr>
        <p:spPr bwMode="auto">
          <a:xfrm>
            <a:off x="8153400" y="3733800"/>
            <a:ext cx="152400" cy="1676400"/>
          </a:xfrm>
          <a:prstGeom prst="downArrow">
            <a:avLst>
              <a:gd name="adj1" fmla="val 50000"/>
              <a:gd name="adj2" fmla="val 275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85" name="Text Box 41"/>
          <p:cNvSpPr txBox="1">
            <a:spLocks noChangeArrowheads="1"/>
          </p:cNvSpPr>
          <p:nvPr/>
        </p:nvSpPr>
        <p:spPr bwMode="auto">
          <a:xfrm>
            <a:off x="8229600" y="4191000"/>
            <a:ext cx="1371600" cy="8255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spcBef>
                <a:spcPct val="50000"/>
              </a:spcBef>
            </a:pPr>
            <a:r>
              <a:rPr lang="en-US" altLang="zh-CN" sz="1200">
                <a:latin typeface="Arial" charset="0"/>
                <a:ea typeface="宋体" charset="-122"/>
              </a:rPr>
              <a:t> </a:t>
            </a:r>
            <a:r>
              <a:rPr lang="tr-TR" altLang="zh-CN" sz="1600" b="1"/>
              <a:t>Bağımsız plazmid replikasyonu</a:t>
            </a:r>
            <a:endParaRPr lang="en-US" altLang="zh-CN" sz="1600" b="1">
              <a:ea typeface="宋体" charset="-122"/>
            </a:endParaRPr>
          </a:p>
        </p:txBody>
      </p:sp>
      <p:sp>
        <p:nvSpPr>
          <p:cNvPr id="364586" name="Oval 42"/>
          <p:cNvSpPr>
            <a:spLocks noChangeAspect="1" noChangeArrowheads="1"/>
          </p:cNvSpPr>
          <p:nvPr/>
        </p:nvSpPr>
        <p:spPr bwMode="auto">
          <a:xfrm>
            <a:off x="3582989" y="4637089"/>
            <a:ext cx="198437"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87" name="Oval 43"/>
          <p:cNvSpPr>
            <a:spLocks noChangeAspect="1" noChangeArrowheads="1"/>
          </p:cNvSpPr>
          <p:nvPr/>
        </p:nvSpPr>
        <p:spPr bwMode="auto">
          <a:xfrm>
            <a:off x="3605213" y="4660901"/>
            <a:ext cx="150812"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88" name="Freeform 44"/>
          <p:cNvSpPr>
            <a:spLocks noChangeAspect="1"/>
          </p:cNvSpPr>
          <p:nvPr/>
        </p:nvSpPr>
        <p:spPr bwMode="auto">
          <a:xfrm>
            <a:off x="3733801" y="47244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89" name="AutoShape 45"/>
          <p:cNvSpPr>
            <a:spLocks noChangeAspect="1" noChangeArrowheads="1"/>
          </p:cNvSpPr>
          <p:nvPr/>
        </p:nvSpPr>
        <p:spPr bwMode="auto">
          <a:xfrm>
            <a:off x="4191000" y="40386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90" name="Freeform 46"/>
          <p:cNvSpPr>
            <a:spLocks noChangeAspect="1"/>
          </p:cNvSpPr>
          <p:nvPr/>
        </p:nvSpPr>
        <p:spPr bwMode="auto">
          <a:xfrm>
            <a:off x="4267200" y="4114800"/>
            <a:ext cx="427038"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91" name="Oval 47"/>
          <p:cNvSpPr>
            <a:spLocks noChangeAspect="1" noChangeArrowheads="1"/>
          </p:cNvSpPr>
          <p:nvPr/>
        </p:nvSpPr>
        <p:spPr bwMode="auto">
          <a:xfrm>
            <a:off x="4802189" y="4179889"/>
            <a:ext cx="198437"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92" name="Oval 48"/>
          <p:cNvSpPr>
            <a:spLocks noChangeAspect="1" noChangeArrowheads="1"/>
          </p:cNvSpPr>
          <p:nvPr/>
        </p:nvSpPr>
        <p:spPr bwMode="auto">
          <a:xfrm>
            <a:off x="4824413" y="4203701"/>
            <a:ext cx="150812"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93" name="Freeform 49"/>
          <p:cNvSpPr>
            <a:spLocks noChangeAspect="1"/>
          </p:cNvSpPr>
          <p:nvPr/>
        </p:nvSpPr>
        <p:spPr bwMode="auto">
          <a:xfrm>
            <a:off x="4953001" y="42672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94" name="AutoShape 50"/>
          <p:cNvSpPr>
            <a:spLocks noChangeAspect="1" noChangeArrowheads="1"/>
          </p:cNvSpPr>
          <p:nvPr/>
        </p:nvSpPr>
        <p:spPr bwMode="auto">
          <a:xfrm>
            <a:off x="4343400" y="48768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95" name="Freeform 51"/>
          <p:cNvSpPr>
            <a:spLocks noChangeAspect="1"/>
          </p:cNvSpPr>
          <p:nvPr/>
        </p:nvSpPr>
        <p:spPr bwMode="auto">
          <a:xfrm>
            <a:off x="4419600" y="4953000"/>
            <a:ext cx="427038"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96" name="Oval 52"/>
          <p:cNvSpPr>
            <a:spLocks noChangeAspect="1" noChangeArrowheads="1"/>
          </p:cNvSpPr>
          <p:nvPr/>
        </p:nvSpPr>
        <p:spPr bwMode="auto">
          <a:xfrm>
            <a:off x="4954589" y="5018089"/>
            <a:ext cx="198437"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97" name="Oval 53"/>
          <p:cNvSpPr>
            <a:spLocks noChangeAspect="1" noChangeArrowheads="1"/>
          </p:cNvSpPr>
          <p:nvPr/>
        </p:nvSpPr>
        <p:spPr bwMode="auto">
          <a:xfrm>
            <a:off x="4976813" y="5041901"/>
            <a:ext cx="150812"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598" name="Freeform 54"/>
          <p:cNvSpPr>
            <a:spLocks noChangeAspect="1"/>
          </p:cNvSpPr>
          <p:nvPr/>
        </p:nvSpPr>
        <p:spPr bwMode="auto">
          <a:xfrm>
            <a:off x="5105401" y="51054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599" name="AutoShape 55"/>
          <p:cNvSpPr>
            <a:spLocks noChangeAspect="1" noChangeArrowheads="1"/>
          </p:cNvSpPr>
          <p:nvPr/>
        </p:nvSpPr>
        <p:spPr bwMode="auto">
          <a:xfrm>
            <a:off x="4191000" y="57150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00" name="Freeform 56"/>
          <p:cNvSpPr>
            <a:spLocks noChangeAspect="1"/>
          </p:cNvSpPr>
          <p:nvPr/>
        </p:nvSpPr>
        <p:spPr bwMode="auto">
          <a:xfrm>
            <a:off x="4267200" y="5791200"/>
            <a:ext cx="427038"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01" name="Oval 57"/>
          <p:cNvSpPr>
            <a:spLocks noChangeAspect="1" noChangeArrowheads="1"/>
          </p:cNvSpPr>
          <p:nvPr/>
        </p:nvSpPr>
        <p:spPr bwMode="auto">
          <a:xfrm>
            <a:off x="4802189" y="5856289"/>
            <a:ext cx="198437"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02" name="Oval 58"/>
          <p:cNvSpPr>
            <a:spLocks noChangeAspect="1" noChangeArrowheads="1"/>
          </p:cNvSpPr>
          <p:nvPr/>
        </p:nvSpPr>
        <p:spPr bwMode="auto">
          <a:xfrm>
            <a:off x="4824413" y="5880101"/>
            <a:ext cx="150812"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03" name="Freeform 59"/>
          <p:cNvSpPr>
            <a:spLocks noChangeAspect="1"/>
          </p:cNvSpPr>
          <p:nvPr/>
        </p:nvSpPr>
        <p:spPr bwMode="auto">
          <a:xfrm>
            <a:off x="4953001" y="59436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04" name="AutoShape 60"/>
          <p:cNvSpPr>
            <a:spLocks noChangeAspect="1" noChangeArrowheads="1"/>
          </p:cNvSpPr>
          <p:nvPr/>
        </p:nvSpPr>
        <p:spPr bwMode="auto">
          <a:xfrm>
            <a:off x="2971800" y="52578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05" name="Freeform 61"/>
          <p:cNvSpPr>
            <a:spLocks noChangeAspect="1"/>
          </p:cNvSpPr>
          <p:nvPr/>
        </p:nvSpPr>
        <p:spPr bwMode="auto">
          <a:xfrm>
            <a:off x="3048000" y="5334000"/>
            <a:ext cx="427038"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06" name="Oval 62"/>
          <p:cNvSpPr>
            <a:spLocks noChangeAspect="1" noChangeArrowheads="1"/>
          </p:cNvSpPr>
          <p:nvPr/>
        </p:nvSpPr>
        <p:spPr bwMode="auto">
          <a:xfrm>
            <a:off x="3582989" y="5399089"/>
            <a:ext cx="198437"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07" name="Oval 63"/>
          <p:cNvSpPr>
            <a:spLocks noChangeAspect="1" noChangeArrowheads="1"/>
          </p:cNvSpPr>
          <p:nvPr/>
        </p:nvSpPr>
        <p:spPr bwMode="auto">
          <a:xfrm>
            <a:off x="3605213" y="5422901"/>
            <a:ext cx="150812"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08" name="Freeform 64"/>
          <p:cNvSpPr>
            <a:spLocks noChangeAspect="1"/>
          </p:cNvSpPr>
          <p:nvPr/>
        </p:nvSpPr>
        <p:spPr bwMode="auto">
          <a:xfrm>
            <a:off x="3733801" y="54864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09" name="AutoShape 65"/>
          <p:cNvSpPr>
            <a:spLocks noChangeAspect="1" noChangeArrowheads="1"/>
          </p:cNvSpPr>
          <p:nvPr/>
        </p:nvSpPr>
        <p:spPr bwMode="auto">
          <a:xfrm>
            <a:off x="1676400" y="48768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10" name="Freeform 66"/>
          <p:cNvSpPr>
            <a:spLocks noChangeAspect="1"/>
          </p:cNvSpPr>
          <p:nvPr/>
        </p:nvSpPr>
        <p:spPr bwMode="auto">
          <a:xfrm>
            <a:off x="1752600" y="4953000"/>
            <a:ext cx="427038"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11" name="Oval 67"/>
          <p:cNvSpPr>
            <a:spLocks noChangeAspect="1" noChangeArrowheads="1"/>
          </p:cNvSpPr>
          <p:nvPr/>
        </p:nvSpPr>
        <p:spPr bwMode="auto">
          <a:xfrm>
            <a:off x="2287589" y="5018089"/>
            <a:ext cx="198437"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12" name="Oval 68"/>
          <p:cNvSpPr>
            <a:spLocks noChangeAspect="1" noChangeArrowheads="1"/>
          </p:cNvSpPr>
          <p:nvPr/>
        </p:nvSpPr>
        <p:spPr bwMode="auto">
          <a:xfrm>
            <a:off x="2309813" y="5041901"/>
            <a:ext cx="150812"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13" name="Freeform 69"/>
          <p:cNvSpPr>
            <a:spLocks noChangeAspect="1"/>
          </p:cNvSpPr>
          <p:nvPr/>
        </p:nvSpPr>
        <p:spPr bwMode="auto">
          <a:xfrm>
            <a:off x="2438401" y="51054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14" name="AutoShape 70"/>
          <p:cNvSpPr>
            <a:spLocks noChangeAspect="1" noChangeArrowheads="1"/>
          </p:cNvSpPr>
          <p:nvPr/>
        </p:nvSpPr>
        <p:spPr bwMode="auto">
          <a:xfrm>
            <a:off x="1728788" y="40259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15" name="Freeform 71"/>
          <p:cNvSpPr>
            <a:spLocks noChangeAspect="1"/>
          </p:cNvSpPr>
          <p:nvPr/>
        </p:nvSpPr>
        <p:spPr bwMode="auto">
          <a:xfrm>
            <a:off x="1804989" y="4102100"/>
            <a:ext cx="427037"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16" name="Oval 72"/>
          <p:cNvSpPr>
            <a:spLocks noChangeAspect="1" noChangeArrowheads="1"/>
          </p:cNvSpPr>
          <p:nvPr/>
        </p:nvSpPr>
        <p:spPr bwMode="auto">
          <a:xfrm>
            <a:off x="2339975" y="41671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17" name="Oval 73"/>
          <p:cNvSpPr>
            <a:spLocks noChangeAspect="1" noChangeArrowheads="1"/>
          </p:cNvSpPr>
          <p:nvPr/>
        </p:nvSpPr>
        <p:spPr bwMode="auto">
          <a:xfrm>
            <a:off x="2362201" y="41910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18" name="Freeform 74"/>
          <p:cNvSpPr>
            <a:spLocks noChangeAspect="1"/>
          </p:cNvSpPr>
          <p:nvPr/>
        </p:nvSpPr>
        <p:spPr bwMode="auto">
          <a:xfrm>
            <a:off x="2490789" y="42545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19" name="AutoShape 75"/>
          <p:cNvSpPr>
            <a:spLocks noChangeAspect="1" noChangeArrowheads="1"/>
          </p:cNvSpPr>
          <p:nvPr/>
        </p:nvSpPr>
        <p:spPr bwMode="auto">
          <a:xfrm>
            <a:off x="1752600" y="5791200"/>
            <a:ext cx="1308100" cy="603250"/>
          </a:xfrm>
          <a:prstGeom prst="flowChartTerminator">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20" name="Freeform 76"/>
          <p:cNvSpPr>
            <a:spLocks noChangeAspect="1"/>
          </p:cNvSpPr>
          <p:nvPr/>
        </p:nvSpPr>
        <p:spPr bwMode="auto">
          <a:xfrm>
            <a:off x="1828800" y="5867400"/>
            <a:ext cx="427038" cy="463550"/>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21" name="Oval 77"/>
          <p:cNvSpPr>
            <a:spLocks noChangeAspect="1" noChangeArrowheads="1"/>
          </p:cNvSpPr>
          <p:nvPr/>
        </p:nvSpPr>
        <p:spPr bwMode="auto">
          <a:xfrm>
            <a:off x="2363789" y="5932489"/>
            <a:ext cx="198437"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22" name="Oval 78"/>
          <p:cNvSpPr>
            <a:spLocks noChangeAspect="1" noChangeArrowheads="1"/>
          </p:cNvSpPr>
          <p:nvPr/>
        </p:nvSpPr>
        <p:spPr bwMode="auto">
          <a:xfrm>
            <a:off x="2386013" y="5956301"/>
            <a:ext cx="150812"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23" name="Freeform 79"/>
          <p:cNvSpPr>
            <a:spLocks noChangeAspect="1"/>
          </p:cNvSpPr>
          <p:nvPr/>
        </p:nvSpPr>
        <p:spPr bwMode="auto">
          <a:xfrm>
            <a:off x="2514601" y="60198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24" name="Oval 80"/>
          <p:cNvSpPr>
            <a:spLocks noChangeAspect="1" noChangeArrowheads="1"/>
          </p:cNvSpPr>
          <p:nvPr/>
        </p:nvSpPr>
        <p:spPr bwMode="auto">
          <a:xfrm>
            <a:off x="5159375" y="49291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25" name="Oval 81"/>
          <p:cNvSpPr>
            <a:spLocks noChangeAspect="1" noChangeArrowheads="1"/>
          </p:cNvSpPr>
          <p:nvPr/>
        </p:nvSpPr>
        <p:spPr bwMode="auto">
          <a:xfrm>
            <a:off x="5181601" y="49530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26" name="Freeform 82"/>
          <p:cNvSpPr>
            <a:spLocks noChangeAspect="1"/>
          </p:cNvSpPr>
          <p:nvPr/>
        </p:nvSpPr>
        <p:spPr bwMode="auto">
          <a:xfrm>
            <a:off x="5310189" y="50165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27" name="Oval 83"/>
          <p:cNvSpPr>
            <a:spLocks noChangeAspect="1" noChangeArrowheads="1"/>
          </p:cNvSpPr>
          <p:nvPr/>
        </p:nvSpPr>
        <p:spPr bwMode="auto">
          <a:xfrm>
            <a:off x="5311775" y="50815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28" name="Oval 84"/>
          <p:cNvSpPr>
            <a:spLocks noChangeAspect="1" noChangeArrowheads="1"/>
          </p:cNvSpPr>
          <p:nvPr/>
        </p:nvSpPr>
        <p:spPr bwMode="auto">
          <a:xfrm>
            <a:off x="5334001" y="51054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29" name="Freeform 85"/>
          <p:cNvSpPr>
            <a:spLocks noChangeAspect="1"/>
          </p:cNvSpPr>
          <p:nvPr/>
        </p:nvSpPr>
        <p:spPr bwMode="auto">
          <a:xfrm>
            <a:off x="5462589" y="51689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30" name="Oval 86"/>
          <p:cNvSpPr>
            <a:spLocks noChangeAspect="1" noChangeArrowheads="1"/>
          </p:cNvSpPr>
          <p:nvPr/>
        </p:nvSpPr>
        <p:spPr bwMode="auto">
          <a:xfrm>
            <a:off x="2568575" y="40909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31" name="Oval 87"/>
          <p:cNvSpPr>
            <a:spLocks noChangeAspect="1" noChangeArrowheads="1"/>
          </p:cNvSpPr>
          <p:nvPr/>
        </p:nvSpPr>
        <p:spPr bwMode="auto">
          <a:xfrm>
            <a:off x="2590801" y="41148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32" name="Freeform 88"/>
          <p:cNvSpPr>
            <a:spLocks noChangeAspect="1"/>
          </p:cNvSpPr>
          <p:nvPr/>
        </p:nvSpPr>
        <p:spPr bwMode="auto">
          <a:xfrm>
            <a:off x="2719389" y="41783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33" name="Oval 89"/>
          <p:cNvSpPr>
            <a:spLocks noChangeAspect="1" noChangeArrowheads="1"/>
          </p:cNvSpPr>
          <p:nvPr/>
        </p:nvSpPr>
        <p:spPr bwMode="auto">
          <a:xfrm>
            <a:off x="2720975" y="42433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34" name="Oval 90"/>
          <p:cNvSpPr>
            <a:spLocks noChangeAspect="1" noChangeArrowheads="1"/>
          </p:cNvSpPr>
          <p:nvPr/>
        </p:nvSpPr>
        <p:spPr bwMode="auto">
          <a:xfrm>
            <a:off x="2743201" y="42672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35" name="Freeform 91"/>
          <p:cNvSpPr>
            <a:spLocks noChangeAspect="1"/>
          </p:cNvSpPr>
          <p:nvPr/>
        </p:nvSpPr>
        <p:spPr bwMode="auto">
          <a:xfrm>
            <a:off x="2871789" y="43307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36" name="Oval 92"/>
          <p:cNvSpPr>
            <a:spLocks noChangeAspect="1" noChangeArrowheads="1"/>
          </p:cNvSpPr>
          <p:nvPr/>
        </p:nvSpPr>
        <p:spPr bwMode="auto">
          <a:xfrm>
            <a:off x="5083175" y="41671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37" name="Oval 93"/>
          <p:cNvSpPr>
            <a:spLocks noChangeAspect="1" noChangeArrowheads="1"/>
          </p:cNvSpPr>
          <p:nvPr/>
        </p:nvSpPr>
        <p:spPr bwMode="auto">
          <a:xfrm>
            <a:off x="5105401" y="41910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38" name="Freeform 94"/>
          <p:cNvSpPr>
            <a:spLocks noChangeAspect="1"/>
          </p:cNvSpPr>
          <p:nvPr/>
        </p:nvSpPr>
        <p:spPr bwMode="auto">
          <a:xfrm>
            <a:off x="5233989" y="42545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39" name="Oval 95"/>
          <p:cNvSpPr>
            <a:spLocks noChangeAspect="1" noChangeArrowheads="1"/>
          </p:cNvSpPr>
          <p:nvPr/>
        </p:nvSpPr>
        <p:spPr bwMode="auto">
          <a:xfrm>
            <a:off x="3863975" y="46243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40" name="Oval 96"/>
          <p:cNvSpPr>
            <a:spLocks noChangeAspect="1" noChangeArrowheads="1"/>
          </p:cNvSpPr>
          <p:nvPr/>
        </p:nvSpPr>
        <p:spPr bwMode="auto">
          <a:xfrm>
            <a:off x="3886201" y="46482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41" name="Freeform 97"/>
          <p:cNvSpPr>
            <a:spLocks noChangeAspect="1"/>
          </p:cNvSpPr>
          <p:nvPr/>
        </p:nvSpPr>
        <p:spPr bwMode="auto">
          <a:xfrm>
            <a:off x="4014789" y="47117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42" name="Oval 98"/>
          <p:cNvSpPr>
            <a:spLocks noChangeAspect="1" noChangeArrowheads="1"/>
          </p:cNvSpPr>
          <p:nvPr/>
        </p:nvSpPr>
        <p:spPr bwMode="auto">
          <a:xfrm>
            <a:off x="2644775" y="5995989"/>
            <a:ext cx="198438" cy="198437"/>
          </a:xfrm>
          <a:prstGeom prst="ellipse">
            <a:avLst/>
          </a:prstGeom>
          <a:solidFill>
            <a:srgbClr val="FF5050"/>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43" name="Oval 99"/>
          <p:cNvSpPr>
            <a:spLocks noChangeAspect="1" noChangeArrowheads="1"/>
          </p:cNvSpPr>
          <p:nvPr/>
        </p:nvSpPr>
        <p:spPr bwMode="auto">
          <a:xfrm>
            <a:off x="2667001" y="6019801"/>
            <a:ext cx="150813" cy="150813"/>
          </a:xfrm>
          <a:prstGeom prst="ellipse">
            <a:avLst/>
          </a:prstGeom>
          <a:solidFill>
            <a:schemeClr val="bg1"/>
          </a:solidFill>
          <a:ln w="317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44" name="Freeform 100"/>
          <p:cNvSpPr>
            <a:spLocks noChangeAspect="1"/>
          </p:cNvSpPr>
          <p:nvPr/>
        </p:nvSpPr>
        <p:spPr bwMode="auto">
          <a:xfrm>
            <a:off x="2795589" y="6083301"/>
            <a:ext cx="34925" cy="79375"/>
          </a:xfrm>
          <a:custGeom>
            <a:avLst/>
            <a:gdLst>
              <a:gd name="T0" fmla="*/ 103 w 105"/>
              <a:gd name="T1" fmla="*/ 0 h 243"/>
              <a:gd name="T2" fmla="*/ 105 w 105"/>
              <a:gd name="T3" fmla="*/ 34 h 243"/>
              <a:gd name="T4" fmla="*/ 102 w 105"/>
              <a:gd name="T5" fmla="*/ 74 h 243"/>
              <a:gd name="T6" fmla="*/ 90 w 105"/>
              <a:gd name="T7" fmla="*/ 118 h 243"/>
              <a:gd name="T8" fmla="*/ 72 w 105"/>
              <a:gd name="T9" fmla="*/ 158 h 243"/>
              <a:gd name="T10" fmla="*/ 50 w 105"/>
              <a:gd name="T11" fmla="*/ 192 h 243"/>
              <a:gd name="T12" fmla="*/ 24 w 105"/>
              <a:gd name="T13" fmla="*/ 222 h 243"/>
              <a:gd name="T14" fmla="*/ 0 w 105"/>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43">
                <a:moveTo>
                  <a:pt x="103" y="0"/>
                </a:moveTo>
                <a:cubicBezTo>
                  <a:pt x="104" y="11"/>
                  <a:pt x="105" y="22"/>
                  <a:pt x="105" y="34"/>
                </a:cubicBezTo>
                <a:cubicBezTo>
                  <a:pt x="105" y="46"/>
                  <a:pt x="104" y="60"/>
                  <a:pt x="102" y="74"/>
                </a:cubicBezTo>
                <a:cubicBezTo>
                  <a:pt x="100" y="88"/>
                  <a:pt x="95" y="104"/>
                  <a:pt x="90" y="118"/>
                </a:cubicBezTo>
                <a:cubicBezTo>
                  <a:pt x="85" y="132"/>
                  <a:pt x="79" y="146"/>
                  <a:pt x="72" y="158"/>
                </a:cubicBezTo>
                <a:cubicBezTo>
                  <a:pt x="65" y="170"/>
                  <a:pt x="58" y="181"/>
                  <a:pt x="50" y="192"/>
                </a:cubicBezTo>
                <a:cubicBezTo>
                  <a:pt x="42" y="203"/>
                  <a:pt x="32" y="214"/>
                  <a:pt x="24" y="222"/>
                </a:cubicBezTo>
                <a:cubicBezTo>
                  <a:pt x="16" y="230"/>
                  <a:pt x="8" y="236"/>
                  <a:pt x="0" y="243"/>
                </a:cubicBezTo>
              </a:path>
            </a:pathLst>
          </a:custGeom>
          <a:noFill/>
          <a:ln w="19050" cap="flat" cmpd="sng">
            <a:solidFill>
              <a:srgbClr val="00CC00"/>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45" name="AutoShape 101"/>
          <p:cNvSpPr>
            <a:spLocks noChangeArrowheads="1"/>
          </p:cNvSpPr>
          <p:nvPr/>
        </p:nvSpPr>
        <p:spPr bwMode="auto">
          <a:xfrm>
            <a:off x="5638800" y="5410200"/>
            <a:ext cx="1600200" cy="152400"/>
          </a:xfrm>
          <a:prstGeom prst="leftArrow">
            <a:avLst>
              <a:gd name="adj1" fmla="val 50000"/>
              <a:gd name="adj2" fmla="val 2625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4646" name="Text Box 102"/>
          <p:cNvSpPr txBox="1">
            <a:spLocks noChangeArrowheads="1"/>
          </p:cNvSpPr>
          <p:nvPr/>
        </p:nvSpPr>
        <p:spPr bwMode="auto">
          <a:xfrm>
            <a:off x="5943600" y="4800601"/>
            <a:ext cx="1219200" cy="581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FF505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spcBef>
                <a:spcPct val="50000"/>
              </a:spcBef>
            </a:pPr>
            <a:r>
              <a:rPr lang="tr-TR" altLang="zh-CN" sz="1600" b="1"/>
              <a:t>Hücre Çoğalması</a:t>
            </a:r>
            <a:endParaRPr lang="en-US" altLang="zh-CN" sz="1600" b="1">
              <a:ea typeface="宋体" charset="-122"/>
            </a:endParaRPr>
          </a:p>
        </p:txBody>
      </p:sp>
      <p:sp>
        <p:nvSpPr>
          <p:cNvPr id="364647" name="Rectangle 103"/>
          <p:cNvSpPr>
            <a:spLocks noGrp="1" noChangeArrowheads="1"/>
          </p:cNvSpPr>
          <p:nvPr>
            <p:ph type="title"/>
          </p:nvPr>
        </p:nvSpPr>
        <p:spPr>
          <a:xfrm>
            <a:off x="1524000" y="1"/>
            <a:ext cx="9144000" cy="1052513"/>
          </a:xfrm>
          <a:noFill/>
          <a:ln/>
        </p:spPr>
        <p:txBody>
          <a:bodyPr/>
          <a:lstStyle/>
          <a:p>
            <a:pPr algn="ctr"/>
            <a:r>
              <a:rPr lang="tr-TR" altLang="zh-CN" sz="3200">
                <a:solidFill>
                  <a:srgbClr val="FF3300"/>
                </a:solidFill>
                <a:latin typeface="Comic Sans MS" charset="0"/>
              </a:rPr>
              <a:t>Klonlanan DNA’nın Çoğaltılması ve Rekombinant Hücrenin Seçimi</a:t>
            </a:r>
            <a:endParaRPr lang="en-US" altLang="zh-CN" sz="3200">
              <a:solidFill>
                <a:srgbClr val="FF3300"/>
              </a:solidFill>
              <a:latin typeface="Comic Sans MS" charset="0"/>
              <a:ea typeface="宋体" charset="-122"/>
            </a:endParaRPr>
          </a:p>
        </p:txBody>
      </p:sp>
      <p:sp>
        <p:nvSpPr>
          <p:cNvPr id="364648" name="Text Box 104"/>
          <p:cNvSpPr txBox="1">
            <a:spLocks noChangeArrowheads="1"/>
          </p:cNvSpPr>
          <p:nvPr/>
        </p:nvSpPr>
        <p:spPr bwMode="auto">
          <a:xfrm>
            <a:off x="2667000" y="16002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ltLang="zh-CN" sz="1600" b="1">
                <a:latin typeface="Verdana" charset="0"/>
                <a:ea typeface="宋体" charset="-122"/>
              </a:rPr>
              <a:t>Amp R</a:t>
            </a:r>
          </a:p>
        </p:txBody>
      </p:sp>
      <p:sp>
        <p:nvSpPr>
          <p:cNvPr id="364649" name="Line 105"/>
          <p:cNvSpPr>
            <a:spLocks noChangeShapeType="1"/>
          </p:cNvSpPr>
          <p:nvPr/>
        </p:nvSpPr>
        <p:spPr bwMode="auto">
          <a:xfrm flipH="1">
            <a:off x="2667000" y="1752600"/>
            <a:ext cx="76200" cy="76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tr-TR"/>
          </a:p>
        </p:txBody>
      </p:sp>
      <p:sp>
        <p:nvSpPr>
          <p:cNvPr id="364650" name="Text Box 106"/>
          <p:cNvSpPr txBox="1">
            <a:spLocks noChangeArrowheads="1"/>
          </p:cNvSpPr>
          <p:nvPr/>
        </p:nvSpPr>
        <p:spPr bwMode="auto">
          <a:xfrm>
            <a:off x="5334000" y="1828800"/>
            <a:ext cx="1066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ltLang="zh-CN" sz="1200">
                <a:latin typeface="Verdana" charset="0"/>
                <a:ea typeface="宋体" charset="-122"/>
              </a:rPr>
              <a:t>Amp R.</a:t>
            </a:r>
          </a:p>
        </p:txBody>
      </p:sp>
      <p:sp>
        <p:nvSpPr>
          <p:cNvPr id="364651" name="Line 107"/>
          <p:cNvSpPr>
            <a:spLocks noChangeShapeType="1"/>
          </p:cNvSpPr>
          <p:nvPr/>
        </p:nvSpPr>
        <p:spPr bwMode="auto">
          <a:xfrm flipH="1">
            <a:off x="5334000" y="1981200"/>
            <a:ext cx="76200" cy="76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tr-TR"/>
          </a:p>
        </p:txBody>
      </p:sp>
      <p:sp>
        <p:nvSpPr>
          <p:cNvPr id="364652" name="Freeform 108"/>
          <p:cNvSpPr>
            <a:spLocks/>
          </p:cNvSpPr>
          <p:nvPr/>
        </p:nvSpPr>
        <p:spPr bwMode="auto">
          <a:xfrm>
            <a:off x="7620001" y="5715001"/>
            <a:ext cx="646113" cy="703263"/>
          </a:xfrm>
          <a:custGeom>
            <a:avLst/>
            <a:gdLst>
              <a:gd name="T0" fmla="*/ 45 w 407"/>
              <a:gd name="T1" fmla="*/ 136 h 443"/>
              <a:gd name="T2" fmla="*/ 137 w 407"/>
              <a:gd name="T3" fmla="*/ 200 h 443"/>
              <a:gd name="T4" fmla="*/ 301 w 407"/>
              <a:gd name="T5" fmla="*/ 136 h 443"/>
              <a:gd name="T6" fmla="*/ 347 w 407"/>
              <a:gd name="T7" fmla="*/ 54 h 443"/>
              <a:gd name="T8" fmla="*/ 155 w 407"/>
              <a:gd name="T9" fmla="*/ 17 h 443"/>
              <a:gd name="T10" fmla="*/ 173 w 407"/>
              <a:gd name="T11" fmla="*/ 164 h 443"/>
              <a:gd name="T12" fmla="*/ 192 w 407"/>
              <a:gd name="T13" fmla="*/ 191 h 443"/>
              <a:gd name="T14" fmla="*/ 246 w 407"/>
              <a:gd name="T15" fmla="*/ 209 h 443"/>
              <a:gd name="T16" fmla="*/ 292 w 407"/>
              <a:gd name="T17" fmla="*/ 200 h 443"/>
              <a:gd name="T18" fmla="*/ 246 w 407"/>
              <a:gd name="T19" fmla="*/ 127 h 443"/>
              <a:gd name="T20" fmla="*/ 109 w 407"/>
              <a:gd name="T21" fmla="*/ 72 h 443"/>
              <a:gd name="T22" fmla="*/ 0 w 407"/>
              <a:gd name="T23" fmla="*/ 127 h 443"/>
              <a:gd name="T24" fmla="*/ 9 w 407"/>
              <a:gd name="T25" fmla="*/ 182 h 443"/>
              <a:gd name="T26" fmla="*/ 128 w 407"/>
              <a:gd name="T27" fmla="*/ 246 h 443"/>
              <a:gd name="T28" fmla="*/ 219 w 407"/>
              <a:gd name="T29" fmla="*/ 237 h 443"/>
              <a:gd name="T30" fmla="*/ 210 w 407"/>
              <a:gd name="T31" fmla="*/ 209 h 443"/>
              <a:gd name="T32" fmla="*/ 100 w 407"/>
              <a:gd name="T33" fmla="*/ 237 h 443"/>
              <a:gd name="T34" fmla="*/ 82 w 407"/>
              <a:gd name="T35" fmla="*/ 264 h 443"/>
              <a:gd name="T36" fmla="*/ 118 w 407"/>
              <a:gd name="T37" fmla="*/ 273 h 443"/>
              <a:gd name="T38" fmla="*/ 164 w 407"/>
              <a:gd name="T39" fmla="*/ 292 h 443"/>
              <a:gd name="T40" fmla="*/ 192 w 407"/>
              <a:gd name="T41" fmla="*/ 301 h 443"/>
              <a:gd name="T42" fmla="*/ 265 w 407"/>
              <a:gd name="T43" fmla="*/ 246 h 443"/>
              <a:gd name="T44" fmla="*/ 201 w 407"/>
              <a:gd name="T45" fmla="*/ 155 h 443"/>
              <a:gd name="T46" fmla="*/ 128 w 407"/>
              <a:gd name="T47" fmla="*/ 164 h 443"/>
              <a:gd name="T48" fmla="*/ 91 w 407"/>
              <a:gd name="T49" fmla="*/ 219 h 443"/>
              <a:gd name="T50" fmla="*/ 128 w 407"/>
              <a:gd name="T51" fmla="*/ 301 h 443"/>
              <a:gd name="T52" fmla="*/ 228 w 407"/>
              <a:gd name="T53" fmla="*/ 401 h 443"/>
              <a:gd name="T54" fmla="*/ 320 w 407"/>
              <a:gd name="T55" fmla="*/ 429 h 443"/>
              <a:gd name="T56" fmla="*/ 219 w 407"/>
              <a:gd name="T57" fmla="*/ 328 h 443"/>
              <a:gd name="T58" fmla="*/ 274 w 407"/>
              <a:gd name="T59" fmla="*/ 319 h 443"/>
              <a:gd name="T60" fmla="*/ 228 w 407"/>
              <a:gd name="T61" fmla="*/ 228 h 443"/>
              <a:gd name="T62" fmla="*/ 118 w 407"/>
              <a:gd name="T63" fmla="*/ 255 h 443"/>
              <a:gd name="T64" fmla="*/ 91 w 407"/>
              <a:gd name="T65" fmla="*/ 264 h 443"/>
              <a:gd name="T66" fmla="*/ 64 w 407"/>
              <a:gd name="T67" fmla="*/ 283 h 443"/>
              <a:gd name="T68" fmla="*/ 73 w 407"/>
              <a:gd name="T69" fmla="*/ 319 h 443"/>
              <a:gd name="T70" fmla="*/ 109 w 407"/>
              <a:gd name="T71" fmla="*/ 401 h 443"/>
              <a:gd name="T72" fmla="*/ 192 w 407"/>
              <a:gd name="T73" fmla="*/ 420 h 443"/>
              <a:gd name="T74" fmla="*/ 310 w 407"/>
              <a:gd name="T75" fmla="*/ 356 h 443"/>
              <a:gd name="T76" fmla="*/ 320 w 407"/>
              <a:gd name="T77" fmla="*/ 191 h 443"/>
              <a:gd name="T78" fmla="*/ 329 w 407"/>
              <a:gd name="T79" fmla="*/ 91 h 443"/>
              <a:gd name="T80" fmla="*/ 356 w 407"/>
              <a:gd name="T81" fmla="*/ 109 h 443"/>
              <a:gd name="T82" fmla="*/ 310 w 407"/>
              <a:gd name="T83" fmla="*/ 319 h 443"/>
              <a:gd name="T84" fmla="*/ 237 w 407"/>
              <a:gd name="T85" fmla="*/ 301 h 443"/>
              <a:gd name="T86" fmla="*/ 146 w 407"/>
              <a:gd name="T87" fmla="*/ 209 h 443"/>
              <a:gd name="T88" fmla="*/ 155 w 407"/>
              <a:gd name="T89" fmla="*/ 182 h 443"/>
              <a:gd name="T90" fmla="*/ 210 w 407"/>
              <a:gd name="T91" fmla="*/ 16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443">
                <a:moveTo>
                  <a:pt x="45" y="136"/>
                </a:moveTo>
                <a:cubicBezTo>
                  <a:pt x="78" y="159"/>
                  <a:pt x="100" y="182"/>
                  <a:pt x="137" y="200"/>
                </a:cubicBezTo>
                <a:cubicBezTo>
                  <a:pt x="245" y="188"/>
                  <a:pt x="223" y="191"/>
                  <a:pt x="301" y="136"/>
                </a:cubicBezTo>
                <a:cubicBezTo>
                  <a:pt x="312" y="102"/>
                  <a:pt x="336" y="88"/>
                  <a:pt x="347" y="54"/>
                </a:cubicBezTo>
                <a:cubicBezTo>
                  <a:pt x="273" y="0"/>
                  <a:pt x="257" y="9"/>
                  <a:pt x="155" y="17"/>
                </a:cubicBezTo>
                <a:cubicBezTo>
                  <a:pt x="108" y="67"/>
                  <a:pt x="136" y="118"/>
                  <a:pt x="173" y="164"/>
                </a:cubicBezTo>
                <a:cubicBezTo>
                  <a:pt x="180" y="173"/>
                  <a:pt x="183" y="185"/>
                  <a:pt x="192" y="191"/>
                </a:cubicBezTo>
                <a:cubicBezTo>
                  <a:pt x="208" y="201"/>
                  <a:pt x="246" y="209"/>
                  <a:pt x="246" y="209"/>
                </a:cubicBezTo>
                <a:cubicBezTo>
                  <a:pt x="261" y="206"/>
                  <a:pt x="287" y="215"/>
                  <a:pt x="292" y="200"/>
                </a:cubicBezTo>
                <a:cubicBezTo>
                  <a:pt x="292" y="199"/>
                  <a:pt x="254" y="135"/>
                  <a:pt x="246" y="127"/>
                </a:cubicBezTo>
                <a:cubicBezTo>
                  <a:pt x="209" y="90"/>
                  <a:pt x="157" y="84"/>
                  <a:pt x="109" y="72"/>
                </a:cubicBezTo>
                <a:cubicBezTo>
                  <a:pt x="43" y="81"/>
                  <a:pt x="16" y="64"/>
                  <a:pt x="0" y="127"/>
                </a:cubicBezTo>
                <a:cubicBezTo>
                  <a:pt x="3" y="145"/>
                  <a:pt x="2" y="165"/>
                  <a:pt x="9" y="182"/>
                </a:cubicBezTo>
                <a:cubicBezTo>
                  <a:pt x="28" y="224"/>
                  <a:pt x="90" y="237"/>
                  <a:pt x="128" y="246"/>
                </a:cubicBezTo>
                <a:cubicBezTo>
                  <a:pt x="158" y="243"/>
                  <a:pt x="191" y="250"/>
                  <a:pt x="219" y="237"/>
                </a:cubicBezTo>
                <a:cubicBezTo>
                  <a:pt x="228" y="233"/>
                  <a:pt x="219" y="213"/>
                  <a:pt x="210" y="209"/>
                </a:cubicBezTo>
                <a:cubicBezTo>
                  <a:pt x="202" y="206"/>
                  <a:pt x="120" y="233"/>
                  <a:pt x="100" y="237"/>
                </a:cubicBezTo>
                <a:cubicBezTo>
                  <a:pt x="94" y="246"/>
                  <a:pt x="77" y="254"/>
                  <a:pt x="82" y="264"/>
                </a:cubicBezTo>
                <a:cubicBezTo>
                  <a:pt x="88" y="275"/>
                  <a:pt x="106" y="269"/>
                  <a:pt x="118" y="273"/>
                </a:cubicBezTo>
                <a:cubicBezTo>
                  <a:pt x="134" y="278"/>
                  <a:pt x="148" y="286"/>
                  <a:pt x="164" y="292"/>
                </a:cubicBezTo>
                <a:cubicBezTo>
                  <a:pt x="173" y="295"/>
                  <a:pt x="183" y="298"/>
                  <a:pt x="192" y="301"/>
                </a:cubicBezTo>
                <a:cubicBezTo>
                  <a:pt x="233" y="291"/>
                  <a:pt x="251" y="287"/>
                  <a:pt x="265" y="246"/>
                </a:cubicBezTo>
                <a:cubicBezTo>
                  <a:pt x="254" y="189"/>
                  <a:pt x="247" y="189"/>
                  <a:pt x="201" y="155"/>
                </a:cubicBezTo>
                <a:cubicBezTo>
                  <a:pt x="177" y="158"/>
                  <a:pt x="149" y="152"/>
                  <a:pt x="128" y="164"/>
                </a:cubicBezTo>
                <a:cubicBezTo>
                  <a:pt x="109" y="175"/>
                  <a:pt x="91" y="219"/>
                  <a:pt x="91" y="219"/>
                </a:cubicBezTo>
                <a:cubicBezTo>
                  <a:pt x="100" y="254"/>
                  <a:pt x="102" y="276"/>
                  <a:pt x="128" y="301"/>
                </a:cubicBezTo>
                <a:cubicBezTo>
                  <a:pt x="151" y="347"/>
                  <a:pt x="178" y="384"/>
                  <a:pt x="228" y="401"/>
                </a:cubicBezTo>
                <a:cubicBezTo>
                  <a:pt x="265" y="429"/>
                  <a:pt x="276" y="443"/>
                  <a:pt x="320" y="429"/>
                </a:cubicBezTo>
                <a:cubicBezTo>
                  <a:pt x="345" y="350"/>
                  <a:pt x="279" y="343"/>
                  <a:pt x="219" y="328"/>
                </a:cubicBezTo>
                <a:cubicBezTo>
                  <a:pt x="9" y="349"/>
                  <a:pt x="212" y="339"/>
                  <a:pt x="274" y="319"/>
                </a:cubicBezTo>
                <a:cubicBezTo>
                  <a:pt x="289" y="275"/>
                  <a:pt x="273" y="242"/>
                  <a:pt x="228" y="228"/>
                </a:cubicBezTo>
                <a:cubicBezTo>
                  <a:pt x="155" y="240"/>
                  <a:pt x="190" y="231"/>
                  <a:pt x="118" y="255"/>
                </a:cubicBezTo>
                <a:cubicBezTo>
                  <a:pt x="109" y="258"/>
                  <a:pt x="91" y="264"/>
                  <a:pt x="91" y="264"/>
                </a:cubicBezTo>
                <a:cubicBezTo>
                  <a:pt x="82" y="270"/>
                  <a:pt x="67" y="273"/>
                  <a:pt x="64" y="283"/>
                </a:cubicBezTo>
                <a:cubicBezTo>
                  <a:pt x="60" y="295"/>
                  <a:pt x="69" y="307"/>
                  <a:pt x="73" y="319"/>
                </a:cubicBezTo>
                <a:cubicBezTo>
                  <a:pt x="78" y="335"/>
                  <a:pt x="90" y="385"/>
                  <a:pt x="109" y="401"/>
                </a:cubicBezTo>
                <a:cubicBezTo>
                  <a:pt x="123" y="412"/>
                  <a:pt x="187" y="419"/>
                  <a:pt x="192" y="420"/>
                </a:cubicBezTo>
                <a:cubicBezTo>
                  <a:pt x="278" y="411"/>
                  <a:pt x="292" y="429"/>
                  <a:pt x="310" y="356"/>
                </a:cubicBezTo>
                <a:cubicBezTo>
                  <a:pt x="313" y="301"/>
                  <a:pt x="316" y="246"/>
                  <a:pt x="320" y="191"/>
                </a:cubicBezTo>
                <a:cubicBezTo>
                  <a:pt x="322" y="158"/>
                  <a:pt x="316" y="122"/>
                  <a:pt x="329" y="91"/>
                </a:cubicBezTo>
                <a:cubicBezTo>
                  <a:pt x="333" y="81"/>
                  <a:pt x="347" y="103"/>
                  <a:pt x="356" y="109"/>
                </a:cubicBezTo>
                <a:cubicBezTo>
                  <a:pt x="407" y="186"/>
                  <a:pt x="385" y="271"/>
                  <a:pt x="310" y="319"/>
                </a:cubicBezTo>
                <a:cubicBezTo>
                  <a:pt x="286" y="311"/>
                  <a:pt x="260" y="311"/>
                  <a:pt x="237" y="301"/>
                </a:cubicBezTo>
                <a:cubicBezTo>
                  <a:pt x="199" y="284"/>
                  <a:pt x="174" y="238"/>
                  <a:pt x="146" y="209"/>
                </a:cubicBezTo>
                <a:cubicBezTo>
                  <a:pt x="149" y="200"/>
                  <a:pt x="147" y="187"/>
                  <a:pt x="155" y="182"/>
                </a:cubicBezTo>
                <a:cubicBezTo>
                  <a:pt x="171" y="171"/>
                  <a:pt x="210" y="164"/>
                  <a:pt x="210" y="164"/>
                </a:cubicBezTo>
              </a:path>
            </a:pathLst>
          </a:custGeom>
          <a:noFill/>
          <a:ln w="9525" cap="flat" cmpd="sng">
            <a:solidFill>
              <a:schemeClr val="accent2"/>
            </a:solidFill>
            <a:prstDash val="solid"/>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tr-TR"/>
          </a:p>
        </p:txBody>
      </p:sp>
      <p:sp>
        <p:nvSpPr>
          <p:cNvPr id="364653" name="Text Box 109"/>
          <p:cNvSpPr txBox="1">
            <a:spLocks noChangeArrowheads="1"/>
          </p:cNvSpPr>
          <p:nvPr/>
        </p:nvSpPr>
        <p:spPr bwMode="auto">
          <a:xfrm>
            <a:off x="1524001" y="1557339"/>
            <a:ext cx="9001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spcBef>
                <a:spcPct val="50000"/>
              </a:spcBef>
            </a:pPr>
            <a:r>
              <a:rPr lang="en-US" altLang="zh-CN" sz="1400" b="1">
                <a:latin typeface="Verdana" charset="0"/>
                <a:ea typeface="宋体" charset="-122"/>
              </a:rPr>
              <a:t>ORI</a:t>
            </a:r>
          </a:p>
        </p:txBody>
      </p:sp>
      <p:sp>
        <p:nvSpPr>
          <p:cNvPr id="364654" name="Line 110"/>
          <p:cNvSpPr>
            <a:spLocks noChangeShapeType="1"/>
          </p:cNvSpPr>
          <p:nvPr/>
        </p:nvSpPr>
        <p:spPr bwMode="auto">
          <a:xfrm>
            <a:off x="1905000" y="1752600"/>
            <a:ext cx="76200" cy="76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tr-TR"/>
          </a:p>
        </p:txBody>
      </p:sp>
      <p:sp>
        <p:nvSpPr>
          <p:cNvPr id="364655" name="Text Box 111"/>
          <p:cNvSpPr txBox="1">
            <a:spLocks noChangeArrowheads="1"/>
          </p:cNvSpPr>
          <p:nvPr/>
        </p:nvSpPr>
        <p:spPr bwMode="auto">
          <a:xfrm>
            <a:off x="4114800" y="1828800"/>
            <a:ext cx="547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spcBef>
                <a:spcPct val="50000"/>
              </a:spcBef>
            </a:pPr>
            <a:r>
              <a:rPr lang="en-US" altLang="zh-CN" sz="1200">
                <a:latin typeface="Verdana" charset="0"/>
                <a:ea typeface="宋体" charset="-122"/>
              </a:rPr>
              <a:t>ORI</a:t>
            </a:r>
          </a:p>
        </p:txBody>
      </p:sp>
      <p:sp>
        <p:nvSpPr>
          <p:cNvPr id="364656" name="Line 112"/>
          <p:cNvSpPr>
            <a:spLocks noChangeShapeType="1"/>
          </p:cNvSpPr>
          <p:nvPr/>
        </p:nvSpPr>
        <p:spPr bwMode="auto">
          <a:xfrm>
            <a:off x="4495800" y="2057400"/>
            <a:ext cx="76200" cy="76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tr-TR"/>
          </a:p>
        </p:txBody>
      </p:sp>
      <p:sp>
        <p:nvSpPr>
          <p:cNvPr id="364658" name="Text Box 114"/>
          <p:cNvSpPr txBox="1">
            <a:spLocks noChangeArrowheads="1"/>
          </p:cNvSpPr>
          <p:nvPr/>
        </p:nvSpPr>
        <p:spPr bwMode="auto">
          <a:xfrm>
            <a:off x="9120188" y="836613"/>
            <a:ext cx="1547812" cy="1878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tr-TR" altLang="zh-CN" b="1"/>
              <a:t>Amfisilin içeren ortamda gelişemeyen</a:t>
            </a:r>
          </a:p>
          <a:p>
            <a:pPr>
              <a:spcBef>
                <a:spcPct val="50000"/>
              </a:spcBef>
            </a:pPr>
            <a:r>
              <a:rPr lang="tr-TR" altLang="zh-CN" b="1"/>
              <a:t>hücre</a:t>
            </a:r>
            <a:endParaRPr lang="en-US" altLang="zh-CN" b="1">
              <a:ea typeface="宋体" charset="-122"/>
            </a:endParaRPr>
          </a:p>
          <a:p>
            <a:endParaRPr lang="tr-TR" altLang="x-none"/>
          </a:p>
        </p:txBody>
      </p:sp>
    </p:spTree>
    <p:extLst>
      <p:ext uri="{BB962C8B-B14F-4D97-AF65-F5344CB8AC3E}">
        <p14:creationId xmlns:p14="http://schemas.microsoft.com/office/powerpoint/2010/main" val="14084056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454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454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454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457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6457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457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464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464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46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64654"/>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6454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6455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455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6457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6457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6457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6465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6465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646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64656"/>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1" nodeType="clickEffect">
                                  <p:stCondLst>
                                    <p:cond delay="0"/>
                                  </p:stCondLst>
                                  <p:childTnLst>
                                    <p:set>
                                      <p:cBhvr>
                                        <p:cTn id="50" dur="1" fill="hold">
                                          <p:stCondLst>
                                            <p:cond delay="0"/>
                                          </p:stCondLst>
                                        </p:cTn>
                                        <p:tgtEl>
                                          <p:spTgt spid="36455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6457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64580"/>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6455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6455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64556"/>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6455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6455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64581"/>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64582"/>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64583"/>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64552"/>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6455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64579"/>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6455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36456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6456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64562"/>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364563"/>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364564"/>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364565"/>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364566"/>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364567"/>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364568"/>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364569"/>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364584"/>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364585"/>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364652"/>
                                        </p:tgtEl>
                                        <p:attrNameLst>
                                          <p:attrName>style.visibility</p:attrName>
                                        </p:attrNameLst>
                                      </p:cBhvr>
                                      <p:to>
                                        <p:strVal val="visible"/>
                                      </p:to>
                                    </p:se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64645"/>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364646"/>
                                        </p:tgtEl>
                                        <p:attrNameLst>
                                          <p:attrName>style.visibility</p:attrName>
                                        </p:attrNameLst>
                                      </p:cBhvr>
                                      <p:to>
                                        <p:strVal val="visible"/>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364570"/>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364571"/>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364586"/>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364587"/>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364588"/>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364589"/>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364590"/>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364591"/>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364592"/>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364593"/>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364594"/>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364595"/>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364596"/>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364597"/>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364598"/>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364599"/>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364600"/>
                                        </p:tgtEl>
                                        <p:attrNameLst>
                                          <p:attrName>style.visibility</p:attrName>
                                        </p:attrNameLst>
                                      </p:cBhvr>
                                      <p:to>
                                        <p:strVal val="visible"/>
                                      </p:to>
                                    </p:set>
                                  </p:childTnLst>
                                </p:cTn>
                              </p:par>
                              <p:par>
                                <p:cTn id="153" presetID="1" presetClass="entr" presetSubtype="0" fill="hold" grpId="0" nodeType="withEffect">
                                  <p:stCondLst>
                                    <p:cond delay="0"/>
                                  </p:stCondLst>
                                  <p:childTnLst>
                                    <p:set>
                                      <p:cBhvr>
                                        <p:cTn id="154" dur="1" fill="hold">
                                          <p:stCondLst>
                                            <p:cond delay="0"/>
                                          </p:stCondLst>
                                        </p:cTn>
                                        <p:tgtEl>
                                          <p:spTgt spid="364601"/>
                                        </p:tgtEl>
                                        <p:attrNameLst>
                                          <p:attrName>style.visibility</p:attrName>
                                        </p:attrNameLst>
                                      </p:cBhvr>
                                      <p:to>
                                        <p:strVal val="visible"/>
                                      </p:to>
                                    </p:set>
                                  </p:childTnLst>
                                </p:cTn>
                              </p:par>
                              <p:par>
                                <p:cTn id="155" presetID="1" presetClass="entr" presetSubtype="0" fill="hold" grpId="0" nodeType="withEffect">
                                  <p:stCondLst>
                                    <p:cond delay="0"/>
                                  </p:stCondLst>
                                  <p:childTnLst>
                                    <p:set>
                                      <p:cBhvr>
                                        <p:cTn id="156" dur="1" fill="hold">
                                          <p:stCondLst>
                                            <p:cond delay="0"/>
                                          </p:stCondLst>
                                        </p:cTn>
                                        <p:tgtEl>
                                          <p:spTgt spid="364602"/>
                                        </p:tgtEl>
                                        <p:attrNameLst>
                                          <p:attrName>style.visibility</p:attrName>
                                        </p:attrNameLst>
                                      </p:cBhvr>
                                      <p:to>
                                        <p:strVal val="visible"/>
                                      </p:to>
                                    </p:set>
                                  </p:childTnLst>
                                </p:cTn>
                              </p:par>
                              <p:par>
                                <p:cTn id="157" presetID="1" presetClass="entr" presetSubtype="0" fill="hold" grpId="0" nodeType="withEffect">
                                  <p:stCondLst>
                                    <p:cond delay="0"/>
                                  </p:stCondLst>
                                  <p:childTnLst>
                                    <p:set>
                                      <p:cBhvr>
                                        <p:cTn id="158" dur="1" fill="hold">
                                          <p:stCondLst>
                                            <p:cond delay="0"/>
                                          </p:stCondLst>
                                        </p:cTn>
                                        <p:tgtEl>
                                          <p:spTgt spid="364603"/>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364604"/>
                                        </p:tgtEl>
                                        <p:attrNameLst>
                                          <p:attrName>style.visibility</p:attrName>
                                        </p:attrNameLst>
                                      </p:cBhvr>
                                      <p:to>
                                        <p:strVal val="visible"/>
                                      </p:to>
                                    </p:set>
                                  </p:childTnLst>
                                </p:cTn>
                              </p:par>
                              <p:par>
                                <p:cTn id="161" presetID="1" presetClass="entr" presetSubtype="0" fill="hold" grpId="0" nodeType="withEffect">
                                  <p:stCondLst>
                                    <p:cond delay="0"/>
                                  </p:stCondLst>
                                  <p:childTnLst>
                                    <p:set>
                                      <p:cBhvr>
                                        <p:cTn id="162" dur="1" fill="hold">
                                          <p:stCondLst>
                                            <p:cond delay="0"/>
                                          </p:stCondLst>
                                        </p:cTn>
                                        <p:tgtEl>
                                          <p:spTgt spid="364605"/>
                                        </p:tgtEl>
                                        <p:attrNameLst>
                                          <p:attrName>style.visibility</p:attrName>
                                        </p:attrNameLst>
                                      </p:cBhvr>
                                      <p:to>
                                        <p:strVal val="visible"/>
                                      </p:to>
                                    </p:set>
                                  </p:childTnLst>
                                </p:cTn>
                              </p:par>
                              <p:par>
                                <p:cTn id="163" presetID="1" presetClass="entr" presetSubtype="0" fill="hold" grpId="0" nodeType="withEffect">
                                  <p:stCondLst>
                                    <p:cond delay="0"/>
                                  </p:stCondLst>
                                  <p:childTnLst>
                                    <p:set>
                                      <p:cBhvr>
                                        <p:cTn id="164" dur="1" fill="hold">
                                          <p:stCondLst>
                                            <p:cond delay="0"/>
                                          </p:stCondLst>
                                        </p:cTn>
                                        <p:tgtEl>
                                          <p:spTgt spid="364606"/>
                                        </p:tgtEl>
                                        <p:attrNameLst>
                                          <p:attrName>style.visibility</p:attrName>
                                        </p:attrNameLst>
                                      </p:cBhvr>
                                      <p:to>
                                        <p:strVal val="visible"/>
                                      </p:to>
                                    </p:set>
                                  </p:childTnLst>
                                </p:cTn>
                              </p:par>
                              <p:par>
                                <p:cTn id="165" presetID="1" presetClass="entr" presetSubtype="0" fill="hold" grpId="0" nodeType="withEffect">
                                  <p:stCondLst>
                                    <p:cond delay="0"/>
                                  </p:stCondLst>
                                  <p:childTnLst>
                                    <p:set>
                                      <p:cBhvr>
                                        <p:cTn id="166" dur="1" fill="hold">
                                          <p:stCondLst>
                                            <p:cond delay="0"/>
                                          </p:stCondLst>
                                        </p:cTn>
                                        <p:tgtEl>
                                          <p:spTgt spid="364607"/>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364608"/>
                                        </p:tgtEl>
                                        <p:attrNameLst>
                                          <p:attrName>style.visibility</p:attrName>
                                        </p:attrNameLst>
                                      </p:cBhvr>
                                      <p:to>
                                        <p:strVal val="visible"/>
                                      </p:to>
                                    </p:set>
                                  </p:childTnLst>
                                </p:cTn>
                              </p:par>
                              <p:par>
                                <p:cTn id="169" presetID="1" presetClass="entr" presetSubtype="0" fill="hold" grpId="0" nodeType="withEffect">
                                  <p:stCondLst>
                                    <p:cond delay="0"/>
                                  </p:stCondLst>
                                  <p:childTnLst>
                                    <p:set>
                                      <p:cBhvr>
                                        <p:cTn id="170" dur="1" fill="hold">
                                          <p:stCondLst>
                                            <p:cond delay="0"/>
                                          </p:stCondLst>
                                        </p:cTn>
                                        <p:tgtEl>
                                          <p:spTgt spid="364609"/>
                                        </p:tgtEl>
                                        <p:attrNameLst>
                                          <p:attrName>style.visibility</p:attrName>
                                        </p:attrNameLst>
                                      </p:cBhvr>
                                      <p:to>
                                        <p:strVal val="visible"/>
                                      </p:to>
                                    </p:set>
                                  </p:childTnLst>
                                </p:cTn>
                              </p:par>
                              <p:par>
                                <p:cTn id="171" presetID="1" presetClass="entr" presetSubtype="0" fill="hold" grpId="0" nodeType="withEffect">
                                  <p:stCondLst>
                                    <p:cond delay="0"/>
                                  </p:stCondLst>
                                  <p:childTnLst>
                                    <p:set>
                                      <p:cBhvr>
                                        <p:cTn id="172" dur="1" fill="hold">
                                          <p:stCondLst>
                                            <p:cond delay="0"/>
                                          </p:stCondLst>
                                        </p:cTn>
                                        <p:tgtEl>
                                          <p:spTgt spid="364610"/>
                                        </p:tgtEl>
                                        <p:attrNameLst>
                                          <p:attrName>style.visibility</p:attrName>
                                        </p:attrNameLst>
                                      </p:cBhvr>
                                      <p:to>
                                        <p:strVal val="visible"/>
                                      </p:to>
                                    </p:set>
                                  </p:childTnLst>
                                </p:cTn>
                              </p:par>
                              <p:par>
                                <p:cTn id="173" presetID="1" presetClass="entr" presetSubtype="0" fill="hold" grpId="0" nodeType="withEffect">
                                  <p:stCondLst>
                                    <p:cond delay="0"/>
                                  </p:stCondLst>
                                  <p:childTnLst>
                                    <p:set>
                                      <p:cBhvr>
                                        <p:cTn id="174" dur="1" fill="hold">
                                          <p:stCondLst>
                                            <p:cond delay="0"/>
                                          </p:stCondLst>
                                        </p:cTn>
                                        <p:tgtEl>
                                          <p:spTgt spid="364611"/>
                                        </p:tgtEl>
                                        <p:attrNameLst>
                                          <p:attrName>style.visibility</p:attrName>
                                        </p:attrNameLst>
                                      </p:cBhvr>
                                      <p:to>
                                        <p:strVal val="visible"/>
                                      </p:to>
                                    </p:set>
                                  </p:childTnLst>
                                </p:cTn>
                              </p:par>
                              <p:par>
                                <p:cTn id="175" presetID="1" presetClass="entr" presetSubtype="0" fill="hold" grpId="0" nodeType="withEffect">
                                  <p:stCondLst>
                                    <p:cond delay="0"/>
                                  </p:stCondLst>
                                  <p:childTnLst>
                                    <p:set>
                                      <p:cBhvr>
                                        <p:cTn id="176" dur="1" fill="hold">
                                          <p:stCondLst>
                                            <p:cond delay="0"/>
                                          </p:stCondLst>
                                        </p:cTn>
                                        <p:tgtEl>
                                          <p:spTgt spid="364612"/>
                                        </p:tgtEl>
                                        <p:attrNameLst>
                                          <p:attrName>style.visibility</p:attrName>
                                        </p:attrNameLst>
                                      </p:cBhvr>
                                      <p:to>
                                        <p:strVal val="visible"/>
                                      </p:to>
                                    </p:set>
                                  </p:childTnLst>
                                </p:cTn>
                              </p:par>
                              <p:par>
                                <p:cTn id="177" presetID="1" presetClass="entr" presetSubtype="0" fill="hold" grpId="0" nodeType="withEffect">
                                  <p:stCondLst>
                                    <p:cond delay="0"/>
                                  </p:stCondLst>
                                  <p:childTnLst>
                                    <p:set>
                                      <p:cBhvr>
                                        <p:cTn id="178" dur="1" fill="hold">
                                          <p:stCondLst>
                                            <p:cond delay="0"/>
                                          </p:stCondLst>
                                        </p:cTn>
                                        <p:tgtEl>
                                          <p:spTgt spid="364613"/>
                                        </p:tgtEl>
                                        <p:attrNameLst>
                                          <p:attrName>style.visibility</p:attrName>
                                        </p:attrNameLst>
                                      </p:cBhvr>
                                      <p:to>
                                        <p:strVal val="visible"/>
                                      </p:to>
                                    </p:set>
                                  </p:childTnLst>
                                </p:cTn>
                              </p:par>
                              <p:par>
                                <p:cTn id="179" presetID="1" presetClass="entr" presetSubtype="0" fill="hold" grpId="0" nodeType="withEffect">
                                  <p:stCondLst>
                                    <p:cond delay="0"/>
                                  </p:stCondLst>
                                  <p:childTnLst>
                                    <p:set>
                                      <p:cBhvr>
                                        <p:cTn id="180" dur="1" fill="hold">
                                          <p:stCondLst>
                                            <p:cond delay="0"/>
                                          </p:stCondLst>
                                        </p:cTn>
                                        <p:tgtEl>
                                          <p:spTgt spid="364614"/>
                                        </p:tgtEl>
                                        <p:attrNameLst>
                                          <p:attrName>style.visibility</p:attrName>
                                        </p:attrNameLst>
                                      </p:cBhvr>
                                      <p:to>
                                        <p:strVal val="visible"/>
                                      </p:to>
                                    </p:set>
                                  </p:childTnLst>
                                </p:cTn>
                              </p:par>
                              <p:par>
                                <p:cTn id="181" presetID="1" presetClass="entr" presetSubtype="0" fill="hold" grpId="0" nodeType="withEffect">
                                  <p:stCondLst>
                                    <p:cond delay="0"/>
                                  </p:stCondLst>
                                  <p:childTnLst>
                                    <p:set>
                                      <p:cBhvr>
                                        <p:cTn id="182" dur="1" fill="hold">
                                          <p:stCondLst>
                                            <p:cond delay="0"/>
                                          </p:stCondLst>
                                        </p:cTn>
                                        <p:tgtEl>
                                          <p:spTgt spid="364615"/>
                                        </p:tgtEl>
                                        <p:attrNameLst>
                                          <p:attrName>style.visibility</p:attrName>
                                        </p:attrNameLst>
                                      </p:cBhvr>
                                      <p:to>
                                        <p:strVal val="visible"/>
                                      </p:to>
                                    </p:set>
                                  </p:childTnLst>
                                </p:cTn>
                              </p:par>
                              <p:par>
                                <p:cTn id="183" presetID="1" presetClass="entr" presetSubtype="0" fill="hold" grpId="0" nodeType="withEffect">
                                  <p:stCondLst>
                                    <p:cond delay="0"/>
                                  </p:stCondLst>
                                  <p:childTnLst>
                                    <p:set>
                                      <p:cBhvr>
                                        <p:cTn id="184" dur="1" fill="hold">
                                          <p:stCondLst>
                                            <p:cond delay="0"/>
                                          </p:stCondLst>
                                        </p:cTn>
                                        <p:tgtEl>
                                          <p:spTgt spid="364616"/>
                                        </p:tgtEl>
                                        <p:attrNameLst>
                                          <p:attrName>style.visibility</p:attrName>
                                        </p:attrNameLst>
                                      </p:cBhvr>
                                      <p:to>
                                        <p:strVal val="visible"/>
                                      </p:to>
                                    </p:set>
                                  </p:childTnLst>
                                </p:cTn>
                              </p:par>
                              <p:par>
                                <p:cTn id="185" presetID="1" presetClass="entr" presetSubtype="0" fill="hold" grpId="0" nodeType="withEffect">
                                  <p:stCondLst>
                                    <p:cond delay="0"/>
                                  </p:stCondLst>
                                  <p:childTnLst>
                                    <p:set>
                                      <p:cBhvr>
                                        <p:cTn id="186" dur="1" fill="hold">
                                          <p:stCondLst>
                                            <p:cond delay="0"/>
                                          </p:stCondLst>
                                        </p:cTn>
                                        <p:tgtEl>
                                          <p:spTgt spid="364617"/>
                                        </p:tgtEl>
                                        <p:attrNameLst>
                                          <p:attrName>style.visibility</p:attrName>
                                        </p:attrNameLst>
                                      </p:cBhvr>
                                      <p:to>
                                        <p:strVal val="visible"/>
                                      </p:to>
                                    </p:set>
                                  </p:childTnLst>
                                </p:cTn>
                              </p:par>
                              <p:par>
                                <p:cTn id="187" presetID="1" presetClass="entr" presetSubtype="0" fill="hold" grpId="0" nodeType="withEffect">
                                  <p:stCondLst>
                                    <p:cond delay="0"/>
                                  </p:stCondLst>
                                  <p:childTnLst>
                                    <p:set>
                                      <p:cBhvr>
                                        <p:cTn id="188" dur="1" fill="hold">
                                          <p:stCondLst>
                                            <p:cond delay="0"/>
                                          </p:stCondLst>
                                        </p:cTn>
                                        <p:tgtEl>
                                          <p:spTgt spid="364618"/>
                                        </p:tgtEl>
                                        <p:attrNameLst>
                                          <p:attrName>style.visibility</p:attrName>
                                        </p:attrNameLst>
                                      </p:cBhvr>
                                      <p:to>
                                        <p:strVal val="visible"/>
                                      </p:to>
                                    </p:set>
                                  </p:childTnLst>
                                </p:cTn>
                              </p:par>
                              <p:par>
                                <p:cTn id="189" presetID="1" presetClass="entr" presetSubtype="0" fill="hold" grpId="0" nodeType="withEffect">
                                  <p:stCondLst>
                                    <p:cond delay="0"/>
                                  </p:stCondLst>
                                  <p:childTnLst>
                                    <p:set>
                                      <p:cBhvr>
                                        <p:cTn id="190" dur="1" fill="hold">
                                          <p:stCondLst>
                                            <p:cond delay="0"/>
                                          </p:stCondLst>
                                        </p:cTn>
                                        <p:tgtEl>
                                          <p:spTgt spid="364619"/>
                                        </p:tgtEl>
                                        <p:attrNameLst>
                                          <p:attrName>style.visibility</p:attrName>
                                        </p:attrNameLst>
                                      </p:cBhvr>
                                      <p:to>
                                        <p:strVal val="visible"/>
                                      </p:to>
                                    </p:set>
                                  </p:childTnLst>
                                </p:cTn>
                              </p:par>
                              <p:par>
                                <p:cTn id="191" presetID="1" presetClass="entr" presetSubtype="0" fill="hold" grpId="0" nodeType="withEffect">
                                  <p:stCondLst>
                                    <p:cond delay="0"/>
                                  </p:stCondLst>
                                  <p:childTnLst>
                                    <p:set>
                                      <p:cBhvr>
                                        <p:cTn id="192" dur="1" fill="hold">
                                          <p:stCondLst>
                                            <p:cond delay="0"/>
                                          </p:stCondLst>
                                        </p:cTn>
                                        <p:tgtEl>
                                          <p:spTgt spid="364620"/>
                                        </p:tgtEl>
                                        <p:attrNameLst>
                                          <p:attrName>style.visibility</p:attrName>
                                        </p:attrNameLst>
                                      </p:cBhvr>
                                      <p:to>
                                        <p:strVal val="visible"/>
                                      </p:to>
                                    </p:set>
                                  </p:childTnLst>
                                </p:cTn>
                              </p:par>
                              <p:par>
                                <p:cTn id="193" presetID="1" presetClass="entr" presetSubtype="0" fill="hold" grpId="0" nodeType="withEffect">
                                  <p:stCondLst>
                                    <p:cond delay="0"/>
                                  </p:stCondLst>
                                  <p:childTnLst>
                                    <p:set>
                                      <p:cBhvr>
                                        <p:cTn id="194" dur="1" fill="hold">
                                          <p:stCondLst>
                                            <p:cond delay="0"/>
                                          </p:stCondLst>
                                        </p:cTn>
                                        <p:tgtEl>
                                          <p:spTgt spid="364621"/>
                                        </p:tgtEl>
                                        <p:attrNameLst>
                                          <p:attrName>style.visibility</p:attrName>
                                        </p:attrNameLst>
                                      </p:cBhvr>
                                      <p:to>
                                        <p:strVal val="visible"/>
                                      </p:to>
                                    </p:set>
                                  </p:childTnLst>
                                </p:cTn>
                              </p:par>
                              <p:par>
                                <p:cTn id="195" presetID="1" presetClass="entr" presetSubtype="0" fill="hold" grpId="0" nodeType="withEffect">
                                  <p:stCondLst>
                                    <p:cond delay="0"/>
                                  </p:stCondLst>
                                  <p:childTnLst>
                                    <p:set>
                                      <p:cBhvr>
                                        <p:cTn id="196" dur="1" fill="hold">
                                          <p:stCondLst>
                                            <p:cond delay="0"/>
                                          </p:stCondLst>
                                        </p:cTn>
                                        <p:tgtEl>
                                          <p:spTgt spid="364622"/>
                                        </p:tgtEl>
                                        <p:attrNameLst>
                                          <p:attrName>style.visibility</p:attrName>
                                        </p:attrNameLst>
                                      </p:cBhvr>
                                      <p:to>
                                        <p:strVal val="visible"/>
                                      </p:to>
                                    </p:set>
                                  </p:childTnLst>
                                </p:cTn>
                              </p:par>
                              <p:par>
                                <p:cTn id="197" presetID="1" presetClass="entr" presetSubtype="0" fill="hold" grpId="0" nodeType="withEffect">
                                  <p:stCondLst>
                                    <p:cond delay="0"/>
                                  </p:stCondLst>
                                  <p:childTnLst>
                                    <p:set>
                                      <p:cBhvr>
                                        <p:cTn id="198" dur="1" fill="hold">
                                          <p:stCondLst>
                                            <p:cond delay="0"/>
                                          </p:stCondLst>
                                        </p:cTn>
                                        <p:tgtEl>
                                          <p:spTgt spid="364623"/>
                                        </p:tgtEl>
                                        <p:attrNameLst>
                                          <p:attrName>style.visibility</p:attrName>
                                        </p:attrNameLst>
                                      </p:cBhvr>
                                      <p:to>
                                        <p:strVal val="visible"/>
                                      </p:to>
                                    </p:set>
                                  </p:childTnLst>
                                </p:cTn>
                              </p:par>
                              <p:par>
                                <p:cTn id="199" presetID="1" presetClass="entr" presetSubtype="0" fill="hold" grpId="0" nodeType="withEffect">
                                  <p:stCondLst>
                                    <p:cond delay="0"/>
                                  </p:stCondLst>
                                  <p:childTnLst>
                                    <p:set>
                                      <p:cBhvr>
                                        <p:cTn id="200" dur="1" fill="hold">
                                          <p:stCondLst>
                                            <p:cond delay="0"/>
                                          </p:stCondLst>
                                        </p:cTn>
                                        <p:tgtEl>
                                          <p:spTgt spid="364624"/>
                                        </p:tgtEl>
                                        <p:attrNameLst>
                                          <p:attrName>style.visibility</p:attrName>
                                        </p:attrNameLst>
                                      </p:cBhvr>
                                      <p:to>
                                        <p:strVal val="visible"/>
                                      </p:to>
                                    </p:set>
                                  </p:childTnLst>
                                </p:cTn>
                              </p:par>
                              <p:par>
                                <p:cTn id="201" presetID="1" presetClass="entr" presetSubtype="0" fill="hold" grpId="0" nodeType="withEffect">
                                  <p:stCondLst>
                                    <p:cond delay="0"/>
                                  </p:stCondLst>
                                  <p:childTnLst>
                                    <p:set>
                                      <p:cBhvr>
                                        <p:cTn id="202" dur="1" fill="hold">
                                          <p:stCondLst>
                                            <p:cond delay="0"/>
                                          </p:stCondLst>
                                        </p:cTn>
                                        <p:tgtEl>
                                          <p:spTgt spid="364625"/>
                                        </p:tgtEl>
                                        <p:attrNameLst>
                                          <p:attrName>style.visibility</p:attrName>
                                        </p:attrNameLst>
                                      </p:cBhvr>
                                      <p:to>
                                        <p:strVal val="visible"/>
                                      </p:to>
                                    </p:set>
                                  </p:childTnLst>
                                </p:cTn>
                              </p:par>
                              <p:par>
                                <p:cTn id="203" presetID="1" presetClass="entr" presetSubtype="0" fill="hold" grpId="0" nodeType="withEffect">
                                  <p:stCondLst>
                                    <p:cond delay="0"/>
                                  </p:stCondLst>
                                  <p:childTnLst>
                                    <p:set>
                                      <p:cBhvr>
                                        <p:cTn id="204" dur="1" fill="hold">
                                          <p:stCondLst>
                                            <p:cond delay="0"/>
                                          </p:stCondLst>
                                        </p:cTn>
                                        <p:tgtEl>
                                          <p:spTgt spid="364626"/>
                                        </p:tgtEl>
                                        <p:attrNameLst>
                                          <p:attrName>style.visibility</p:attrName>
                                        </p:attrNameLst>
                                      </p:cBhvr>
                                      <p:to>
                                        <p:strVal val="visible"/>
                                      </p:to>
                                    </p:set>
                                  </p:childTnLst>
                                </p:cTn>
                              </p:par>
                              <p:par>
                                <p:cTn id="205" presetID="1" presetClass="entr" presetSubtype="0" fill="hold" grpId="0" nodeType="withEffect">
                                  <p:stCondLst>
                                    <p:cond delay="0"/>
                                  </p:stCondLst>
                                  <p:childTnLst>
                                    <p:set>
                                      <p:cBhvr>
                                        <p:cTn id="206" dur="1" fill="hold">
                                          <p:stCondLst>
                                            <p:cond delay="0"/>
                                          </p:stCondLst>
                                        </p:cTn>
                                        <p:tgtEl>
                                          <p:spTgt spid="364627"/>
                                        </p:tgtEl>
                                        <p:attrNameLst>
                                          <p:attrName>style.visibility</p:attrName>
                                        </p:attrNameLst>
                                      </p:cBhvr>
                                      <p:to>
                                        <p:strVal val="visible"/>
                                      </p:to>
                                    </p:set>
                                  </p:childTnLst>
                                </p:cTn>
                              </p:par>
                              <p:par>
                                <p:cTn id="207" presetID="1" presetClass="entr" presetSubtype="0" fill="hold" grpId="0" nodeType="withEffect">
                                  <p:stCondLst>
                                    <p:cond delay="0"/>
                                  </p:stCondLst>
                                  <p:childTnLst>
                                    <p:set>
                                      <p:cBhvr>
                                        <p:cTn id="208" dur="1" fill="hold">
                                          <p:stCondLst>
                                            <p:cond delay="0"/>
                                          </p:stCondLst>
                                        </p:cTn>
                                        <p:tgtEl>
                                          <p:spTgt spid="364628"/>
                                        </p:tgtEl>
                                        <p:attrNameLst>
                                          <p:attrName>style.visibility</p:attrName>
                                        </p:attrNameLst>
                                      </p:cBhvr>
                                      <p:to>
                                        <p:strVal val="visible"/>
                                      </p:to>
                                    </p:set>
                                  </p:childTnLst>
                                </p:cTn>
                              </p:par>
                              <p:par>
                                <p:cTn id="209" presetID="1" presetClass="entr" presetSubtype="0" fill="hold" grpId="0" nodeType="withEffect">
                                  <p:stCondLst>
                                    <p:cond delay="0"/>
                                  </p:stCondLst>
                                  <p:childTnLst>
                                    <p:set>
                                      <p:cBhvr>
                                        <p:cTn id="210" dur="1" fill="hold">
                                          <p:stCondLst>
                                            <p:cond delay="0"/>
                                          </p:stCondLst>
                                        </p:cTn>
                                        <p:tgtEl>
                                          <p:spTgt spid="364629"/>
                                        </p:tgtEl>
                                        <p:attrNameLst>
                                          <p:attrName>style.visibility</p:attrName>
                                        </p:attrNameLst>
                                      </p:cBhvr>
                                      <p:to>
                                        <p:strVal val="visible"/>
                                      </p:to>
                                    </p:set>
                                  </p:childTnLst>
                                </p:cTn>
                              </p:par>
                              <p:par>
                                <p:cTn id="211" presetID="1" presetClass="entr" presetSubtype="0" fill="hold" grpId="0" nodeType="withEffect">
                                  <p:stCondLst>
                                    <p:cond delay="0"/>
                                  </p:stCondLst>
                                  <p:childTnLst>
                                    <p:set>
                                      <p:cBhvr>
                                        <p:cTn id="212" dur="1" fill="hold">
                                          <p:stCondLst>
                                            <p:cond delay="0"/>
                                          </p:stCondLst>
                                        </p:cTn>
                                        <p:tgtEl>
                                          <p:spTgt spid="364630"/>
                                        </p:tgtEl>
                                        <p:attrNameLst>
                                          <p:attrName>style.visibility</p:attrName>
                                        </p:attrNameLst>
                                      </p:cBhvr>
                                      <p:to>
                                        <p:strVal val="visible"/>
                                      </p:to>
                                    </p:set>
                                  </p:childTnLst>
                                </p:cTn>
                              </p:par>
                              <p:par>
                                <p:cTn id="213" presetID="1" presetClass="entr" presetSubtype="0" fill="hold" grpId="0" nodeType="withEffect">
                                  <p:stCondLst>
                                    <p:cond delay="0"/>
                                  </p:stCondLst>
                                  <p:childTnLst>
                                    <p:set>
                                      <p:cBhvr>
                                        <p:cTn id="214" dur="1" fill="hold">
                                          <p:stCondLst>
                                            <p:cond delay="0"/>
                                          </p:stCondLst>
                                        </p:cTn>
                                        <p:tgtEl>
                                          <p:spTgt spid="364631"/>
                                        </p:tgtEl>
                                        <p:attrNameLst>
                                          <p:attrName>style.visibility</p:attrName>
                                        </p:attrNameLst>
                                      </p:cBhvr>
                                      <p:to>
                                        <p:strVal val="visible"/>
                                      </p:to>
                                    </p:set>
                                  </p:childTnLst>
                                </p:cTn>
                              </p:par>
                              <p:par>
                                <p:cTn id="215" presetID="1" presetClass="entr" presetSubtype="0" fill="hold" grpId="0" nodeType="withEffect">
                                  <p:stCondLst>
                                    <p:cond delay="0"/>
                                  </p:stCondLst>
                                  <p:childTnLst>
                                    <p:set>
                                      <p:cBhvr>
                                        <p:cTn id="216" dur="1" fill="hold">
                                          <p:stCondLst>
                                            <p:cond delay="0"/>
                                          </p:stCondLst>
                                        </p:cTn>
                                        <p:tgtEl>
                                          <p:spTgt spid="364632"/>
                                        </p:tgtEl>
                                        <p:attrNameLst>
                                          <p:attrName>style.visibility</p:attrName>
                                        </p:attrNameLst>
                                      </p:cBhvr>
                                      <p:to>
                                        <p:strVal val="visible"/>
                                      </p:to>
                                    </p:set>
                                  </p:childTnLst>
                                </p:cTn>
                              </p:par>
                              <p:par>
                                <p:cTn id="217" presetID="1" presetClass="entr" presetSubtype="0" fill="hold" grpId="0" nodeType="withEffect">
                                  <p:stCondLst>
                                    <p:cond delay="0"/>
                                  </p:stCondLst>
                                  <p:childTnLst>
                                    <p:set>
                                      <p:cBhvr>
                                        <p:cTn id="218" dur="1" fill="hold">
                                          <p:stCondLst>
                                            <p:cond delay="0"/>
                                          </p:stCondLst>
                                        </p:cTn>
                                        <p:tgtEl>
                                          <p:spTgt spid="364633"/>
                                        </p:tgtEl>
                                        <p:attrNameLst>
                                          <p:attrName>style.visibility</p:attrName>
                                        </p:attrNameLst>
                                      </p:cBhvr>
                                      <p:to>
                                        <p:strVal val="visible"/>
                                      </p:to>
                                    </p:set>
                                  </p:childTnLst>
                                </p:cTn>
                              </p:par>
                              <p:par>
                                <p:cTn id="219" presetID="1" presetClass="entr" presetSubtype="0" fill="hold" grpId="0" nodeType="withEffect">
                                  <p:stCondLst>
                                    <p:cond delay="0"/>
                                  </p:stCondLst>
                                  <p:childTnLst>
                                    <p:set>
                                      <p:cBhvr>
                                        <p:cTn id="220" dur="1" fill="hold">
                                          <p:stCondLst>
                                            <p:cond delay="0"/>
                                          </p:stCondLst>
                                        </p:cTn>
                                        <p:tgtEl>
                                          <p:spTgt spid="364634"/>
                                        </p:tgtEl>
                                        <p:attrNameLst>
                                          <p:attrName>style.visibility</p:attrName>
                                        </p:attrNameLst>
                                      </p:cBhvr>
                                      <p:to>
                                        <p:strVal val="visible"/>
                                      </p:to>
                                    </p:set>
                                  </p:childTnLst>
                                </p:cTn>
                              </p:par>
                              <p:par>
                                <p:cTn id="221" presetID="1" presetClass="entr" presetSubtype="0" fill="hold" grpId="0" nodeType="withEffect">
                                  <p:stCondLst>
                                    <p:cond delay="0"/>
                                  </p:stCondLst>
                                  <p:childTnLst>
                                    <p:set>
                                      <p:cBhvr>
                                        <p:cTn id="222" dur="1" fill="hold">
                                          <p:stCondLst>
                                            <p:cond delay="0"/>
                                          </p:stCondLst>
                                        </p:cTn>
                                        <p:tgtEl>
                                          <p:spTgt spid="364635"/>
                                        </p:tgtEl>
                                        <p:attrNameLst>
                                          <p:attrName>style.visibility</p:attrName>
                                        </p:attrNameLst>
                                      </p:cBhvr>
                                      <p:to>
                                        <p:strVal val="visible"/>
                                      </p:to>
                                    </p:set>
                                  </p:childTnLst>
                                </p:cTn>
                              </p:par>
                              <p:par>
                                <p:cTn id="223" presetID="1" presetClass="entr" presetSubtype="0" fill="hold" grpId="0" nodeType="withEffect">
                                  <p:stCondLst>
                                    <p:cond delay="0"/>
                                  </p:stCondLst>
                                  <p:childTnLst>
                                    <p:set>
                                      <p:cBhvr>
                                        <p:cTn id="224" dur="1" fill="hold">
                                          <p:stCondLst>
                                            <p:cond delay="0"/>
                                          </p:stCondLst>
                                        </p:cTn>
                                        <p:tgtEl>
                                          <p:spTgt spid="364636"/>
                                        </p:tgtEl>
                                        <p:attrNameLst>
                                          <p:attrName>style.visibility</p:attrName>
                                        </p:attrNameLst>
                                      </p:cBhvr>
                                      <p:to>
                                        <p:strVal val="visible"/>
                                      </p:to>
                                    </p:set>
                                  </p:childTnLst>
                                </p:cTn>
                              </p:par>
                              <p:par>
                                <p:cTn id="225" presetID="1" presetClass="entr" presetSubtype="0" fill="hold" grpId="0" nodeType="withEffect">
                                  <p:stCondLst>
                                    <p:cond delay="0"/>
                                  </p:stCondLst>
                                  <p:childTnLst>
                                    <p:set>
                                      <p:cBhvr>
                                        <p:cTn id="226" dur="1" fill="hold">
                                          <p:stCondLst>
                                            <p:cond delay="0"/>
                                          </p:stCondLst>
                                        </p:cTn>
                                        <p:tgtEl>
                                          <p:spTgt spid="364637"/>
                                        </p:tgtEl>
                                        <p:attrNameLst>
                                          <p:attrName>style.visibility</p:attrName>
                                        </p:attrNameLst>
                                      </p:cBhvr>
                                      <p:to>
                                        <p:strVal val="visible"/>
                                      </p:to>
                                    </p:set>
                                  </p:childTnLst>
                                </p:cTn>
                              </p:par>
                              <p:par>
                                <p:cTn id="227" presetID="1" presetClass="entr" presetSubtype="0" fill="hold" grpId="0" nodeType="withEffect">
                                  <p:stCondLst>
                                    <p:cond delay="0"/>
                                  </p:stCondLst>
                                  <p:childTnLst>
                                    <p:set>
                                      <p:cBhvr>
                                        <p:cTn id="228" dur="1" fill="hold">
                                          <p:stCondLst>
                                            <p:cond delay="0"/>
                                          </p:stCondLst>
                                        </p:cTn>
                                        <p:tgtEl>
                                          <p:spTgt spid="364638"/>
                                        </p:tgtEl>
                                        <p:attrNameLst>
                                          <p:attrName>style.visibility</p:attrName>
                                        </p:attrNameLst>
                                      </p:cBhvr>
                                      <p:to>
                                        <p:strVal val="visible"/>
                                      </p:to>
                                    </p:set>
                                  </p:childTnLst>
                                </p:cTn>
                              </p:par>
                              <p:par>
                                <p:cTn id="229" presetID="1" presetClass="entr" presetSubtype="0" fill="hold" grpId="0" nodeType="withEffect">
                                  <p:stCondLst>
                                    <p:cond delay="0"/>
                                  </p:stCondLst>
                                  <p:childTnLst>
                                    <p:set>
                                      <p:cBhvr>
                                        <p:cTn id="230" dur="1" fill="hold">
                                          <p:stCondLst>
                                            <p:cond delay="0"/>
                                          </p:stCondLst>
                                        </p:cTn>
                                        <p:tgtEl>
                                          <p:spTgt spid="364639"/>
                                        </p:tgtEl>
                                        <p:attrNameLst>
                                          <p:attrName>style.visibility</p:attrName>
                                        </p:attrNameLst>
                                      </p:cBhvr>
                                      <p:to>
                                        <p:strVal val="visible"/>
                                      </p:to>
                                    </p:set>
                                  </p:childTnLst>
                                </p:cTn>
                              </p:par>
                              <p:par>
                                <p:cTn id="231" presetID="1" presetClass="entr" presetSubtype="0" fill="hold" grpId="0" nodeType="withEffect">
                                  <p:stCondLst>
                                    <p:cond delay="0"/>
                                  </p:stCondLst>
                                  <p:childTnLst>
                                    <p:set>
                                      <p:cBhvr>
                                        <p:cTn id="232" dur="1" fill="hold">
                                          <p:stCondLst>
                                            <p:cond delay="0"/>
                                          </p:stCondLst>
                                        </p:cTn>
                                        <p:tgtEl>
                                          <p:spTgt spid="364640"/>
                                        </p:tgtEl>
                                        <p:attrNameLst>
                                          <p:attrName>style.visibility</p:attrName>
                                        </p:attrNameLst>
                                      </p:cBhvr>
                                      <p:to>
                                        <p:strVal val="visible"/>
                                      </p:to>
                                    </p:set>
                                  </p:childTnLst>
                                </p:cTn>
                              </p:par>
                              <p:par>
                                <p:cTn id="233" presetID="1" presetClass="entr" presetSubtype="0" fill="hold" grpId="0" nodeType="withEffect">
                                  <p:stCondLst>
                                    <p:cond delay="0"/>
                                  </p:stCondLst>
                                  <p:childTnLst>
                                    <p:set>
                                      <p:cBhvr>
                                        <p:cTn id="234" dur="1" fill="hold">
                                          <p:stCondLst>
                                            <p:cond delay="0"/>
                                          </p:stCondLst>
                                        </p:cTn>
                                        <p:tgtEl>
                                          <p:spTgt spid="364641"/>
                                        </p:tgtEl>
                                        <p:attrNameLst>
                                          <p:attrName>style.visibility</p:attrName>
                                        </p:attrNameLst>
                                      </p:cBhvr>
                                      <p:to>
                                        <p:strVal val="visible"/>
                                      </p:to>
                                    </p:set>
                                  </p:childTnLst>
                                </p:cTn>
                              </p:par>
                              <p:par>
                                <p:cTn id="235" presetID="1" presetClass="entr" presetSubtype="0" fill="hold" grpId="0" nodeType="withEffect">
                                  <p:stCondLst>
                                    <p:cond delay="0"/>
                                  </p:stCondLst>
                                  <p:childTnLst>
                                    <p:set>
                                      <p:cBhvr>
                                        <p:cTn id="236" dur="1" fill="hold">
                                          <p:stCondLst>
                                            <p:cond delay="0"/>
                                          </p:stCondLst>
                                        </p:cTn>
                                        <p:tgtEl>
                                          <p:spTgt spid="364642"/>
                                        </p:tgtEl>
                                        <p:attrNameLst>
                                          <p:attrName>style.visibility</p:attrName>
                                        </p:attrNameLst>
                                      </p:cBhvr>
                                      <p:to>
                                        <p:strVal val="visible"/>
                                      </p:to>
                                    </p:set>
                                  </p:childTnLst>
                                </p:cTn>
                              </p:par>
                              <p:par>
                                <p:cTn id="237" presetID="1" presetClass="entr" presetSubtype="0" fill="hold" grpId="0" nodeType="withEffect">
                                  <p:stCondLst>
                                    <p:cond delay="0"/>
                                  </p:stCondLst>
                                  <p:childTnLst>
                                    <p:set>
                                      <p:cBhvr>
                                        <p:cTn id="238" dur="1" fill="hold">
                                          <p:stCondLst>
                                            <p:cond delay="0"/>
                                          </p:stCondLst>
                                        </p:cTn>
                                        <p:tgtEl>
                                          <p:spTgt spid="364643"/>
                                        </p:tgtEl>
                                        <p:attrNameLst>
                                          <p:attrName>style.visibility</p:attrName>
                                        </p:attrNameLst>
                                      </p:cBhvr>
                                      <p:to>
                                        <p:strVal val="visible"/>
                                      </p:to>
                                    </p:set>
                                  </p:childTnLst>
                                </p:cTn>
                              </p:par>
                              <p:par>
                                <p:cTn id="239" presetID="1" presetClass="entr" presetSubtype="0" fill="hold" grpId="0" nodeType="withEffect">
                                  <p:stCondLst>
                                    <p:cond delay="0"/>
                                  </p:stCondLst>
                                  <p:childTnLst>
                                    <p:set>
                                      <p:cBhvr>
                                        <p:cTn id="240" dur="1" fill="hold">
                                          <p:stCondLst>
                                            <p:cond delay="0"/>
                                          </p:stCondLst>
                                        </p:cTn>
                                        <p:tgtEl>
                                          <p:spTgt spid="3646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6" grpId="0" animBg="1"/>
      <p:bldP spid="364547" grpId="0" animBg="1"/>
      <p:bldP spid="364548" grpId="0" animBg="1"/>
      <p:bldP spid="364549" grpId="0" animBg="1"/>
      <p:bldP spid="364550" grpId="0" animBg="1"/>
      <p:bldP spid="364551" grpId="0" animBg="1"/>
      <p:bldP spid="364551" grpId="1" animBg="1"/>
      <p:bldP spid="364552" grpId="0" animBg="1"/>
      <p:bldP spid="364553" grpId="0" animBg="1"/>
      <p:bldP spid="364554" grpId="0" animBg="1"/>
      <p:bldP spid="364555" grpId="0" animBg="1"/>
      <p:bldP spid="364556" grpId="0" animBg="1"/>
      <p:bldP spid="364557" grpId="0" animBg="1"/>
      <p:bldP spid="364558" grpId="0" animBg="1"/>
      <p:bldP spid="364559" grpId="0" animBg="1"/>
      <p:bldP spid="364560" grpId="0" animBg="1"/>
      <p:bldP spid="364561" grpId="0" animBg="1"/>
      <p:bldP spid="364562" grpId="0" animBg="1"/>
      <p:bldP spid="364563" grpId="0" animBg="1"/>
      <p:bldP spid="364564" grpId="0" animBg="1"/>
      <p:bldP spid="364565" grpId="0" animBg="1"/>
      <p:bldP spid="364566" grpId="0" animBg="1"/>
      <p:bldP spid="364567" grpId="0" animBg="1"/>
      <p:bldP spid="364568" grpId="0" animBg="1"/>
      <p:bldP spid="364569" grpId="0" animBg="1"/>
      <p:bldP spid="364570" grpId="0" animBg="1"/>
      <p:bldP spid="364571" grpId="0" animBg="1"/>
      <p:bldP spid="364572" grpId="0"/>
      <p:bldP spid="364573" grpId="0"/>
      <p:bldP spid="364574" grpId="0"/>
      <p:bldP spid="364575" grpId="0" animBg="1"/>
      <p:bldP spid="364576" grpId="0"/>
      <p:bldP spid="364577" grpId="0"/>
      <p:bldP spid="364578" grpId="0"/>
      <p:bldP spid="364579" grpId="0"/>
      <p:bldP spid="364580" grpId="0" animBg="1"/>
      <p:bldP spid="364581" grpId="0"/>
      <p:bldP spid="364582" grpId="0"/>
      <p:bldP spid="364583" grpId="0" animBg="1"/>
      <p:bldP spid="364584" grpId="0" animBg="1"/>
      <p:bldP spid="364585" grpId="0"/>
      <p:bldP spid="364586" grpId="0" animBg="1"/>
      <p:bldP spid="364587" grpId="0" animBg="1"/>
      <p:bldP spid="364588" grpId="0" animBg="1"/>
      <p:bldP spid="364589" grpId="0" animBg="1"/>
      <p:bldP spid="364590" grpId="0" animBg="1"/>
      <p:bldP spid="364591" grpId="0" animBg="1"/>
      <p:bldP spid="364592" grpId="0" animBg="1"/>
      <p:bldP spid="364593" grpId="0" animBg="1"/>
      <p:bldP spid="364594" grpId="0" animBg="1"/>
      <p:bldP spid="364595" grpId="0" animBg="1"/>
      <p:bldP spid="364596" grpId="0" animBg="1"/>
      <p:bldP spid="364597" grpId="0" animBg="1"/>
      <p:bldP spid="364598" grpId="0" animBg="1"/>
      <p:bldP spid="364599" grpId="0" animBg="1"/>
      <p:bldP spid="364600" grpId="0" animBg="1"/>
      <p:bldP spid="364601" grpId="0" animBg="1"/>
      <p:bldP spid="364602" grpId="0" animBg="1"/>
      <p:bldP spid="364603" grpId="0" animBg="1"/>
      <p:bldP spid="364604" grpId="0" animBg="1"/>
      <p:bldP spid="364605" grpId="0" animBg="1"/>
      <p:bldP spid="364606" grpId="0" animBg="1"/>
      <p:bldP spid="364607" grpId="0" animBg="1"/>
      <p:bldP spid="364608" grpId="0" animBg="1"/>
      <p:bldP spid="364609" grpId="0" animBg="1"/>
      <p:bldP spid="364610" grpId="0" animBg="1"/>
      <p:bldP spid="364611" grpId="0" animBg="1"/>
      <p:bldP spid="364612" grpId="0" animBg="1"/>
      <p:bldP spid="364613" grpId="0" animBg="1"/>
      <p:bldP spid="364614" grpId="0" animBg="1"/>
      <p:bldP spid="364615" grpId="0" animBg="1"/>
      <p:bldP spid="364616" grpId="0" animBg="1"/>
      <p:bldP spid="364617" grpId="0" animBg="1"/>
      <p:bldP spid="364618" grpId="0" animBg="1"/>
      <p:bldP spid="364619" grpId="0" animBg="1"/>
      <p:bldP spid="364620" grpId="0" animBg="1"/>
      <p:bldP spid="364621" grpId="0" animBg="1"/>
      <p:bldP spid="364622" grpId="0" animBg="1"/>
      <p:bldP spid="364623" grpId="0" animBg="1"/>
      <p:bldP spid="364624" grpId="0" animBg="1"/>
      <p:bldP spid="364625" grpId="0" animBg="1"/>
      <p:bldP spid="364626" grpId="0" animBg="1"/>
      <p:bldP spid="364627" grpId="0" animBg="1"/>
      <p:bldP spid="364628" grpId="0" animBg="1"/>
      <p:bldP spid="364629" grpId="0" animBg="1"/>
      <p:bldP spid="364630" grpId="0" animBg="1"/>
      <p:bldP spid="364631" grpId="0" animBg="1"/>
      <p:bldP spid="364632" grpId="0" animBg="1"/>
      <p:bldP spid="364633" grpId="0" animBg="1"/>
      <p:bldP spid="364634" grpId="0" animBg="1"/>
      <p:bldP spid="364635" grpId="0" animBg="1"/>
      <p:bldP spid="364636" grpId="0" animBg="1"/>
      <p:bldP spid="364637" grpId="0" animBg="1"/>
      <p:bldP spid="364638" grpId="0" animBg="1"/>
      <p:bldP spid="364639" grpId="0" animBg="1"/>
      <p:bldP spid="364640" grpId="0" animBg="1"/>
      <p:bldP spid="364641" grpId="0" animBg="1"/>
      <p:bldP spid="364642" grpId="0" animBg="1"/>
      <p:bldP spid="364643" grpId="0" animBg="1"/>
      <p:bldP spid="364644" grpId="0" animBg="1"/>
      <p:bldP spid="364645" grpId="0" animBg="1"/>
      <p:bldP spid="364646" grpId="0"/>
      <p:bldP spid="364648" grpId="0"/>
      <p:bldP spid="364649" grpId="0" animBg="1"/>
      <p:bldP spid="364650" grpId="0"/>
      <p:bldP spid="364651" grpId="0" animBg="1"/>
      <p:bldP spid="364652" grpId="0" animBg="1"/>
      <p:bldP spid="364653" grpId="0"/>
      <p:bldP spid="364654" grpId="0" animBg="1"/>
      <p:bldP spid="364655" grpId="0"/>
      <p:bldP spid="36465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ChangeArrowheads="1"/>
          </p:cNvSpPr>
          <p:nvPr/>
        </p:nvSpPr>
        <p:spPr bwMode="auto">
          <a:xfrm>
            <a:off x="1676400" y="5486401"/>
            <a:ext cx="8153400" cy="116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kumimoji="1" lang="en-US" altLang="zh-CN" sz="2800">
                <a:ea typeface="宋体" charset="-122"/>
              </a:rPr>
              <a:t>Am</a:t>
            </a:r>
            <a:r>
              <a:rPr kumimoji="1" lang="tr-TR" altLang="zh-CN" sz="2800"/>
              <a:t>fisilin direnç </a:t>
            </a:r>
            <a:r>
              <a:rPr kumimoji="1" lang="en-US" altLang="zh-CN" sz="2800">
                <a:ea typeface="宋体" charset="-122"/>
              </a:rPr>
              <a:t>? </a:t>
            </a:r>
            <a:r>
              <a:rPr kumimoji="1" lang="tr-TR" altLang="zh-CN" sz="2800"/>
              <a:t>            +                         +</a:t>
            </a:r>
            <a:endParaRPr kumimoji="1" lang="en-US" altLang="zh-CN" sz="2800" i="1">
              <a:ea typeface="宋体" charset="-122"/>
            </a:endParaRPr>
          </a:p>
          <a:p>
            <a:pPr>
              <a:spcBef>
                <a:spcPct val="50000"/>
              </a:spcBef>
            </a:pPr>
            <a:r>
              <a:rPr kumimoji="1" lang="en-US" altLang="zh-CN" sz="2800">
                <a:ea typeface="宋体" charset="-122"/>
              </a:rPr>
              <a:t>Tetra</a:t>
            </a:r>
            <a:r>
              <a:rPr kumimoji="1" lang="tr-TR" altLang="zh-CN" sz="2800"/>
              <a:t>siklin direnç </a:t>
            </a:r>
            <a:r>
              <a:rPr kumimoji="1" lang="en-US" altLang="zh-CN" sz="2800">
                <a:ea typeface="宋体" charset="-122"/>
              </a:rPr>
              <a:t>?   </a:t>
            </a:r>
            <a:r>
              <a:rPr kumimoji="1" lang="tr-TR" altLang="zh-CN" sz="2800" i="1"/>
              <a:t>       -                         </a:t>
            </a:r>
            <a:r>
              <a:rPr kumimoji="1" lang="tr-TR" altLang="zh-CN" sz="2800"/>
              <a:t>+</a:t>
            </a:r>
            <a:endParaRPr kumimoji="1" lang="en-US" altLang="zh-CN" sz="2800">
              <a:ea typeface="宋体" charset="-122"/>
            </a:endParaRPr>
          </a:p>
        </p:txBody>
      </p:sp>
      <p:sp>
        <p:nvSpPr>
          <p:cNvPr id="366595" name="Line 3"/>
          <p:cNvSpPr>
            <a:spLocks noChangeShapeType="1"/>
          </p:cNvSpPr>
          <p:nvPr/>
        </p:nvSpPr>
        <p:spPr bwMode="auto">
          <a:xfrm flipV="1">
            <a:off x="6807200" y="1720850"/>
            <a:ext cx="1828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596" name="Line 4"/>
          <p:cNvSpPr>
            <a:spLocks noChangeShapeType="1"/>
          </p:cNvSpPr>
          <p:nvPr/>
        </p:nvSpPr>
        <p:spPr bwMode="auto">
          <a:xfrm flipV="1">
            <a:off x="6959600" y="2084388"/>
            <a:ext cx="1066800" cy="0"/>
          </a:xfrm>
          <a:prstGeom prst="line">
            <a:avLst/>
          </a:prstGeom>
          <a:noFill/>
          <a:ln w="76200">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597" name="Line 5"/>
          <p:cNvSpPr>
            <a:spLocks noChangeShapeType="1"/>
          </p:cNvSpPr>
          <p:nvPr/>
        </p:nvSpPr>
        <p:spPr bwMode="auto">
          <a:xfrm>
            <a:off x="6999288" y="1939925"/>
            <a:ext cx="60960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598" name="Oval 6"/>
          <p:cNvSpPr>
            <a:spLocks noChangeArrowheads="1"/>
          </p:cNvSpPr>
          <p:nvPr/>
        </p:nvSpPr>
        <p:spPr bwMode="auto">
          <a:xfrm>
            <a:off x="8061326" y="3168650"/>
            <a:ext cx="1946275" cy="1905000"/>
          </a:xfrm>
          <a:prstGeom prst="ellipse">
            <a:avLst/>
          </a:prstGeom>
          <a:noFill/>
          <a:ln w="28575">
            <a:solidFill>
              <a:srgbClr val="000066"/>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6599" name="Line 7"/>
          <p:cNvSpPr>
            <a:spLocks noChangeShapeType="1"/>
          </p:cNvSpPr>
          <p:nvPr/>
        </p:nvSpPr>
        <p:spPr bwMode="auto">
          <a:xfrm>
            <a:off x="8548688" y="4973638"/>
            <a:ext cx="292100" cy="100012"/>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0" name="Freeform 8"/>
          <p:cNvSpPr>
            <a:spLocks/>
          </p:cNvSpPr>
          <p:nvPr/>
        </p:nvSpPr>
        <p:spPr bwMode="auto">
          <a:xfrm>
            <a:off x="8001001" y="3308351"/>
            <a:ext cx="542925" cy="1046163"/>
          </a:xfrm>
          <a:custGeom>
            <a:avLst/>
            <a:gdLst>
              <a:gd name="T0" fmla="*/ 253 w 268"/>
              <a:gd name="T1" fmla="*/ 15 h 501"/>
              <a:gd name="T2" fmla="*/ 208 w 268"/>
              <a:gd name="T3" fmla="*/ 60 h 501"/>
              <a:gd name="T4" fmla="*/ 174 w 268"/>
              <a:gd name="T5" fmla="*/ 71 h 501"/>
              <a:gd name="T6" fmla="*/ 118 w 268"/>
              <a:gd name="T7" fmla="*/ 139 h 501"/>
              <a:gd name="T8" fmla="*/ 72 w 268"/>
              <a:gd name="T9" fmla="*/ 207 h 501"/>
              <a:gd name="T10" fmla="*/ 38 w 268"/>
              <a:gd name="T11" fmla="*/ 309 h 501"/>
              <a:gd name="T12" fmla="*/ 27 w 268"/>
              <a:gd name="T13" fmla="*/ 342 h 501"/>
              <a:gd name="T14" fmla="*/ 38 w 268"/>
              <a:gd name="T15" fmla="*/ 501 h 5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8" h="501">
                <a:moveTo>
                  <a:pt x="253" y="15"/>
                </a:moveTo>
                <a:cubicBezTo>
                  <a:pt x="162" y="44"/>
                  <a:pt x="268" y="0"/>
                  <a:pt x="208" y="60"/>
                </a:cubicBezTo>
                <a:cubicBezTo>
                  <a:pt x="200" y="68"/>
                  <a:pt x="185" y="67"/>
                  <a:pt x="174" y="71"/>
                </a:cubicBezTo>
                <a:cubicBezTo>
                  <a:pt x="91" y="194"/>
                  <a:pt x="220" y="8"/>
                  <a:pt x="118" y="139"/>
                </a:cubicBezTo>
                <a:cubicBezTo>
                  <a:pt x="101" y="161"/>
                  <a:pt x="72" y="207"/>
                  <a:pt x="72" y="207"/>
                </a:cubicBezTo>
                <a:cubicBezTo>
                  <a:pt x="29" y="341"/>
                  <a:pt x="67" y="225"/>
                  <a:pt x="38" y="309"/>
                </a:cubicBezTo>
                <a:cubicBezTo>
                  <a:pt x="34" y="320"/>
                  <a:pt x="27" y="342"/>
                  <a:pt x="27" y="342"/>
                </a:cubicBezTo>
                <a:cubicBezTo>
                  <a:pt x="20" y="390"/>
                  <a:pt x="0" y="459"/>
                  <a:pt x="38" y="501"/>
                </a:cubicBezTo>
              </a:path>
            </a:pathLst>
          </a:custGeom>
          <a:noFill/>
          <a:ln w="762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1" name="Freeform 9"/>
          <p:cNvSpPr>
            <a:spLocks/>
          </p:cNvSpPr>
          <p:nvPr/>
        </p:nvSpPr>
        <p:spPr bwMode="auto">
          <a:xfrm>
            <a:off x="9658350" y="3386138"/>
            <a:ext cx="342900" cy="920750"/>
          </a:xfrm>
          <a:custGeom>
            <a:avLst/>
            <a:gdLst>
              <a:gd name="T0" fmla="*/ 0 w 169"/>
              <a:gd name="T1" fmla="*/ 0 h 441"/>
              <a:gd name="T2" fmla="*/ 113 w 169"/>
              <a:gd name="T3" fmla="*/ 113 h 441"/>
              <a:gd name="T4" fmla="*/ 169 w 169"/>
              <a:gd name="T5" fmla="*/ 441 h 441"/>
            </a:gdLst>
            <a:ahLst/>
            <a:cxnLst>
              <a:cxn ang="0">
                <a:pos x="T0" y="T1"/>
              </a:cxn>
              <a:cxn ang="0">
                <a:pos x="T2" y="T3"/>
              </a:cxn>
              <a:cxn ang="0">
                <a:pos x="T4" y="T5"/>
              </a:cxn>
            </a:cxnLst>
            <a:rect l="0" t="0" r="r" b="b"/>
            <a:pathLst>
              <a:path w="169" h="441">
                <a:moveTo>
                  <a:pt x="0" y="0"/>
                </a:moveTo>
                <a:cubicBezTo>
                  <a:pt x="48" y="33"/>
                  <a:pt x="64" y="81"/>
                  <a:pt x="113" y="113"/>
                </a:cubicBezTo>
                <a:cubicBezTo>
                  <a:pt x="149" y="226"/>
                  <a:pt x="169" y="321"/>
                  <a:pt x="169" y="441"/>
                </a:cubicBezTo>
              </a:path>
            </a:pathLst>
          </a:custGeom>
          <a:noFill/>
          <a:ln w="76200"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2" name="Oval 10"/>
          <p:cNvSpPr>
            <a:spLocks noChangeArrowheads="1"/>
          </p:cNvSpPr>
          <p:nvPr/>
        </p:nvSpPr>
        <p:spPr bwMode="auto">
          <a:xfrm>
            <a:off x="5080000" y="3168650"/>
            <a:ext cx="1955800" cy="1828800"/>
          </a:xfrm>
          <a:prstGeom prst="ellipse">
            <a:avLst/>
          </a:prstGeom>
          <a:noFill/>
          <a:ln w="28575">
            <a:solidFill>
              <a:srgbClr val="000066"/>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tr-TR" altLang="x-none" sz="2400">
              <a:solidFill>
                <a:srgbClr val="000066"/>
              </a:solidFill>
              <a:latin typeface="Times New Roman" charset="0"/>
              <a:ea typeface="宋体" charset="-122"/>
            </a:endParaRPr>
          </a:p>
        </p:txBody>
      </p:sp>
      <p:sp>
        <p:nvSpPr>
          <p:cNvPr id="366603" name="Line 11"/>
          <p:cNvSpPr>
            <a:spLocks noChangeShapeType="1"/>
          </p:cNvSpPr>
          <p:nvPr/>
        </p:nvSpPr>
        <p:spPr bwMode="auto">
          <a:xfrm>
            <a:off x="5613400" y="4900614"/>
            <a:ext cx="177800" cy="968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4" name="Line 12"/>
          <p:cNvSpPr>
            <a:spLocks noChangeShapeType="1"/>
          </p:cNvSpPr>
          <p:nvPr/>
        </p:nvSpPr>
        <p:spPr bwMode="auto">
          <a:xfrm>
            <a:off x="5524500" y="4805364"/>
            <a:ext cx="355600" cy="192087"/>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5" name="Freeform 13"/>
          <p:cNvSpPr>
            <a:spLocks/>
          </p:cNvSpPr>
          <p:nvPr/>
        </p:nvSpPr>
        <p:spPr bwMode="auto">
          <a:xfrm>
            <a:off x="5054600" y="3243264"/>
            <a:ext cx="668338" cy="1017587"/>
          </a:xfrm>
          <a:custGeom>
            <a:avLst/>
            <a:gdLst>
              <a:gd name="T0" fmla="*/ 361 w 361"/>
              <a:gd name="T1" fmla="*/ 0 h 508"/>
              <a:gd name="T2" fmla="*/ 226 w 361"/>
              <a:gd name="T3" fmla="*/ 56 h 508"/>
              <a:gd name="T4" fmla="*/ 135 w 361"/>
              <a:gd name="T5" fmla="*/ 124 h 508"/>
              <a:gd name="T6" fmla="*/ 90 w 361"/>
              <a:gd name="T7" fmla="*/ 180 h 508"/>
              <a:gd name="T8" fmla="*/ 34 w 361"/>
              <a:gd name="T9" fmla="*/ 282 h 508"/>
              <a:gd name="T10" fmla="*/ 0 w 361"/>
              <a:gd name="T11" fmla="*/ 463 h 508"/>
              <a:gd name="T12" fmla="*/ 11 w 361"/>
              <a:gd name="T13" fmla="*/ 508 h 508"/>
            </a:gdLst>
            <a:ahLst/>
            <a:cxnLst>
              <a:cxn ang="0">
                <a:pos x="T0" y="T1"/>
              </a:cxn>
              <a:cxn ang="0">
                <a:pos x="T2" y="T3"/>
              </a:cxn>
              <a:cxn ang="0">
                <a:pos x="T4" y="T5"/>
              </a:cxn>
              <a:cxn ang="0">
                <a:pos x="T6" y="T7"/>
              </a:cxn>
              <a:cxn ang="0">
                <a:pos x="T8" y="T9"/>
              </a:cxn>
              <a:cxn ang="0">
                <a:pos x="T10" y="T11"/>
              </a:cxn>
              <a:cxn ang="0">
                <a:pos x="T12" y="T13"/>
              </a:cxn>
            </a:cxnLst>
            <a:rect l="0" t="0" r="r" b="b"/>
            <a:pathLst>
              <a:path w="361" h="508">
                <a:moveTo>
                  <a:pt x="361" y="0"/>
                </a:moveTo>
                <a:cubicBezTo>
                  <a:pt x="311" y="16"/>
                  <a:pt x="274" y="40"/>
                  <a:pt x="226" y="56"/>
                </a:cubicBezTo>
                <a:cubicBezTo>
                  <a:pt x="184" y="84"/>
                  <a:pt x="183" y="109"/>
                  <a:pt x="135" y="124"/>
                </a:cubicBezTo>
                <a:cubicBezTo>
                  <a:pt x="113" y="191"/>
                  <a:pt x="141" y="129"/>
                  <a:pt x="90" y="180"/>
                </a:cubicBezTo>
                <a:cubicBezTo>
                  <a:pt x="64" y="206"/>
                  <a:pt x="54" y="251"/>
                  <a:pt x="34" y="282"/>
                </a:cubicBezTo>
                <a:cubicBezTo>
                  <a:pt x="16" y="348"/>
                  <a:pt x="8" y="391"/>
                  <a:pt x="0" y="463"/>
                </a:cubicBezTo>
                <a:cubicBezTo>
                  <a:pt x="4" y="478"/>
                  <a:pt x="11" y="508"/>
                  <a:pt x="11" y="508"/>
                </a:cubicBezTo>
              </a:path>
            </a:pathLst>
          </a:custGeom>
          <a:noFill/>
          <a:ln w="762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6" name="Line 14"/>
          <p:cNvSpPr>
            <a:spLocks noChangeShapeType="1"/>
          </p:cNvSpPr>
          <p:nvPr/>
        </p:nvSpPr>
        <p:spPr bwMode="auto">
          <a:xfrm>
            <a:off x="6858000" y="4611688"/>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7" name="Line 15"/>
          <p:cNvSpPr>
            <a:spLocks noChangeShapeType="1"/>
          </p:cNvSpPr>
          <p:nvPr/>
        </p:nvSpPr>
        <p:spPr bwMode="auto">
          <a:xfrm flipH="1">
            <a:off x="6578600" y="3201988"/>
            <a:ext cx="76200" cy="13335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8" name="Line 16"/>
          <p:cNvSpPr>
            <a:spLocks noChangeShapeType="1"/>
          </p:cNvSpPr>
          <p:nvPr/>
        </p:nvSpPr>
        <p:spPr bwMode="auto">
          <a:xfrm>
            <a:off x="6769100" y="4708525"/>
            <a:ext cx="88900" cy="9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09" name="Line 17"/>
          <p:cNvSpPr>
            <a:spLocks noChangeShapeType="1"/>
          </p:cNvSpPr>
          <p:nvPr/>
        </p:nvSpPr>
        <p:spPr bwMode="auto">
          <a:xfrm flipV="1">
            <a:off x="6591300" y="4708525"/>
            <a:ext cx="177800" cy="192088"/>
          </a:xfrm>
          <a:prstGeom prst="line">
            <a:avLst/>
          </a:prstGeom>
          <a:noFill/>
          <a:ln w="762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10" name="Line 18"/>
          <p:cNvSpPr>
            <a:spLocks noChangeShapeType="1"/>
          </p:cNvSpPr>
          <p:nvPr/>
        </p:nvSpPr>
        <p:spPr bwMode="auto">
          <a:xfrm>
            <a:off x="6324600" y="3168650"/>
            <a:ext cx="266700" cy="96838"/>
          </a:xfrm>
          <a:prstGeom prst="line">
            <a:avLst/>
          </a:prstGeom>
          <a:noFill/>
          <a:ln w="762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11" name="Text Box 19"/>
          <p:cNvSpPr txBox="1">
            <a:spLocks noChangeArrowheads="1"/>
          </p:cNvSpPr>
          <p:nvPr/>
        </p:nvSpPr>
        <p:spPr bwMode="auto">
          <a:xfrm>
            <a:off x="6527801" y="1557338"/>
            <a:ext cx="174278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spcBef>
                <a:spcPct val="20000"/>
              </a:spcBef>
            </a:pPr>
            <a:r>
              <a:rPr kumimoji="1" lang="en-US" altLang="zh-CN" sz="2800">
                <a:ea typeface="宋体" charset="-122"/>
              </a:rPr>
              <a:t>B     X       B</a:t>
            </a:r>
          </a:p>
        </p:txBody>
      </p:sp>
      <p:sp>
        <p:nvSpPr>
          <p:cNvPr id="366612" name="Line 20"/>
          <p:cNvSpPr>
            <a:spLocks noChangeShapeType="1"/>
          </p:cNvSpPr>
          <p:nvPr/>
        </p:nvSpPr>
        <p:spPr bwMode="auto">
          <a:xfrm>
            <a:off x="6807200" y="1644650"/>
            <a:ext cx="0" cy="7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tr-TR"/>
          </a:p>
        </p:txBody>
      </p:sp>
      <p:sp>
        <p:nvSpPr>
          <p:cNvPr id="366613" name="Line 21"/>
          <p:cNvSpPr>
            <a:spLocks noChangeShapeType="1"/>
          </p:cNvSpPr>
          <p:nvPr/>
        </p:nvSpPr>
        <p:spPr bwMode="auto">
          <a:xfrm>
            <a:off x="8636000" y="1644650"/>
            <a:ext cx="0" cy="7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tr-TR"/>
          </a:p>
        </p:txBody>
      </p:sp>
      <p:sp>
        <p:nvSpPr>
          <p:cNvPr id="366614" name="Freeform 22"/>
          <p:cNvSpPr>
            <a:spLocks/>
          </p:cNvSpPr>
          <p:nvPr/>
        </p:nvSpPr>
        <p:spPr bwMode="auto">
          <a:xfrm>
            <a:off x="6731000" y="3397250"/>
            <a:ext cx="317500" cy="990600"/>
          </a:xfrm>
          <a:custGeom>
            <a:avLst/>
            <a:gdLst>
              <a:gd name="T0" fmla="*/ 0 w 200"/>
              <a:gd name="T1" fmla="*/ 0 h 624"/>
              <a:gd name="T2" fmla="*/ 144 w 200"/>
              <a:gd name="T3" fmla="*/ 192 h 624"/>
              <a:gd name="T4" fmla="*/ 192 w 200"/>
              <a:gd name="T5" fmla="*/ 336 h 624"/>
              <a:gd name="T6" fmla="*/ 192 w 200"/>
              <a:gd name="T7" fmla="*/ 576 h 624"/>
              <a:gd name="T8" fmla="*/ 144 w 200"/>
              <a:gd name="T9" fmla="*/ 624 h 624"/>
            </a:gdLst>
            <a:ahLst/>
            <a:cxnLst>
              <a:cxn ang="0">
                <a:pos x="T0" y="T1"/>
              </a:cxn>
              <a:cxn ang="0">
                <a:pos x="T2" y="T3"/>
              </a:cxn>
              <a:cxn ang="0">
                <a:pos x="T4" y="T5"/>
              </a:cxn>
              <a:cxn ang="0">
                <a:pos x="T6" y="T7"/>
              </a:cxn>
              <a:cxn ang="0">
                <a:pos x="T8" y="T9"/>
              </a:cxn>
            </a:cxnLst>
            <a:rect l="0" t="0" r="r" b="b"/>
            <a:pathLst>
              <a:path w="200" h="624">
                <a:moveTo>
                  <a:pt x="0" y="0"/>
                </a:moveTo>
                <a:cubicBezTo>
                  <a:pt x="56" y="68"/>
                  <a:pt x="112" y="136"/>
                  <a:pt x="144" y="192"/>
                </a:cubicBezTo>
                <a:cubicBezTo>
                  <a:pt x="176" y="248"/>
                  <a:pt x="184" y="272"/>
                  <a:pt x="192" y="336"/>
                </a:cubicBezTo>
                <a:cubicBezTo>
                  <a:pt x="200" y="400"/>
                  <a:pt x="200" y="528"/>
                  <a:pt x="192" y="576"/>
                </a:cubicBezTo>
                <a:cubicBezTo>
                  <a:pt x="184" y="624"/>
                  <a:pt x="152" y="616"/>
                  <a:pt x="144" y="624"/>
                </a:cubicBezTo>
              </a:path>
            </a:pathLst>
          </a:custGeom>
          <a:noFill/>
          <a:ln w="76200" cmpd="sng">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tr-TR"/>
          </a:p>
        </p:txBody>
      </p:sp>
      <p:sp>
        <p:nvSpPr>
          <p:cNvPr id="366615" name="Text Box 23"/>
          <p:cNvSpPr txBox="1">
            <a:spLocks noChangeArrowheads="1"/>
          </p:cNvSpPr>
          <p:nvPr/>
        </p:nvSpPr>
        <p:spPr bwMode="auto">
          <a:xfrm>
            <a:off x="6477000" y="2768600"/>
            <a:ext cx="38023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solidFill>
                  <a:srgbClr val="000066"/>
                </a:solidFill>
                <a:ea typeface="宋体" charset="-122"/>
              </a:rPr>
              <a:t>B</a:t>
            </a:r>
          </a:p>
        </p:txBody>
      </p:sp>
      <p:sp>
        <p:nvSpPr>
          <p:cNvPr id="366616" name="Text Box 24"/>
          <p:cNvSpPr txBox="1">
            <a:spLocks noChangeArrowheads="1"/>
          </p:cNvSpPr>
          <p:nvPr/>
        </p:nvSpPr>
        <p:spPr bwMode="auto">
          <a:xfrm>
            <a:off x="6789738" y="4602163"/>
            <a:ext cx="38023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solidFill>
                  <a:srgbClr val="000066"/>
                </a:solidFill>
                <a:ea typeface="宋体" charset="-122"/>
              </a:rPr>
              <a:t>B</a:t>
            </a:r>
          </a:p>
        </p:txBody>
      </p:sp>
      <p:sp>
        <p:nvSpPr>
          <p:cNvPr id="366617" name="Text Box 25"/>
          <p:cNvSpPr txBox="1">
            <a:spLocks noChangeArrowheads="1"/>
          </p:cNvSpPr>
          <p:nvPr/>
        </p:nvSpPr>
        <p:spPr bwMode="auto">
          <a:xfrm>
            <a:off x="7027863" y="3530600"/>
            <a:ext cx="37061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solidFill>
                  <a:srgbClr val="000066"/>
                </a:solidFill>
                <a:ea typeface="宋体" charset="-122"/>
              </a:rPr>
              <a:t>X</a:t>
            </a:r>
          </a:p>
        </p:txBody>
      </p:sp>
      <p:sp>
        <p:nvSpPr>
          <p:cNvPr id="366618" name="Text Box 26"/>
          <p:cNvSpPr txBox="1">
            <a:spLocks noChangeArrowheads="1"/>
          </p:cNvSpPr>
          <p:nvPr/>
        </p:nvSpPr>
        <p:spPr bwMode="auto">
          <a:xfrm>
            <a:off x="4322764" y="3098800"/>
            <a:ext cx="9525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Amp</a:t>
            </a:r>
            <a:r>
              <a:rPr kumimoji="1" lang="en-US" altLang="zh-CN" sz="2800" baseline="30000">
                <a:ea typeface="宋体" charset="-122"/>
              </a:rPr>
              <a:t>r</a:t>
            </a:r>
          </a:p>
        </p:txBody>
      </p:sp>
      <p:sp>
        <p:nvSpPr>
          <p:cNvPr id="366619" name="Text Box 27"/>
          <p:cNvSpPr txBox="1">
            <a:spLocks noChangeArrowheads="1"/>
          </p:cNvSpPr>
          <p:nvPr/>
        </p:nvSpPr>
        <p:spPr bwMode="auto">
          <a:xfrm>
            <a:off x="5062538" y="4964113"/>
            <a:ext cx="58060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ori</a:t>
            </a:r>
          </a:p>
        </p:txBody>
      </p:sp>
      <p:grpSp>
        <p:nvGrpSpPr>
          <p:cNvPr id="366620" name="Group 28"/>
          <p:cNvGrpSpPr>
            <a:grpSpLocks/>
          </p:cNvGrpSpPr>
          <p:nvPr/>
        </p:nvGrpSpPr>
        <p:grpSpPr bwMode="auto">
          <a:xfrm>
            <a:off x="2351088" y="1052514"/>
            <a:ext cx="3022600" cy="2428875"/>
            <a:chOff x="750" y="189"/>
            <a:chExt cx="1904" cy="1530"/>
          </a:xfrm>
        </p:grpSpPr>
        <p:sp>
          <p:nvSpPr>
            <p:cNvPr id="366621" name="Oval 29"/>
            <p:cNvSpPr>
              <a:spLocks noChangeArrowheads="1"/>
            </p:cNvSpPr>
            <p:nvPr/>
          </p:nvSpPr>
          <p:spPr bwMode="auto">
            <a:xfrm>
              <a:off x="1152" y="240"/>
              <a:ext cx="1200" cy="1200"/>
            </a:xfrm>
            <a:prstGeom prst="ellipse">
              <a:avLst/>
            </a:prstGeom>
            <a:noFill/>
            <a:ln w="28575">
              <a:solidFill>
                <a:srgbClr val="000066"/>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6622" name="Freeform 30"/>
            <p:cNvSpPr>
              <a:spLocks/>
            </p:cNvSpPr>
            <p:nvPr/>
          </p:nvSpPr>
          <p:spPr bwMode="auto">
            <a:xfrm>
              <a:off x="1152" y="240"/>
              <a:ext cx="434" cy="647"/>
            </a:xfrm>
            <a:custGeom>
              <a:avLst/>
              <a:gdLst>
                <a:gd name="T0" fmla="*/ 330 w 330"/>
                <a:gd name="T1" fmla="*/ 0 h 440"/>
                <a:gd name="T2" fmla="*/ 195 w 330"/>
                <a:gd name="T3" fmla="*/ 56 h 440"/>
                <a:gd name="T4" fmla="*/ 172 w 330"/>
                <a:gd name="T5" fmla="*/ 90 h 440"/>
                <a:gd name="T6" fmla="*/ 138 w 330"/>
                <a:gd name="T7" fmla="*/ 113 h 440"/>
                <a:gd name="T8" fmla="*/ 127 w 330"/>
                <a:gd name="T9" fmla="*/ 147 h 440"/>
                <a:gd name="T10" fmla="*/ 71 w 330"/>
                <a:gd name="T11" fmla="*/ 203 h 440"/>
                <a:gd name="T12" fmla="*/ 37 w 330"/>
                <a:gd name="T13" fmla="*/ 316 h 440"/>
                <a:gd name="T14" fmla="*/ 48 w 330"/>
                <a:gd name="T15" fmla="*/ 440 h 4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0" h="440">
                  <a:moveTo>
                    <a:pt x="330" y="0"/>
                  </a:moveTo>
                  <a:cubicBezTo>
                    <a:pt x="278" y="17"/>
                    <a:pt x="239" y="27"/>
                    <a:pt x="195" y="56"/>
                  </a:cubicBezTo>
                  <a:cubicBezTo>
                    <a:pt x="187" y="67"/>
                    <a:pt x="182" y="80"/>
                    <a:pt x="172" y="90"/>
                  </a:cubicBezTo>
                  <a:cubicBezTo>
                    <a:pt x="162" y="100"/>
                    <a:pt x="146" y="102"/>
                    <a:pt x="138" y="113"/>
                  </a:cubicBezTo>
                  <a:cubicBezTo>
                    <a:pt x="131" y="122"/>
                    <a:pt x="132" y="136"/>
                    <a:pt x="127" y="147"/>
                  </a:cubicBezTo>
                  <a:cubicBezTo>
                    <a:pt x="108" y="184"/>
                    <a:pt x="104" y="181"/>
                    <a:pt x="71" y="203"/>
                  </a:cubicBezTo>
                  <a:cubicBezTo>
                    <a:pt x="58" y="240"/>
                    <a:pt x="49" y="278"/>
                    <a:pt x="37" y="316"/>
                  </a:cubicBezTo>
                  <a:cubicBezTo>
                    <a:pt x="24" y="429"/>
                    <a:pt x="0" y="394"/>
                    <a:pt x="48" y="440"/>
                  </a:cubicBezTo>
                </a:path>
              </a:pathLst>
            </a:custGeom>
            <a:solidFill>
              <a:schemeClr val="bg1"/>
            </a:solidFill>
            <a:ln w="76200" cmpd="sng">
              <a:solidFill>
                <a:schemeClr val="folHlink"/>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23" name="Yay 31"/>
            <p:cNvSpPr>
              <a:spLocks/>
            </p:cNvSpPr>
            <p:nvPr/>
          </p:nvSpPr>
          <p:spPr bwMode="auto">
            <a:xfrm>
              <a:off x="2099" y="381"/>
              <a:ext cx="253" cy="56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6624" name="Line 32"/>
            <p:cNvSpPr>
              <a:spLocks noChangeShapeType="1"/>
            </p:cNvSpPr>
            <p:nvPr/>
          </p:nvSpPr>
          <p:spPr bwMode="auto">
            <a:xfrm>
              <a:off x="1468" y="1369"/>
              <a:ext cx="189" cy="71"/>
            </a:xfrm>
            <a:prstGeom prst="line">
              <a:avLst/>
            </a:prstGeom>
            <a:noFill/>
            <a:ln w="762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25" name="Text Box 33"/>
            <p:cNvSpPr txBox="1">
              <a:spLocks noChangeArrowheads="1"/>
            </p:cNvSpPr>
            <p:nvPr/>
          </p:nvSpPr>
          <p:spPr bwMode="auto">
            <a:xfrm>
              <a:off x="750" y="189"/>
              <a:ext cx="600" cy="33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Amp</a:t>
              </a:r>
              <a:r>
                <a:rPr kumimoji="1" lang="en-US" altLang="zh-CN" sz="2800" baseline="30000">
                  <a:ea typeface="宋体" charset="-122"/>
                </a:rPr>
                <a:t>r</a:t>
              </a:r>
            </a:p>
          </p:txBody>
        </p:sp>
        <p:sp>
          <p:nvSpPr>
            <p:cNvPr id="366626" name="Text Box 34"/>
            <p:cNvSpPr txBox="1">
              <a:spLocks noChangeArrowheads="1"/>
            </p:cNvSpPr>
            <p:nvPr/>
          </p:nvSpPr>
          <p:spPr bwMode="auto">
            <a:xfrm>
              <a:off x="2299" y="435"/>
              <a:ext cx="355" cy="33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Tc</a:t>
              </a:r>
              <a:r>
                <a:rPr kumimoji="1" lang="en-US" altLang="zh-CN" sz="2800" baseline="30000">
                  <a:ea typeface="宋体" charset="-122"/>
                </a:rPr>
                <a:t>r</a:t>
              </a:r>
            </a:p>
          </p:txBody>
        </p:sp>
        <p:sp>
          <p:nvSpPr>
            <p:cNvPr id="366627" name="Text Box 35"/>
            <p:cNvSpPr txBox="1">
              <a:spLocks noChangeArrowheads="1"/>
            </p:cNvSpPr>
            <p:nvPr/>
          </p:nvSpPr>
          <p:spPr bwMode="auto">
            <a:xfrm>
              <a:off x="1297" y="1389"/>
              <a:ext cx="366" cy="33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ori</a:t>
              </a:r>
            </a:p>
          </p:txBody>
        </p:sp>
        <p:sp>
          <p:nvSpPr>
            <p:cNvPr id="366628" name="Text Box 36"/>
            <p:cNvSpPr txBox="1">
              <a:spLocks noChangeArrowheads="1"/>
            </p:cNvSpPr>
            <p:nvPr/>
          </p:nvSpPr>
          <p:spPr bwMode="auto">
            <a:xfrm>
              <a:off x="1319" y="647"/>
              <a:ext cx="868" cy="333"/>
            </a:xfrm>
            <a:prstGeom prst="rect">
              <a:avLst/>
            </a:prstGeom>
            <a:noFill/>
            <a:ln w="9525">
              <a:solidFill>
                <a:srgbClr val="00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latin typeface="Times New Roman" charset="0"/>
                  <a:ea typeface="宋体" charset="-122"/>
                </a:rPr>
                <a:t>pBR322</a:t>
              </a:r>
            </a:p>
          </p:txBody>
        </p:sp>
      </p:grpSp>
      <p:sp>
        <p:nvSpPr>
          <p:cNvPr id="366629" name="Text Box 37"/>
          <p:cNvSpPr txBox="1">
            <a:spLocks noChangeArrowheads="1"/>
          </p:cNvSpPr>
          <p:nvPr/>
        </p:nvSpPr>
        <p:spPr bwMode="auto">
          <a:xfrm>
            <a:off x="7392989" y="3106738"/>
            <a:ext cx="9525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Amp</a:t>
            </a:r>
            <a:r>
              <a:rPr kumimoji="1" lang="en-US" altLang="zh-CN" sz="2800" baseline="30000">
                <a:ea typeface="宋体" charset="-122"/>
              </a:rPr>
              <a:t>r</a:t>
            </a:r>
          </a:p>
        </p:txBody>
      </p:sp>
      <p:sp>
        <p:nvSpPr>
          <p:cNvPr id="366630" name="Text Box 38"/>
          <p:cNvSpPr txBox="1">
            <a:spLocks noChangeArrowheads="1"/>
          </p:cNvSpPr>
          <p:nvPr/>
        </p:nvSpPr>
        <p:spPr bwMode="auto">
          <a:xfrm>
            <a:off x="9731376" y="2911475"/>
            <a:ext cx="56412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Tc</a:t>
            </a:r>
            <a:r>
              <a:rPr kumimoji="1" lang="en-US" altLang="zh-CN" sz="2800" baseline="30000">
                <a:ea typeface="宋体" charset="-122"/>
              </a:rPr>
              <a:t>r</a:t>
            </a:r>
          </a:p>
        </p:txBody>
      </p:sp>
      <p:sp>
        <p:nvSpPr>
          <p:cNvPr id="366631" name="Text Box 39"/>
          <p:cNvSpPr txBox="1">
            <a:spLocks noChangeArrowheads="1"/>
          </p:cNvSpPr>
          <p:nvPr/>
        </p:nvSpPr>
        <p:spPr bwMode="auto">
          <a:xfrm>
            <a:off x="8261350" y="5011738"/>
            <a:ext cx="58060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800">
                <a:ea typeface="宋体" charset="-122"/>
              </a:rPr>
              <a:t>ori</a:t>
            </a:r>
          </a:p>
        </p:txBody>
      </p:sp>
      <p:sp>
        <p:nvSpPr>
          <p:cNvPr id="366633" name="Freeform 41"/>
          <p:cNvSpPr>
            <a:spLocks/>
          </p:cNvSpPr>
          <p:nvPr/>
        </p:nvSpPr>
        <p:spPr bwMode="auto">
          <a:xfrm>
            <a:off x="3046414" y="1147764"/>
            <a:ext cx="668337" cy="1017587"/>
          </a:xfrm>
          <a:custGeom>
            <a:avLst/>
            <a:gdLst>
              <a:gd name="T0" fmla="*/ 361 w 361"/>
              <a:gd name="T1" fmla="*/ 0 h 508"/>
              <a:gd name="T2" fmla="*/ 226 w 361"/>
              <a:gd name="T3" fmla="*/ 56 h 508"/>
              <a:gd name="T4" fmla="*/ 135 w 361"/>
              <a:gd name="T5" fmla="*/ 124 h 508"/>
              <a:gd name="T6" fmla="*/ 90 w 361"/>
              <a:gd name="T7" fmla="*/ 180 h 508"/>
              <a:gd name="T8" fmla="*/ 34 w 361"/>
              <a:gd name="T9" fmla="*/ 282 h 508"/>
              <a:gd name="T10" fmla="*/ 0 w 361"/>
              <a:gd name="T11" fmla="*/ 463 h 508"/>
              <a:gd name="T12" fmla="*/ 11 w 361"/>
              <a:gd name="T13" fmla="*/ 508 h 508"/>
            </a:gdLst>
            <a:ahLst/>
            <a:cxnLst>
              <a:cxn ang="0">
                <a:pos x="T0" y="T1"/>
              </a:cxn>
              <a:cxn ang="0">
                <a:pos x="T2" y="T3"/>
              </a:cxn>
              <a:cxn ang="0">
                <a:pos x="T4" y="T5"/>
              </a:cxn>
              <a:cxn ang="0">
                <a:pos x="T6" y="T7"/>
              </a:cxn>
              <a:cxn ang="0">
                <a:pos x="T8" y="T9"/>
              </a:cxn>
              <a:cxn ang="0">
                <a:pos x="T10" y="T11"/>
              </a:cxn>
              <a:cxn ang="0">
                <a:pos x="T12" y="T13"/>
              </a:cxn>
            </a:cxnLst>
            <a:rect l="0" t="0" r="r" b="b"/>
            <a:pathLst>
              <a:path w="361" h="508">
                <a:moveTo>
                  <a:pt x="361" y="0"/>
                </a:moveTo>
                <a:cubicBezTo>
                  <a:pt x="311" y="16"/>
                  <a:pt x="274" y="40"/>
                  <a:pt x="226" y="56"/>
                </a:cubicBezTo>
                <a:cubicBezTo>
                  <a:pt x="184" y="84"/>
                  <a:pt x="183" y="109"/>
                  <a:pt x="135" y="124"/>
                </a:cubicBezTo>
                <a:cubicBezTo>
                  <a:pt x="113" y="191"/>
                  <a:pt x="141" y="129"/>
                  <a:pt x="90" y="180"/>
                </a:cubicBezTo>
                <a:cubicBezTo>
                  <a:pt x="64" y="206"/>
                  <a:pt x="54" y="251"/>
                  <a:pt x="34" y="282"/>
                </a:cubicBezTo>
                <a:cubicBezTo>
                  <a:pt x="16" y="348"/>
                  <a:pt x="8" y="391"/>
                  <a:pt x="0" y="463"/>
                </a:cubicBezTo>
                <a:cubicBezTo>
                  <a:pt x="4" y="478"/>
                  <a:pt x="11" y="508"/>
                  <a:pt x="11" y="508"/>
                </a:cubicBezTo>
              </a:path>
            </a:pathLst>
          </a:custGeom>
          <a:noFill/>
          <a:ln w="76200" cmpd="sng">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6634" name="Text Box 42"/>
          <p:cNvSpPr txBox="1">
            <a:spLocks noChangeArrowheads="1"/>
          </p:cNvSpPr>
          <p:nvPr/>
        </p:nvSpPr>
        <p:spPr bwMode="auto">
          <a:xfrm>
            <a:off x="1524000" y="0"/>
            <a:ext cx="9144000" cy="1066800"/>
          </a:xfrm>
          <a:prstGeom prst="rect">
            <a:avLst/>
          </a:prstGeom>
          <a:noFill/>
          <a:ln>
            <a:noFill/>
          </a:ln>
          <a:effectLst>
            <a:outerShdw blurRad="63500" dist="38099" dir="2700000" algn="ctr" rotWithShape="0">
              <a:schemeClr val="bg2">
                <a:alpha val="74998"/>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r>
              <a:rPr kumimoji="1" lang="tr-TR" altLang="zh-CN" sz="3200" b="1">
                <a:solidFill>
                  <a:srgbClr val="FF3300"/>
                </a:solidFill>
              </a:rPr>
              <a:t>İki antibiyotik dirençlilik durumunda  insersiyonel İnaktivasyon</a:t>
            </a:r>
            <a:endParaRPr kumimoji="1" lang="en-US" altLang="zh-CN" sz="3200" b="1">
              <a:solidFill>
                <a:srgbClr val="FF3300"/>
              </a:solidFill>
              <a:ea typeface="宋体" charset="-122"/>
            </a:endParaRPr>
          </a:p>
        </p:txBody>
      </p:sp>
    </p:spTree>
    <p:extLst>
      <p:ext uri="{BB962C8B-B14F-4D97-AF65-F5344CB8AC3E}">
        <p14:creationId xmlns:p14="http://schemas.microsoft.com/office/powerpoint/2010/main" val="1508951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366594"/>
                                        </p:tgtEl>
                                        <p:attrNameLst>
                                          <p:attrName>style.visibility</p:attrName>
                                        </p:attrNameLst>
                                      </p:cBhvr>
                                      <p:to>
                                        <p:strVal val="visible"/>
                                      </p:to>
                                    </p:set>
                                    <p:animEffect transition="in" filter="barn(outHorizontal)">
                                      <p:cBhvr>
                                        <p:cTn id="7" dur="500"/>
                                        <p:tgtEl>
                                          <p:spTgt spid="3665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59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42" name="Group 2"/>
          <p:cNvGrpSpPr>
            <a:grpSpLocks/>
          </p:cNvGrpSpPr>
          <p:nvPr/>
        </p:nvGrpSpPr>
        <p:grpSpPr bwMode="auto">
          <a:xfrm>
            <a:off x="2551113" y="1589088"/>
            <a:ext cx="2590800" cy="2317750"/>
            <a:chOff x="827" y="536"/>
            <a:chExt cx="1248" cy="1152"/>
          </a:xfrm>
        </p:grpSpPr>
        <p:sp>
          <p:nvSpPr>
            <p:cNvPr id="368643" name="Oval 3"/>
            <p:cNvSpPr>
              <a:spLocks noChangeArrowheads="1"/>
            </p:cNvSpPr>
            <p:nvPr/>
          </p:nvSpPr>
          <p:spPr bwMode="auto">
            <a:xfrm>
              <a:off x="827" y="536"/>
              <a:ext cx="1248" cy="1152"/>
            </a:xfrm>
            <a:prstGeom prst="ellipse">
              <a:avLst/>
            </a:prstGeom>
            <a:noFill/>
            <a:ln w="28575">
              <a:solidFill>
                <a:srgbClr val="000066"/>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tr-TR" altLang="x-none" sz="2400">
                <a:solidFill>
                  <a:srgbClr val="FFCCCC"/>
                </a:solidFill>
                <a:latin typeface="Times New Roman" charset="0"/>
                <a:ea typeface="宋体" charset="-122"/>
              </a:endParaRPr>
            </a:p>
          </p:txBody>
        </p:sp>
        <p:sp>
          <p:nvSpPr>
            <p:cNvPr id="368644" name="Oval 4"/>
            <p:cNvSpPr>
              <a:spLocks noChangeArrowheads="1"/>
            </p:cNvSpPr>
            <p:nvPr/>
          </p:nvSpPr>
          <p:spPr bwMode="auto">
            <a:xfrm>
              <a:off x="1163" y="680"/>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45" name="Oval 5"/>
            <p:cNvSpPr>
              <a:spLocks noChangeArrowheads="1"/>
            </p:cNvSpPr>
            <p:nvPr/>
          </p:nvSpPr>
          <p:spPr bwMode="auto">
            <a:xfrm>
              <a:off x="1019" y="968"/>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46" name="Oval 6"/>
            <p:cNvSpPr>
              <a:spLocks noChangeArrowheads="1"/>
            </p:cNvSpPr>
            <p:nvPr/>
          </p:nvSpPr>
          <p:spPr bwMode="auto">
            <a:xfrm>
              <a:off x="1211" y="1400"/>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47" name="Oval 7"/>
            <p:cNvSpPr>
              <a:spLocks noChangeArrowheads="1"/>
            </p:cNvSpPr>
            <p:nvPr/>
          </p:nvSpPr>
          <p:spPr bwMode="auto">
            <a:xfrm>
              <a:off x="1595" y="1448"/>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48" name="Oval 8"/>
            <p:cNvSpPr>
              <a:spLocks noChangeArrowheads="1"/>
            </p:cNvSpPr>
            <p:nvPr/>
          </p:nvSpPr>
          <p:spPr bwMode="auto">
            <a:xfrm>
              <a:off x="1403" y="1160"/>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49" name="Oval 9"/>
            <p:cNvSpPr>
              <a:spLocks noChangeArrowheads="1"/>
            </p:cNvSpPr>
            <p:nvPr/>
          </p:nvSpPr>
          <p:spPr bwMode="auto">
            <a:xfrm>
              <a:off x="1787" y="968"/>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50" name="Oval 10"/>
            <p:cNvSpPr>
              <a:spLocks noChangeArrowheads="1"/>
            </p:cNvSpPr>
            <p:nvPr/>
          </p:nvSpPr>
          <p:spPr bwMode="auto">
            <a:xfrm>
              <a:off x="1739" y="1208"/>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51" name="Oval 11"/>
            <p:cNvSpPr>
              <a:spLocks noChangeArrowheads="1"/>
            </p:cNvSpPr>
            <p:nvPr/>
          </p:nvSpPr>
          <p:spPr bwMode="auto">
            <a:xfrm>
              <a:off x="1547" y="728"/>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52" name="Oval 12"/>
            <p:cNvSpPr>
              <a:spLocks noChangeArrowheads="1"/>
            </p:cNvSpPr>
            <p:nvPr/>
          </p:nvSpPr>
          <p:spPr bwMode="auto">
            <a:xfrm>
              <a:off x="1259" y="872"/>
              <a:ext cx="48" cy="48"/>
            </a:xfrm>
            <a:prstGeom prst="ellipse">
              <a:avLst/>
            </a:prstGeom>
            <a:solidFill>
              <a:srgbClr val="FF99CC"/>
            </a:solidFill>
            <a:ln w="28575">
              <a:solidFill>
                <a:srgbClr val="FF99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53" name="Oval 13"/>
            <p:cNvSpPr>
              <a:spLocks noChangeArrowheads="1"/>
            </p:cNvSpPr>
            <p:nvPr/>
          </p:nvSpPr>
          <p:spPr bwMode="auto">
            <a:xfrm>
              <a:off x="1067" y="1208"/>
              <a:ext cx="48" cy="48"/>
            </a:xfrm>
            <a:prstGeom prst="ellipse">
              <a:avLst/>
            </a:prstGeom>
            <a:solidFill>
              <a:srgbClr val="FF99CC"/>
            </a:solidFill>
            <a:ln w="28575">
              <a:solidFill>
                <a:srgbClr val="FF99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54" name="Oval 14"/>
            <p:cNvSpPr>
              <a:spLocks noChangeArrowheads="1"/>
            </p:cNvSpPr>
            <p:nvPr/>
          </p:nvSpPr>
          <p:spPr bwMode="auto">
            <a:xfrm>
              <a:off x="1547" y="1112"/>
              <a:ext cx="48" cy="48"/>
            </a:xfrm>
            <a:prstGeom prst="ellipse">
              <a:avLst/>
            </a:prstGeom>
            <a:solidFill>
              <a:srgbClr val="FF99CC"/>
            </a:solidFill>
            <a:ln w="28575">
              <a:solidFill>
                <a:srgbClr val="FF99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55" name="Oval 15"/>
            <p:cNvSpPr>
              <a:spLocks noChangeArrowheads="1"/>
            </p:cNvSpPr>
            <p:nvPr/>
          </p:nvSpPr>
          <p:spPr bwMode="auto">
            <a:xfrm>
              <a:off x="1403" y="1352"/>
              <a:ext cx="48" cy="48"/>
            </a:xfrm>
            <a:prstGeom prst="ellipse">
              <a:avLst/>
            </a:prstGeom>
            <a:solidFill>
              <a:srgbClr val="FF99CC"/>
            </a:solidFill>
            <a:ln w="28575">
              <a:solidFill>
                <a:srgbClr val="FF99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56" name="Oval 16"/>
            <p:cNvSpPr>
              <a:spLocks noChangeArrowheads="1"/>
            </p:cNvSpPr>
            <p:nvPr/>
          </p:nvSpPr>
          <p:spPr bwMode="auto">
            <a:xfrm>
              <a:off x="1643" y="872"/>
              <a:ext cx="48" cy="48"/>
            </a:xfrm>
            <a:prstGeom prst="ellipse">
              <a:avLst/>
            </a:prstGeom>
            <a:solidFill>
              <a:srgbClr val="FF99CC"/>
            </a:solidFill>
            <a:ln w="28575">
              <a:solidFill>
                <a:srgbClr val="FF99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grpSp>
      <p:sp>
        <p:nvSpPr>
          <p:cNvPr id="368657" name="Line 17"/>
          <p:cNvSpPr>
            <a:spLocks noChangeShapeType="1"/>
          </p:cNvSpPr>
          <p:nvPr/>
        </p:nvSpPr>
        <p:spPr bwMode="auto">
          <a:xfrm flipH="1" flipV="1">
            <a:off x="4151313" y="2852739"/>
            <a:ext cx="1460500" cy="2160587"/>
          </a:xfrm>
          <a:prstGeom prst="line">
            <a:avLst/>
          </a:prstGeom>
          <a:noFill/>
          <a:ln w="381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68658" name="Line 18"/>
          <p:cNvSpPr>
            <a:spLocks noChangeShapeType="1"/>
          </p:cNvSpPr>
          <p:nvPr/>
        </p:nvSpPr>
        <p:spPr bwMode="auto">
          <a:xfrm>
            <a:off x="5448301" y="2636839"/>
            <a:ext cx="1851025" cy="34925"/>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grpSp>
        <p:nvGrpSpPr>
          <p:cNvPr id="368659" name="Group 19"/>
          <p:cNvGrpSpPr>
            <a:grpSpLocks/>
          </p:cNvGrpSpPr>
          <p:nvPr/>
        </p:nvGrpSpPr>
        <p:grpSpPr bwMode="auto">
          <a:xfrm>
            <a:off x="7972425" y="1670051"/>
            <a:ext cx="2351088" cy="2212975"/>
            <a:chOff x="4053" y="683"/>
            <a:chExt cx="1248" cy="1152"/>
          </a:xfrm>
        </p:grpSpPr>
        <p:sp>
          <p:nvSpPr>
            <p:cNvPr id="368660" name="Oval 20"/>
            <p:cNvSpPr>
              <a:spLocks noChangeArrowheads="1"/>
            </p:cNvSpPr>
            <p:nvPr/>
          </p:nvSpPr>
          <p:spPr bwMode="auto">
            <a:xfrm>
              <a:off x="4053" y="683"/>
              <a:ext cx="1248" cy="1152"/>
            </a:xfrm>
            <a:prstGeom prst="ellipse">
              <a:avLst/>
            </a:prstGeom>
            <a:noFill/>
            <a:ln w="28575">
              <a:solidFill>
                <a:srgbClr val="000066"/>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tr-TR" altLang="x-none" sz="2400">
                <a:solidFill>
                  <a:srgbClr val="FFCCCC"/>
                </a:solidFill>
                <a:latin typeface="Times New Roman" charset="0"/>
                <a:ea typeface="宋体" charset="-122"/>
              </a:endParaRPr>
            </a:p>
          </p:txBody>
        </p:sp>
        <p:sp>
          <p:nvSpPr>
            <p:cNvPr id="368661" name="Oval 21"/>
            <p:cNvSpPr>
              <a:spLocks noChangeArrowheads="1"/>
            </p:cNvSpPr>
            <p:nvPr/>
          </p:nvSpPr>
          <p:spPr bwMode="auto">
            <a:xfrm>
              <a:off x="4389" y="827"/>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62" name="Oval 22"/>
            <p:cNvSpPr>
              <a:spLocks noChangeArrowheads="1"/>
            </p:cNvSpPr>
            <p:nvPr/>
          </p:nvSpPr>
          <p:spPr bwMode="auto">
            <a:xfrm>
              <a:off x="4245" y="111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63" name="Oval 23"/>
            <p:cNvSpPr>
              <a:spLocks noChangeArrowheads="1"/>
            </p:cNvSpPr>
            <p:nvPr/>
          </p:nvSpPr>
          <p:spPr bwMode="auto">
            <a:xfrm>
              <a:off x="4437" y="1547"/>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64" name="Oval 24"/>
            <p:cNvSpPr>
              <a:spLocks noChangeArrowheads="1"/>
            </p:cNvSpPr>
            <p:nvPr/>
          </p:nvSpPr>
          <p:spPr bwMode="auto">
            <a:xfrm>
              <a:off x="4821" y="159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65" name="Oval 25"/>
            <p:cNvSpPr>
              <a:spLocks noChangeArrowheads="1"/>
            </p:cNvSpPr>
            <p:nvPr/>
          </p:nvSpPr>
          <p:spPr bwMode="auto">
            <a:xfrm>
              <a:off x="4629" y="1307"/>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66" name="Oval 26"/>
            <p:cNvSpPr>
              <a:spLocks noChangeArrowheads="1"/>
            </p:cNvSpPr>
            <p:nvPr/>
          </p:nvSpPr>
          <p:spPr bwMode="auto">
            <a:xfrm>
              <a:off x="5013" y="111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67" name="Oval 27"/>
            <p:cNvSpPr>
              <a:spLocks noChangeArrowheads="1"/>
            </p:cNvSpPr>
            <p:nvPr/>
          </p:nvSpPr>
          <p:spPr bwMode="auto">
            <a:xfrm>
              <a:off x="4965" y="135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68668" name="Oval 28"/>
            <p:cNvSpPr>
              <a:spLocks noChangeArrowheads="1"/>
            </p:cNvSpPr>
            <p:nvPr/>
          </p:nvSpPr>
          <p:spPr bwMode="auto">
            <a:xfrm>
              <a:off x="4773" y="87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grpSp>
      <p:sp>
        <p:nvSpPr>
          <p:cNvPr id="368669" name="Text Box 29"/>
          <p:cNvSpPr txBox="1">
            <a:spLocks noChangeArrowheads="1"/>
          </p:cNvSpPr>
          <p:nvPr/>
        </p:nvSpPr>
        <p:spPr bwMode="auto">
          <a:xfrm>
            <a:off x="1855788" y="0"/>
            <a:ext cx="8812212"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kumimoji="1" lang="en-US" altLang="zh-CN" sz="3200" b="1">
                <a:solidFill>
                  <a:srgbClr val="FF3300"/>
                </a:solidFill>
                <a:ea typeface="宋体" charset="-122"/>
              </a:rPr>
              <a:t>Replica plating</a:t>
            </a:r>
            <a:r>
              <a:rPr kumimoji="1" lang="tr-TR" altLang="zh-CN" sz="3200" b="1">
                <a:solidFill>
                  <a:srgbClr val="FF3300"/>
                </a:solidFill>
              </a:rPr>
              <a:t> (Eş ekim)</a:t>
            </a:r>
            <a:r>
              <a:rPr kumimoji="1" lang="tr-TR" altLang="zh-CN" sz="3200" b="1">
                <a:solidFill>
                  <a:srgbClr val="FF3300"/>
                </a:solidFill>
                <a:latin typeface="Georgia" charset="0"/>
              </a:rPr>
              <a:t> yöntemi (eleme)</a:t>
            </a:r>
            <a:endParaRPr kumimoji="1" lang="en-US" altLang="zh-CN" sz="2400" b="1">
              <a:solidFill>
                <a:srgbClr val="FF3300"/>
              </a:solidFill>
              <a:latin typeface="Georgia" charset="0"/>
              <a:ea typeface="宋体" charset="-122"/>
            </a:endParaRPr>
          </a:p>
        </p:txBody>
      </p:sp>
      <p:sp>
        <p:nvSpPr>
          <p:cNvPr id="368671" name="Text Box 31"/>
          <p:cNvSpPr txBox="1">
            <a:spLocks noChangeArrowheads="1"/>
          </p:cNvSpPr>
          <p:nvPr/>
        </p:nvSpPr>
        <p:spPr bwMode="auto">
          <a:xfrm>
            <a:off x="2566989" y="3940176"/>
            <a:ext cx="1531125"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600" b="1">
                <a:ea typeface="宋体" charset="-122"/>
              </a:rPr>
              <a:t>+am</a:t>
            </a:r>
            <a:r>
              <a:rPr kumimoji="1" lang="tr-TR" altLang="zh-CN" sz="2600" b="1"/>
              <a:t>fisilin</a:t>
            </a:r>
            <a:endParaRPr kumimoji="1" lang="en-US" altLang="zh-CN" sz="2600" b="1">
              <a:ea typeface="宋体" charset="-122"/>
            </a:endParaRPr>
          </a:p>
        </p:txBody>
      </p:sp>
      <p:sp>
        <p:nvSpPr>
          <p:cNvPr id="368672" name="Text Box 32"/>
          <p:cNvSpPr txBox="1">
            <a:spLocks noChangeArrowheads="1"/>
          </p:cNvSpPr>
          <p:nvPr/>
        </p:nvSpPr>
        <p:spPr bwMode="auto">
          <a:xfrm>
            <a:off x="8024813" y="3937000"/>
            <a:ext cx="1814792"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kumimoji="1" lang="en-US" altLang="zh-CN" sz="2600" b="1">
                <a:ea typeface="宋体" charset="-122"/>
              </a:rPr>
              <a:t>+ am</a:t>
            </a:r>
            <a:r>
              <a:rPr kumimoji="1" lang="tr-TR" altLang="zh-CN" sz="2600" b="1"/>
              <a:t>fisilin</a:t>
            </a:r>
            <a:endParaRPr kumimoji="1" lang="en-US" altLang="zh-CN" sz="2600" b="1">
              <a:ea typeface="宋体" charset="-122"/>
            </a:endParaRPr>
          </a:p>
          <a:p>
            <a:r>
              <a:rPr kumimoji="1" lang="en-US" altLang="zh-CN" sz="2600" b="1">
                <a:ea typeface="宋体" charset="-122"/>
              </a:rPr>
              <a:t>+ tetra</a:t>
            </a:r>
            <a:r>
              <a:rPr kumimoji="1" lang="tr-TR" altLang="zh-CN" sz="2600" b="1"/>
              <a:t>siklin</a:t>
            </a:r>
            <a:endParaRPr kumimoji="1" lang="en-US" altLang="zh-CN" sz="2600" b="1">
              <a:ea typeface="宋体" charset="-122"/>
            </a:endParaRPr>
          </a:p>
        </p:txBody>
      </p:sp>
      <p:sp>
        <p:nvSpPr>
          <p:cNvPr id="368673" name="Rectangle 33"/>
          <p:cNvSpPr>
            <a:spLocks noChangeArrowheads="1"/>
          </p:cNvSpPr>
          <p:nvPr/>
        </p:nvSpPr>
        <p:spPr bwMode="auto">
          <a:xfrm>
            <a:off x="2566989" y="4941888"/>
            <a:ext cx="59213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kumimoji="1" lang="tr-TR" altLang="zh-CN" sz="2800" b="1"/>
              <a:t>Bu koloniler rekombinant plazmidi içermektedir</a:t>
            </a:r>
            <a:endParaRPr kumimoji="1" lang="en-US" altLang="zh-CN" sz="2800" b="1">
              <a:ea typeface="宋体" charset="-122"/>
            </a:endParaRPr>
          </a:p>
        </p:txBody>
      </p:sp>
      <p:sp>
        <p:nvSpPr>
          <p:cNvPr id="368674" name="Text Box 34"/>
          <p:cNvSpPr txBox="1">
            <a:spLocks noChangeArrowheads="1"/>
          </p:cNvSpPr>
          <p:nvPr/>
        </p:nvSpPr>
        <p:spPr bwMode="auto">
          <a:xfrm>
            <a:off x="1919289" y="549275"/>
            <a:ext cx="41052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r>
              <a:rPr lang="tr-TR" altLang="x-none" sz="2000" b="1"/>
              <a:t>Transformasyondan sonra hücreler önce  amfisilin içeren ortama ekilir</a:t>
            </a:r>
          </a:p>
        </p:txBody>
      </p:sp>
      <p:sp>
        <p:nvSpPr>
          <p:cNvPr id="368675" name="Text Box 35"/>
          <p:cNvSpPr txBox="1">
            <a:spLocks noChangeArrowheads="1"/>
          </p:cNvSpPr>
          <p:nvPr/>
        </p:nvSpPr>
        <p:spPr bwMode="auto">
          <a:xfrm>
            <a:off x="5016501" y="1484314"/>
            <a:ext cx="35020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r>
              <a:rPr lang="tr-TR" altLang="x-none" b="1"/>
              <a:t>Amfisiline dirençli koloniler</a:t>
            </a:r>
          </a:p>
          <a:p>
            <a:pPr algn="just"/>
            <a:r>
              <a:rPr lang="tr-TR" altLang="x-none" b="1"/>
              <a:t>2. Aşamada tetrasiklin </a:t>
            </a:r>
          </a:p>
          <a:p>
            <a:pPr algn="just"/>
            <a:r>
              <a:rPr lang="tr-TR" altLang="x-none" b="1"/>
              <a:t>içeren ortama ekilir</a:t>
            </a:r>
          </a:p>
        </p:txBody>
      </p:sp>
    </p:spTree>
    <p:extLst>
      <p:ext uri="{BB962C8B-B14F-4D97-AF65-F5344CB8AC3E}">
        <p14:creationId xmlns:p14="http://schemas.microsoft.com/office/powerpoint/2010/main" val="1320111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a:xfrm>
            <a:off x="1981200" y="1"/>
            <a:ext cx="8229600" cy="981075"/>
          </a:xfrm>
        </p:spPr>
        <p:txBody>
          <a:bodyPr/>
          <a:lstStyle/>
          <a:p>
            <a:r>
              <a:rPr kumimoji="1" lang="en-US" altLang="zh-CN" sz="3200" b="1">
                <a:solidFill>
                  <a:srgbClr val="FF3300"/>
                </a:solidFill>
                <a:latin typeface="Comic Sans MS" charset="0"/>
                <a:ea typeface="宋体" charset="-122"/>
              </a:rPr>
              <a:t>Replica plating</a:t>
            </a:r>
            <a:r>
              <a:rPr kumimoji="1" lang="tr-TR" altLang="zh-CN" sz="3200" b="1">
                <a:solidFill>
                  <a:srgbClr val="FF3300"/>
                </a:solidFill>
                <a:latin typeface="Comic Sans MS" charset="0"/>
              </a:rPr>
              <a:t> (Eş ekim) yöntemi (seçme)</a:t>
            </a:r>
            <a:endParaRPr kumimoji="1" lang="tr-TR" altLang="x-none" sz="3200" b="1">
              <a:solidFill>
                <a:srgbClr val="FF3300"/>
              </a:solidFill>
              <a:latin typeface="Comic Sans MS" charset="0"/>
            </a:endParaRPr>
          </a:p>
        </p:txBody>
      </p:sp>
      <p:sp>
        <p:nvSpPr>
          <p:cNvPr id="370692" name="Text Box 4"/>
          <p:cNvSpPr txBox="1">
            <a:spLocks noChangeArrowheads="1"/>
          </p:cNvSpPr>
          <p:nvPr/>
        </p:nvSpPr>
        <p:spPr bwMode="auto">
          <a:xfrm flipV="1">
            <a:off x="1774826" y="1052513"/>
            <a:ext cx="8893175"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a:spAutoFit/>
          </a:bodyPr>
          <a:lstStyle/>
          <a:p>
            <a:pPr algn="just"/>
            <a:r>
              <a:rPr lang="tr-TR" altLang="x-none" sz="2000" b="1"/>
              <a:t>Transforme edilen hücreler tetrasiklin ve sikloserin bulunan ortama aktarılır.Tetrasiklin duyarlı hücreler ölmez, ancak çoğalmaları engellenir (bakteriyostatik etki). Tetrasiklin dirençli hücreler gelişir ancak bu hücreler de sikloserin etkisiyle öldürülür. Bu ortamdaki hücreler  daha sonra amfisilin içeren ortama aktarılır. Burada gelişen koloniler amfisilin dirençli ve tetrasiklin duyarlıdır( dolayısı ile yalnız rekombinant plazmidi içerirler)</a:t>
            </a:r>
          </a:p>
        </p:txBody>
      </p:sp>
      <p:grpSp>
        <p:nvGrpSpPr>
          <p:cNvPr id="370693" name="Group 5"/>
          <p:cNvGrpSpPr>
            <a:grpSpLocks/>
          </p:cNvGrpSpPr>
          <p:nvPr/>
        </p:nvGrpSpPr>
        <p:grpSpPr bwMode="auto">
          <a:xfrm flipH="1">
            <a:off x="1919288" y="3357563"/>
            <a:ext cx="3244850" cy="2952750"/>
            <a:chOff x="4053" y="683"/>
            <a:chExt cx="1248" cy="1152"/>
          </a:xfrm>
        </p:grpSpPr>
        <p:sp>
          <p:nvSpPr>
            <p:cNvPr id="370694" name="Oval 6"/>
            <p:cNvSpPr>
              <a:spLocks noChangeArrowheads="1"/>
            </p:cNvSpPr>
            <p:nvPr/>
          </p:nvSpPr>
          <p:spPr bwMode="auto">
            <a:xfrm>
              <a:off x="4053" y="683"/>
              <a:ext cx="1248" cy="1152"/>
            </a:xfrm>
            <a:prstGeom prst="ellipse">
              <a:avLst/>
            </a:prstGeom>
            <a:noFill/>
            <a:ln w="28575">
              <a:solidFill>
                <a:srgbClr val="000066"/>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tr-TR" altLang="x-none" sz="2400">
                <a:solidFill>
                  <a:srgbClr val="FF3300"/>
                </a:solidFill>
                <a:latin typeface="Times New Roman" charset="0"/>
                <a:ea typeface="宋体" charset="-122"/>
              </a:endParaRPr>
            </a:p>
          </p:txBody>
        </p:sp>
        <p:sp>
          <p:nvSpPr>
            <p:cNvPr id="370695" name="Oval 7"/>
            <p:cNvSpPr>
              <a:spLocks noChangeArrowheads="1"/>
            </p:cNvSpPr>
            <p:nvPr/>
          </p:nvSpPr>
          <p:spPr bwMode="auto">
            <a:xfrm>
              <a:off x="4389" y="827"/>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70696" name="Oval 8"/>
            <p:cNvSpPr>
              <a:spLocks noChangeArrowheads="1"/>
            </p:cNvSpPr>
            <p:nvPr/>
          </p:nvSpPr>
          <p:spPr bwMode="auto">
            <a:xfrm>
              <a:off x="4245" y="111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70697" name="Oval 9"/>
            <p:cNvSpPr>
              <a:spLocks noChangeArrowheads="1"/>
            </p:cNvSpPr>
            <p:nvPr/>
          </p:nvSpPr>
          <p:spPr bwMode="auto">
            <a:xfrm>
              <a:off x="4437" y="1547"/>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70698" name="Oval 10"/>
            <p:cNvSpPr>
              <a:spLocks noChangeArrowheads="1"/>
            </p:cNvSpPr>
            <p:nvPr/>
          </p:nvSpPr>
          <p:spPr bwMode="auto">
            <a:xfrm>
              <a:off x="4821" y="159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70699" name="Oval 11"/>
            <p:cNvSpPr>
              <a:spLocks noChangeArrowheads="1"/>
            </p:cNvSpPr>
            <p:nvPr/>
          </p:nvSpPr>
          <p:spPr bwMode="auto">
            <a:xfrm>
              <a:off x="4629" y="1307"/>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70700" name="Oval 12"/>
            <p:cNvSpPr>
              <a:spLocks noChangeArrowheads="1"/>
            </p:cNvSpPr>
            <p:nvPr/>
          </p:nvSpPr>
          <p:spPr bwMode="auto">
            <a:xfrm>
              <a:off x="5013" y="111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70701" name="Oval 13"/>
            <p:cNvSpPr>
              <a:spLocks noChangeArrowheads="1"/>
            </p:cNvSpPr>
            <p:nvPr/>
          </p:nvSpPr>
          <p:spPr bwMode="auto">
            <a:xfrm>
              <a:off x="4965" y="135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sp>
          <p:nvSpPr>
            <p:cNvPr id="370702" name="Oval 14"/>
            <p:cNvSpPr>
              <a:spLocks noChangeArrowheads="1"/>
            </p:cNvSpPr>
            <p:nvPr/>
          </p:nvSpPr>
          <p:spPr bwMode="auto">
            <a:xfrm>
              <a:off x="4773" y="875"/>
              <a:ext cx="48" cy="48"/>
            </a:xfrm>
            <a:prstGeom prst="ellipse">
              <a:avLst/>
            </a:prstGeom>
            <a:solidFill>
              <a:schemeClr val="bg1"/>
            </a:solidFill>
            <a:ln w="28575">
              <a:solidFill>
                <a:srgbClr val="000066"/>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tr-TR"/>
            </a:p>
          </p:txBody>
        </p:sp>
      </p:grpSp>
      <p:sp>
        <p:nvSpPr>
          <p:cNvPr id="370704" name="Text Box 16"/>
          <p:cNvSpPr txBox="1">
            <a:spLocks noChangeArrowheads="1"/>
          </p:cNvSpPr>
          <p:nvPr/>
        </p:nvSpPr>
        <p:spPr bwMode="auto">
          <a:xfrm>
            <a:off x="5160964" y="4292601"/>
            <a:ext cx="474822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tr-TR" altLang="x-none" sz="2400" b="1"/>
              <a:t>Amfisilin içeren besiyerinde gelişen </a:t>
            </a:r>
          </a:p>
          <a:p>
            <a:r>
              <a:rPr lang="tr-TR" altLang="x-none" sz="2400" b="1"/>
              <a:t>Rekombinant koloniler</a:t>
            </a:r>
          </a:p>
        </p:txBody>
      </p:sp>
      <p:sp>
        <p:nvSpPr>
          <p:cNvPr id="370707" name="Line 19"/>
          <p:cNvSpPr>
            <a:spLocks noChangeShapeType="1"/>
          </p:cNvSpPr>
          <p:nvPr/>
        </p:nvSpPr>
        <p:spPr bwMode="auto">
          <a:xfrm flipH="1" flipV="1">
            <a:off x="4440239" y="3789364"/>
            <a:ext cx="1800225"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70708" name="Line 20"/>
          <p:cNvSpPr>
            <a:spLocks noChangeShapeType="1"/>
          </p:cNvSpPr>
          <p:nvPr/>
        </p:nvSpPr>
        <p:spPr bwMode="auto">
          <a:xfrm flipH="1">
            <a:off x="4727576" y="4292601"/>
            <a:ext cx="1439863"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
        <p:nvSpPr>
          <p:cNvPr id="370709" name="Line 21"/>
          <p:cNvSpPr>
            <a:spLocks noChangeShapeType="1"/>
          </p:cNvSpPr>
          <p:nvPr/>
        </p:nvSpPr>
        <p:spPr bwMode="auto">
          <a:xfrm flipH="1" flipV="1">
            <a:off x="3359150" y="3933826"/>
            <a:ext cx="2736850" cy="358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tr-TR"/>
          </a:p>
        </p:txBody>
      </p:sp>
    </p:spTree>
    <p:extLst>
      <p:ext uri="{BB962C8B-B14F-4D97-AF65-F5344CB8AC3E}">
        <p14:creationId xmlns:p14="http://schemas.microsoft.com/office/powerpoint/2010/main" val="14661713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222</Words>
  <Application>Microsoft Macintosh PowerPoint</Application>
  <PresentationFormat>Geniş Ekran</PresentationFormat>
  <Paragraphs>54</Paragraphs>
  <Slides>5</Slides>
  <Notes>0</Notes>
  <HiddenSlides>0</HiddenSlides>
  <MMClips>0</MMClips>
  <ScaleCrop>false</ScaleCrop>
  <HeadingPairs>
    <vt:vector size="6" baseType="variant">
      <vt:variant>
        <vt:lpstr>Kullanılan Yazı Tipleri</vt:lpstr>
      </vt:variant>
      <vt:variant>
        <vt:i4>11</vt:i4>
      </vt:variant>
      <vt:variant>
        <vt:lpstr>Tema</vt:lpstr>
      </vt:variant>
      <vt:variant>
        <vt:i4>1</vt:i4>
      </vt:variant>
      <vt:variant>
        <vt:lpstr>Slayt Başlıkları</vt:lpstr>
      </vt:variant>
      <vt:variant>
        <vt:i4>5</vt:i4>
      </vt:variant>
    </vt:vector>
  </HeadingPairs>
  <TitlesOfParts>
    <vt:vector size="17" baseType="lpstr">
      <vt:lpstr>Calibri</vt:lpstr>
      <vt:lpstr>Calibri Light</vt:lpstr>
      <vt:lpstr>DengXian</vt:lpstr>
      <vt:lpstr>DengXian Light</vt:lpstr>
      <vt:lpstr>宋体</vt:lpstr>
      <vt:lpstr>Arial</vt:lpstr>
      <vt:lpstr>Comic Sans MS</vt:lpstr>
      <vt:lpstr>Georgia</vt:lpstr>
      <vt:lpstr>Times New Roman</vt:lpstr>
      <vt:lpstr>Verdana</vt:lpstr>
      <vt:lpstr>Wingdings</vt:lpstr>
      <vt:lpstr>Office Teması</vt:lpstr>
      <vt:lpstr>Fonksiyonlarına Göre Vektör Tipleri</vt:lpstr>
      <vt:lpstr>Klonlanan DNA’nın Çoğaltılması ve Rekombinant Hücrenin Seçimi</vt:lpstr>
      <vt:lpstr>PowerPoint Sunusu</vt:lpstr>
      <vt:lpstr>PowerPoint Sunusu</vt:lpstr>
      <vt:lpstr>Replica plating (Eş ekim) yöntemi (seçme)</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Fonksiyonlarına Göre Vektör Tipleri</dc:title>
  <dc:creator>Microsoft Office Kullanıcısı</dc:creator>
  <cp:lastModifiedBy>Microsoft Office Kullanıcısı</cp:lastModifiedBy>
  <cp:revision>1</cp:revision>
  <dcterms:created xsi:type="dcterms:W3CDTF">2017-10-24T10:23:16Z</dcterms:created>
  <dcterms:modified xsi:type="dcterms:W3CDTF">2017-10-24T10:23:33Z</dcterms:modified>
</cp:coreProperties>
</file>