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</p:sldIdLst>
  <p:sldSz cx="10080625" cy="7559675"/>
  <p:notesSz cx="7559675" cy="106918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06" y="-96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36 Resim"/>
          <p:cNvPicPr/>
          <p:nvPr/>
        </p:nvPicPr>
        <p:blipFill>
          <a:blip r:embed="rId2"/>
          <a:stretch/>
        </p:blipFill>
        <p:spPr>
          <a:xfrm>
            <a:off x="2291400" y="1769040"/>
            <a:ext cx="5496120" cy="4384800"/>
          </a:xfrm>
          <a:prstGeom prst="rect">
            <a:avLst/>
          </a:prstGeom>
          <a:ln>
            <a:noFill/>
          </a:ln>
        </p:spPr>
      </p:pic>
      <p:pic>
        <p:nvPicPr>
          <p:cNvPr id="38" name="37 Resim"/>
          <p:cNvPicPr/>
          <p:nvPr/>
        </p:nvPicPr>
        <p:blipFill>
          <a:blip r:embed="rId2"/>
          <a:stretch/>
        </p:blipFill>
        <p:spPr>
          <a:xfrm>
            <a:off x="2291400" y="1769040"/>
            <a:ext cx="5496120" cy="43848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x-none" sz="4400" spc="-1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Arial"/>
              </a:rPr>
              <a:t>Click to edit the outline text format</a:t>
            </a:r>
            <a:endParaRPr/>
          </a:p>
          <a:p>
            <a:pPr marL="864000" lvl="1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spc="-1">
                <a:latin typeface="Arial"/>
              </a:rPr>
              <a:t>Second Outline Level</a:t>
            </a:r>
            <a:endParaRPr/>
          </a:p>
          <a:p>
            <a:pPr marL="1296000" lvl="2" indent="-288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x-none" sz="2400" spc="-1">
                <a:latin typeface="Arial"/>
              </a:rPr>
              <a:t>Third Outline Level</a:t>
            </a:r>
            <a:endParaRPr/>
          </a:p>
          <a:p>
            <a:pPr marL="1728000" lvl="3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000" spc="-1">
                <a:latin typeface="Arial"/>
              </a:rPr>
              <a:t>Fourth Outline Level</a:t>
            </a:r>
            <a:endParaRPr/>
          </a:p>
          <a:p>
            <a:pPr marL="2160000" lvl="4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x-none" sz="2000" spc="-1">
                <a:latin typeface="Arial"/>
              </a:rPr>
              <a:t>Fifth Outline Level</a:t>
            </a:r>
            <a:endParaRPr/>
          </a:p>
          <a:p>
            <a:pPr marL="2592000" lvl="5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000" spc="-1">
                <a:latin typeface="Arial"/>
              </a:rPr>
              <a:t>Sixth Outline Level</a:t>
            </a:r>
            <a:endParaRPr/>
          </a:p>
          <a:p>
            <a:pPr marL="3024000" lvl="6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000" spc="-1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x-none" sz="1400" spc="-1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x-none" sz="1400" spc="-1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C2CF3113-D51C-4BF6-99C9-93F4C65BC2A7}" type="slidenum">
              <a:rPr lang="x-none" sz="1400" spc="-1">
                <a:latin typeface="Times New Roman"/>
              </a:rPr>
              <a:pPr algn="r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1649880" y="540000"/>
            <a:ext cx="6927480" cy="882383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3200" b="1" spc="-1" dirty="0">
                <a:solidFill>
                  <a:srgbClr val="0000FF"/>
                </a:solidFill>
                <a:latin typeface="Times New Roman"/>
              </a:rPr>
              <a:t>HÜCRE </a:t>
            </a:r>
            <a:r>
              <a:rPr lang="en-US" sz="3200" b="1" spc="-1" dirty="0" smtClean="0">
                <a:solidFill>
                  <a:srgbClr val="0000FF"/>
                </a:solidFill>
                <a:latin typeface="Times New Roman"/>
              </a:rPr>
              <a:t>DÖNGÜSÜ VE KONTROLÜ</a:t>
            </a:r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endParaRPr smtClean="0"/>
          </a:p>
          <a:p>
            <a:r>
              <a:rPr lang="en-US" sz="3200" spc="-1" dirty="0" smtClean="0">
                <a:latin typeface="Times New Roman"/>
              </a:rPr>
              <a:t>					</a:t>
            </a:r>
            <a:endParaRPr smtClean="0"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6" name="TextShape 2"/>
          <p:cNvSpPr txBox="1"/>
          <p:nvPr/>
        </p:nvSpPr>
        <p:spPr>
          <a:xfrm>
            <a:off x="720000" y="180000"/>
            <a:ext cx="5220000" cy="217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tIns="45000" rIns="90000" bIns="45000"/>
          <a:lstStyle/>
          <a:p>
            <a:r>
              <a:rPr lang="en-US" sz="1800" b="1" spc="-1">
                <a:latin typeface="Times New Roman"/>
              </a:rPr>
              <a:t>7.</a:t>
            </a:r>
            <a:r>
              <a:rPr lang="en-US" sz="1800" spc="-1">
                <a:latin typeface="Times New Roman"/>
              </a:rPr>
              <a:t> E2F &gt; Cyclin E, pozitif loop, MCM load 		                      =prereplikasyon kompleksi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           &gt;Cyclin A +CDK2, Cyclin E serbest, PRC x 				                                                </a:t>
            </a:r>
            <a:endParaRPr/>
          </a:p>
          <a:p>
            <a:r>
              <a:rPr lang="en-US" sz="1800" spc="-1">
                <a:latin typeface="Times New Roman"/>
              </a:rPr>
              <a:t>		            &gt; cdc6 fosforilasyonu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*</a:t>
            </a:r>
            <a:endParaRPr/>
          </a:p>
          <a:p>
            <a:r>
              <a:rPr lang="en-US" sz="1800" spc="-1">
                <a:solidFill>
                  <a:srgbClr val="800000"/>
                </a:solidFill>
                <a:latin typeface="Times New Roman"/>
              </a:rPr>
              <a:t>			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    + CDK1 </a:t>
            </a:r>
            <a:r>
              <a:rPr lang="en-US" sz="1800" b="1" spc="-1">
                <a:solidFill>
                  <a:srgbClr val="000000"/>
                </a:solidFill>
                <a:latin typeface="Times New Roman"/>
              </a:rPr>
              <a:t>/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800" spc="-1">
                <a:solidFill>
                  <a:srgbClr val="CC0000"/>
                </a:solidFill>
                <a:latin typeface="Times New Roman"/>
              </a:rPr>
              <a:t>G2 arrest</a:t>
            </a:r>
            <a:r>
              <a:rPr lang="en-US" sz="1800" b="1" spc="-1">
                <a:solidFill>
                  <a:srgbClr val="000000"/>
                </a:solidFill>
                <a:latin typeface="Times New Roman"/>
              </a:rPr>
              <a:t> /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800" spc="-1">
                <a:solidFill>
                  <a:srgbClr val="CC0000"/>
                </a:solidFill>
                <a:latin typeface="Times New Roman"/>
              </a:rPr>
              <a:t>Gecikme</a:t>
            </a:r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9" name="TextShape 2"/>
          <p:cNvSpPr txBox="1"/>
          <p:nvPr/>
        </p:nvSpPr>
        <p:spPr>
          <a:xfrm>
            <a:off x="720000" y="180000"/>
            <a:ext cx="5220000" cy="217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tIns="45000" rIns="90000" bIns="45000"/>
          <a:lstStyle/>
          <a:p>
            <a:r>
              <a:rPr lang="en-US" sz="1800" b="1" spc="-1">
                <a:latin typeface="Times New Roman"/>
              </a:rPr>
              <a:t>7.</a:t>
            </a:r>
            <a:r>
              <a:rPr lang="en-US" sz="1800" spc="-1">
                <a:latin typeface="Times New Roman"/>
              </a:rPr>
              <a:t> E2F &gt; Cyclin E, pozitif loop, MCM load 		                      =prereplikasyon kompleksi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           &gt;Cyclin A +CDK2, Cyclin E serbest, PRC x 				                                                </a:t>
            </a:r>
            <a:endParaRPr/>
          </a:p>
          <a:p>
            <a:r>
              <a:rPr lang="en-US" sz="1800" spc="-1">
                <a:latin typeface="Times New Roman"/>
              </a:rPr>
              <a:t>		            &gt; cdc6 fosforilasyonu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*</a:t>
            </a:r>
            <a:endParaRPr/>
          </a:p>
          <a:p>
            <a:r>
              <a:rPr lang="en-US" sz="1800" spc="-1">
                <a:solidFill>
                  <a:srgbClr val="800000"/>
                </a:solidFill>
                <a:latin typeface="Times New Roman"/>
              </a:rPr>
              <a:t>			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    + CDK1 </a:t>
            </a:r>
            <a:r>
              <a:rPr lang="en-US" sz="1800" b="1" spc="-1">
                <a:solidFill>
                  <a:srgbClr val="000000"/>
                </a:solidFill>
                <a:latin typeface="Times New Roman"/>
              </a:rPr>
              <a:t>/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800" spc="-1">
                <a:solidFill>
                  <a:srgbClr val="CC0000"/>
                </a:solidFill>
                <a:latin typeface="Times New Roman"/>
              </a:rPr>
              <a:t>G2 arrest</a:t>
            </a:r>
            <a:r>
              <a:rPr lang="en-US" sz="1800" b="1" spc="-1">
                <a:solidFill>
                  <a:srgbClr val="000000"/>
                </a:solidFill>
                <a:latin typeface="Times New Roman"/>
              </a:rPr>
              <a:t> /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800" spc="-1">
                <a:solidFill>
                  <a:srgbClr val="CC0000"/>
                </a:solidFill>
                <a:latin typeface="Times New Roman"/>
              </a:rPr>
              <a:t>Gecikme</a:t>
            </a:r>
            <a:endParaRPr/>
          </a:p>
          <a:p>
            <a:endParaRPr/>
          </a:p>
        </p:txBody>
      </p:sp>
      <p:sp>
        <p:nvSpPr>
          <p:cNvPr id="70" name="TextShape 3"/>
          <p:cNvSpPr txBox="1"/>
          <p:nvPr/>
        </p:nvSpPr>
        <p:spPr>
          <a:xfrm>
            <a:off x="540000" y="2700000"/>
            <a:ext cx="4680000" cy="1386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tIns="45000" rIns="90000" bIns="45000"/>
          <a:lstStyle/>
          <a:p>
            <a:r>
              <a:rPr lang="en-US" sz="1800" b="1" spc="-1">
                <a:solidFill>
                  <a:srgbClr val="CC0000"/>
                </a:solidFill>
                <a:latin typeface="Times New Roman"/>
              </a:rPr>
              <a:t>G2 arrest (G2/M chkpt)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Hasar &gt; rad3 &gt; chk1 &gt; wee1, cdc25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Cdc25 mitK aktive edemedi.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3" name="TextShape 2"/>
          <p:cNvSpPr txBox="1"/>
          <p:nvPr/>
        </p:nvSpPr>
        <p:spPr>
          <a:xfrm>
            <a:off x="720000" y="180000"/>
            <a:ext cx="5040000" cy="217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tIns="45000" rIns="90000" bIns="45000"/>
          <a:lstStyle/>
          <a:p>
            <a:r>
              <a:rPr lang="en-US" sz="1800" b="1" spc="-1">
                <a:latin typeface="Times New Roman"/>
              </a:rPr>
              <a:t>7.</a:t>
            </a:r>
            <a:r>
              <a:rPr lang="en-US" sz="1800" spc="-1">
                <a:latin typeface="Times New Roman"/>
              </a:rPr>
              <a:t> E2F &gt; Cyclin E, pozitif loop, MCM load 		                      =prereplikasyon kompleksi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           &gt;Cyclin A +CDK2, Cyclin E serbest, PRC x 				                                                </a:t>
            </a:r>
            <a:endParaRPr/>
          </a:p>
          <a:p>
            <a:r>
              <a:rPr lang="en-US" sz="1800" spc="-1">
                <a:latin typeface="Times New Roman"/>
              </a:rPr>
              <a:t>		            &gt; cdc6 fosforilasyonu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*</a:t>
            </a:r>
            <a:endParaRPr/>
          </a:p>
          <a:p>
            <a:r>
              <a:rPr lang="en-US" sz="1800" spc="-1">
                <a:solidFill>
                  <a:srgbClr val="800000"/>
                </a:solidFill>
                <a:latin typeface="Times New Roman"/>
              </a:rPr>
              <a:t>			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    + CDK1 </a:t>
            </a:r>
            <a:r>
              <a:rPr lang="en-US" sz="1800" b="1" spc="-1">
                <a:solidFill>
                  <a:srgbClr val="000000"/>
                </a:solidFill>
                <a:latin typeface="Times New Roman"/>
              </a:rPr>
              <a:t>/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800" spc="-1">
                <a:solidFill>
                  <a:srgbClr val="CC0000"/>
                </a:solidFill>
                <a:latin typeface="Times New Roman"/>
              </a:rPr>
              <a:t>G2 arrest</a:t>
            </a:r>
            <a:r>
              <a:rPr lang="en-US" sz="1800" b="1" spc="-1">
                <a:solidFill>
                  <a:srgbClr val="000000"/>
                </a:solidFill>
                <a:latin typeface="Times New Roman"/>
              </a:rPr>
              <a:t> /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z="1800" spc="-1">
                <a:solidFill>
                  <a:srgbClr val="CC0000"/>
                </a:solidFill>
                <a:latin typeface="Times New Roman"/>
              </a:rPr>
              <a:t>Gecikme</a:t>
            </a:r>
            <a:endParaRPr/>
          </a:p>
          <a:p>
            <a:endParaRPr/>
          </a:p>
        </p:txBody>
      </p:sp>
      <p:sp>
        <p:nvSpPr>
          <p:cNvPr id="74" name="TextShape 3"/>
          <p:cNvSpPr txBox="1"/>
          <p:nvPr/>
        </p:nvSpPr>
        <p:spPr>
          <a:xfrm>
            <a:off x="540000" y="2700000"/>
            <a:ext cx="4680000" cy="2682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tIns="45000" rIns="90000" bIns="45000"/>
          <a:lstStyle/>
          <a:p>
            <a:r>
              <a:rPr lang="en-US" sz="1800" b="1" spc="-1">
                <a:solidFill>
                  <a:srgbClr val="CC0000"/>
                </a:solidFill>
                <a:latin typeface="Times New Roman"/>
              </a:rPr>
              <a:t>G2 arrest (G2/M chkpt)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Hasar &gt; rad3 &gt; chk1 &gt; wee1, cdc25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Cdc25 mitK aktive edemedi.</a:t>
            </a:r>
            <a:endParaRPr/>
          </a:p>
          <a:p>
            <a:endParaRPr/>
          </a:p>
          <a:p>
            <a:endParaRPr/>
          </a:p>
          <a:p>
            <a:r>
              <a:rPr lang="en-US" sz="1800" b="1" spc="-1">
                <a:solidFill>
                  <a:srgbClr val="CC0000"/>
                </a:solidFill>
                <a:latin typeface="Times New Roman"/>
              </a:rPr>
              <a:t>Mitotik Gecikme (Antefaz chkpt)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Stres &gt; Chfr , p38 &gt; cdc25 (?)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7" name="TextShape 2"/>
          <p:cNvSpPr txBox="1"/>
          <p:nvPr/>
        </p:nvSpPr>
        <p:spPr>
          <a:xfrm>
            <a:off x="180000" y="351720"/>
            <a:ext cx="4140000" cy="2941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tIns="45000" rIns="90000" bIns="45000"/>
          <a:lstStyle/>
          <a:p>
            <a:r>
              <a:rPr lang="en-US" sz="1800" b="1" spc="-1">
                <a:latin typeface="Times New Roman"/>
              </a:rPr>
              <a:t>7.</a:t>
            </a:r>
            <a:r>
              <a:rPr lang="en-US" sz="1800" spc="-1">
                <a:latin typeface="Times New Roman"/>
              </a:rPr>
              <a:t> E2F &gt;Cyclin A 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+ CDK1 </a:t>
            </a:r>
            <a:r>
              <a:rPr lang="en-US" sz="1800" b="1" spc="-1">
                <a:solidFill>
                  <a:srgbClr val="000000"/>
                </a:solidFill>
                <a:latin typeface="Times New Roman"/>
              </a:rPr>
              <a:t>devam</a:t>
            </a:r>
            <a:endParaRPr/>
          </a:p>
          <a:p>
            <a:endParaRPr/>
          </a:p>
          <a:p>
            <a:r>
              <a:rPr lang="en-US" sz="1800" b="1" spc="-1">
                <a:solidFill>
                  <a:srgbClr val="000000"/>
                </a:solidFill>
                <a:latin typeface="Times New Roman"/>
              </a:rPr>
              <a:t>8.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 Cyclin B çekirdeğe girer, APC/C aktif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r>
              <a:rPr lang="en-US" sz="1800" spc="-1">
                <a:solidFill>
                  <a:srgbClr val="000000"/>
                </a:solidFill>
                <a:latin typeface="Times New Roman"/>
              </a:rPr>
              <a:t>    </a:t>
            </a:r>
            <a:endParaRPr/>
          </a:p>
          <a:p>
            <a:r>
              <a:rPr lang="en-US" sz="1800" spc="-1">
                <a:solidFill>
                  <a:srgbClr val="000000"/>
                </a:solidFill>
                <a:latin typeface="Times New Roman"/>
              </a:rPr>
              <a:t>    </a:t>
            </a:r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0" name="TextShape 2"/>
          <p:cNvSpPr txBox="1"/>
          <p:nvPr/>
        </p:nvSpPr>
        <p:spPr>
          <a:xfrm>
            <a:off x="180000" y="351720"/>
            <a:ext cx="4320000" cy="5533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tIns="45000" rIns="90000" bIns="45000"/>
          <a:lstStyle/>
          <a:p>
            <a:r>
              <a:rPr lang="en-US" sz="1800" b="1" spc="-1">
                <a:solidFill>
                  <a:srgbClr val="000000"/>
                </a:solidFill>
                <a:latin typeface="Times New Roman"/>
              </a:rPr>
              <a:t>7.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 E2F &gt;Cyclin A + CDK1</a:t>
            </a:r>
            <a:endParaRPr/>
          </a:p>
          <a:p>
            <a:endParaRPr/>
          </a:p>
          <a:p>
            <a:r>
              <a:rPr lang="en-US" sz="1800" b="1" spc="-1">
                <a:solidFill>
                  <a:srgbClr val="000000"/>
                </a:solidFill>
                <a:latin typeface="Times New Roman"/>
              </a:rPr>
              <a:t>8.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 Cyclin B çekirdeğe girer, APC/C aktif</a:t>
            </a:r>
            <a:endParaRPr/>
          </a:p>
          <a:p>
            <a:endParaRPr/>
          </a:p>
          <a:p>
            <a:r>
              <a:rPr lang="en-US" sz="1800" b="1" spc="-1">
                <a:solidFill>
                  <a:srgbClr val="CC0000"/>
                </a:solidFill>
                <a:latin typeface="Times New Roman"/>
              </a:rPr>
              <a:t>*SAC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Spindle assembly chkpt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-hizalar düzgün mü?</a:t>
            </a:r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-kinetokorlar bağlı mı?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r>
              <a:rPr lang="en-US" sz="1800" spc="-1">
                <a:solidFill>
                  <a:srgbClr val="000000"/>
                </a:solidFill>
                <a:latin typeface="Times New Roman"/>
              </a:rPr>
              <a:t>    </a:t>
            </a:r>
            <a:endParaRPr/>
          </a:p>
          <a:p>
            <a:r>
              <a:rPr lang="en-US" sz="1800" spc="-1">
                <a:solidFill>
                  <a:srgbClr val="000000"/>
                </a:solidFill>
                <a:latin typeface="Times New Roman"/>
              </a:rPr>
              <a:t>    </a:t>
            </a:r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3" name="TextShape 2"/>
          <p:cNvSpPr txBox="1"/>
          <p:nvPr/>
        </p:nvSpPr>
        <p:spPr>
          <a:xfrm>
            <a:off x="180000" y="351720"/>
            <a:ext cx="4320000" cy="6319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tIns="45000" rIns="90000" bIns="45000"/>
          <a:lstStyle/>
          <a:p>
            <a:endParaRPr/>
          </a:p>
          <a:p>
            <a:endParaRPr/>
          </a:p>
          <a:p>
            <a:r>
              <a:rPr lang="en-US" sz="1800" b="1" spc="-1">
                <a:solidFill>
                  <a:srgbClr val="000000"/>
                </a:solidFill>
                <a:latin typeface="Times New Roman"/>
              </a:rPr>
              <a:t>8.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 Cyclin B çekirdeğe girer, APC/C aktif</a:t>
            </a:r>
            <a:endParaRPr/>
          </a:p>
          <a:p>
            <a:endParaRPr/>
          </a:p>
          <a:p>
            <a:r>
              <a:rPr lang="en-US" sz="1800" b="1" spc="-1">
                <a:solidFill>
                  <a:srgbClr val="CC0000"/>
                </a:solidFill>
                <a:latin typeface="Times New Roman"/>
              </a:rPr>
              <a:t>*SAC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Spindle assembly chkpt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-hizalar düzgün mü?</a:t>
            </a:r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-kinetokorlar bağlı mı?</a:t>
            </a:r>
            <a:endParaRPr/>
          </a:p>
          <a:p>
            <a:endParaRPr/>
          </a:p>
          <a:p>
            <a:r>
              <a:rPr lang="en-US" sz="1800" u="sng" spc="-1">
                <a:solidFill>
                  <a:srgbClr val="CC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Evet:</a:t>
            </a:r>
            <a:r>
              <a:rPr lang="en-US" sz="1800" b="1" spc="-1">
                <a:solidFill>
                  <a:srgbClr val="CC0000"/>
                </a:solidFill>
                <a:latin typeface="Times New Roman"/>
              </a:rPr>
              <a:t> </a:t>
            </a:r>
            <a:r>
              <a:rPr lang="en-US" sz="1800" spc="-1">
                <a:solidFill>
                  <a:srgbClr val="CC0000"/>
                </a:solidFill>
                <a:latin typeface="Times New Roman"/>
              </a:rPr>
              <a:t>APC/C &gt; ubq Cyclin B, securin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	  Seperase serbest &gt; cohesin degr.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	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r>
              <a:rPr lang="en-US" sz="1800" spc="-1">
                <a:solidFill>
                  <a:srgbClr val="000000"/>
                </a:solidFill>
                <a:latin typeface="Times New Roman"/>
              </a:rPr>
              <a:t>    </a:t>
            </a:r>
            <a:endParaRPr/>
          </a:p>
          <a:p>
            <a:r>
              <a:rPr lang="en-US" sz="1800" spc="-1">
                <a:solidFill>
                  <a:srgbClr val="000000"/>
                </a:solidFill>
                <a:latin typeface="Times New Roman"/>
              </a:rPr>
              <a:t>    </a:t>
            </a:r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6" name="TextShape 2"/>
          <p:cNvSpPr txBox="1"/>
          <p:nvPr/>
        </p:nvSpPr>
        <p:spPr>
          <a:xfrm>
            <a:off x="180000" y="351720"/>
            <a:ext cx="4320000" cy="6838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tIns="45000" rIns="90000" bIns="45000"/>
          <a:lstStyle/>
          <a:p>
            <a:endParaRPr/>
          </a:p>
          <a:p>
            <a:endParaRPr/>
          </a:p>
          <a:p>
            <a:r>
              <a:rPr lang="en-US" sz="1800" b="1" spc="-1">
                <a:solidFill>
                  <a:srgbClr val="000000"/>
                </a:solidFill>
                <a:latin typeface="Times New Roman"/>
              </a:rPr>
              <a:t>8.</a:t>
            </a:r>
            <a:r>
              <a:rPr lang="en-US" sz="1800" spc="-1">
                <a:solidFill>
                  <a:srgbClr val="000000"/>
                </a:solidFill>
                <a:latin typeface="Times New Roman"/>
              </a:rPr>
              <a:t> Cyclin B çekirdeğe girer, APC/C aktif</a:t>
            </a:r>
            <a:endParaRPr/>
          </a:p>
          <a:p>
            <a:endParaRPr/>
          </a:p>
          <a:p>
            <a:r>
              <a:rPr lang="en-US" sz="1800" b="1" spc="-1">
                <a:solidFill>
                  <a:srgbClr val="CC0000"/>
                </a:solidFill>
                <a:latin typeface="Times New Roman"/>
              </a:rPr>
              <a:t>*SAC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Spindle assembly chkpt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-hizalar düzgün mü?</a:t>
            </a:r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-kinetokorlar bağlı mı?</a:t>
            </a:r>
            <a:endParaRPr/>
          </a:p>
          <a:p>
            <a:endParaRPr/>
          </a:p>
          <a:p>
            <a:r>
              <a:rPr lang="en-US" sz="1800" u="sng" spc="-1">
                <a:solidFill>
                  <a:srgbClr val="CC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Evet:</a:t>
            </a:r>
            <a:r>
              <a:rPr lang="en-US" sz="1800" b="1" spc="-1">
                <a:solidFill>
                  <a:srgbClr val="CC0000"/>
                </a:solidFill>
                <a:latin typeface="Times New Roman"/>
              </a:rPr>
              <a:t> </a:t>
            </a:r>
            <a:r>
              <a:rPr lang="en-US" sz="1800" spc="-1">
                <a:solidFill>
                  <a:srgbClr val="CC0000"/>
                </a:solidFill>
                <a:latin typeface="Times New Roman"/>
              </a:rPr>
              <a:t>APC/C &gt; ubq Cyclin B, securin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	  Seperase serbest &gt; cohesin degr.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	 Cyclin A degr ve mitotik çıkış</a:t>
            </a:r>
            <a:endParaRPr/>
          </a:p>
          <a:p>
            <a:endParaRPr/>
          </a:p>
          <a:p>
            <a:r>
              <a:rPr lang="en-US" sz="1800" u="sng" spc="-1">
                <a:solidFill>
                  <a:srgbClr val="CC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Hayır:</a:t>
            </a:r>
            <a:r>
              <a:rPr lang="en-US" sz="1800" spc="-1">
                <a:solidFill>
                  <a:srgbClr val="CC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1800" spc="-1">
                <a:solidFill>
                  <a:srgbClr val="CC0000"/>
                </a:solidFill>
                <a:latin typeface="Times New Roman"/>
              </a:rPr>
              <a:t>cdc20yi hedefler &gt; APC/C x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r>
              <a:rPr lang="en-US" sz="1800" spc="-1">
                <a:solidFill>
                  <a:srgbClr val="000000"/>
                </a:solidFill>
                <a:latin typeface="Times New Roman"/>
              </a:rPr>
              <a:t>    </a:t>
            </a:r>
            <a:endParaRPr/>
          </a:p>
          <a:p>
            <a:r>
              <a:rPr lang="en-US" sz="1800" spc="-1">
                <a:solidFill>
                  <a:srgbClr val="000000"/>
                </a:solidFill>
                <a:latin typeface="Times New Roman"/>
              </a:rPr>
              <a:t>    </a:t>
            </a:r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FF"/>
                </a:solidFill>
                <a:latin typeface="Times New Roman"/>
              </a:rPr>
              <a:t>Kanserde C/CDK</a:t>
            </a:r>
            <a:endParaRPr/>
          </a:p>
        </p:txBody>
      </p:sp>
      <p:sp>
        <p:nvSpPr>
          <p:cNvPr id="88" name="TextShape 2"/>
          <p:cNvSpPr txBox="1"/>
          <p:nvPr/>
        </p:nvSpPr>
        <p:spPr>
          <a:xfrm>
            <a:off x="360000" y="1800000"/>
            <a:ext cx="4140000" cy="1645560"/>
          </a:xfrm>
          <a:prstGeom prst="rect">
            <a:avLst/>
          </a:prstGeom>
          <a:noFill/>
          <a:ln>
            <a:noFill/>
          </a:ln>
        </p:spPr>
      </p:sp>
      <p:pic>
        <p:nvPicPr>
          <p:cNvPr id="89" name="88 Resim"/>
          <p:cNvPicPr/>
          <p:nvPr/>
        </p:nvPicPr>
        <p:blipFill>
          <a:blip r:embed="rId2"/>
          <a:stretch/>
        </p:blipFill>
        <p:spPr>
          <a:xfrm>
            <a:off x="2025360" y="1400040"/>
            <a:ext cx="6074640" cy="5619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FF"/>
                </a:solidFill>
                <a:latin typeface="Times New Roman"/>
              </a:rPr>
              <a:t>Kanserde C/CDK</a:t>
            </a:r>
            <a:endParaRPr/>
          </a:p>
        </p:txBody>
      </p:sp>
      <p:sp>
        <p:nvSpPr>
          <p:cNvPr id="91" name="TextShape 2"/>
          <p:cNvSpPr txBox="1"/>
          <p:nvPr/>
        </p:nvSpPr>
        <p:spPr>
          <a:xfrm>
            <a:off x="360000" y="1800000"/>
            <a:ext cx="4140000" cy="1645560"/>
          </a:xfrm>
          <a:prstGeom prst="rect">
            <a:avLst/>
          </a:prstGeom>
          <a:noFill/>
          <a:ln>
            <a:noFill/>
          </a:ln>
        </p:spPr>
      </p:sp>
      <p:pic>
        <p:nvPicPr>
          <p:cNvPr id="92" name="91 Resim"/>
          <p:cNvPicPr/>
          <p:nvPr/>
        </p:nvPicPr>
        <p:blipFill>
          <a:blip r:embed="rId2"/>
          <a:stretch/>
        </p:blipFill>
        <p:spPr>
          <a:xfrm>
            <a:off x="2025360" y="1400040"/>
            <a:ext cx="6074640" cy="5619960"/>
          </a:xfrm>
          <a:prstGeom prst="rect">
            <a:avLst/>
          </a:prstGeom>
          <a:ln>
            <a:noFill/>
          </a:ln>
        </p:spPr>
      </p:pic>
      <p:pic>
        <p:nvPicPr>
          <p:cNvPr id="93" name="92 Resim"/>
          <p:cNvPicPr/>
          <p:nvPr/>
        </p:nvPicPr>
        <p:blipFill>
          <a:blip r:embed="rId3"/>
          <a:stretch/>
        </p:blipFill>
        <p:spPr>
          <a:xfrm>
            <a:off x="1980000" y="1653120"/>
            <a:ext cx="6120000" cy="6626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FF"/>
                </a:solidFill>
                <a:latin typeface="Times New Roman"/>
              </a:rPr>
              <a:t>Kanserde Siklus Elemanı Mutasyonları</a:t>
            </a:r>
            <a:endParaRPr/>
          </a:p>
        </p:txBody>
      </p:sp>
      <p:sp>
        <p:nvSpPr>
          <p:cNvPr id="95" name="TextShape 2"/>
          <p:cNvSpPr txBox="1"/>
          <p:nvPr/>
        </p:nvSpPr>
        <p:spPr>
          <a:xfrm>
            <a:off x="180000" y="1620000"/>
            <a:ext cx="9869400" cy="3618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609480" lvl="1" indent="-6094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b="1" spc="-1">
                <a:solidFill>
                  <a:srgbClr val="000000"/>
                </a:solidFill>
                <a:latin typeface="Times New Roman"/>
                <a:ea typeface="Comic Sans MS"/>
              </a:rPr>
              <a:t>G/P      		 Tümör                                   Germ line mut-HS</a:t>
            </a:r>
            <a:endParaRPr/>
          </a:p>
          <a:p>
            <a:pPr marL="609480" lvl="1" indent="-6094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solidFill>
                  <a:srgbClr val="000000"/>
                </a:solidFill>
                <a:latin typeface="Times New Roman"/>
                <a:ea typeface="Comic Sans MS"/>
              </a:rPr>
              <a:t> </a:t>
            </a:r>
            <a:endParaRPr/>
          </a:p>
          <a:p>
            <a:pPr marL="609480" lvl="1" indent="-6094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solidFill>
                  <a:srgbClr val="000000"/>
                </a:solidFill>
                <a:latin typeface="Times New Roman"/>
                <a:ea typeface="Comic Sans MS"/>
              </a:rPr>
              <a:t>ATM    		Meme, lenfoma, lösemi         Ataksi telenjektazi</a:t>
            </a:r>
            <a:endParaRPr/>
          </a:p>
          <a:p>
            <a:pPr marL="609480" lvl="1" indent="-6094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solidFill>
                  <a:srgbClr val="000000"/>
                </a:solidFill>
                <a:latin typeface="Times New Roman"/>
                <a:ea typeface="Comic Sans MS"/>
              </a:rPr>
              <a:t>BRCA1  	Meme, over                           Ailesel meme-over </a:t>
            </a:r>
            <a:endParaRPr/>
          </a:p>
          <a:p>
            <a:pPr marL="609480" lvl="1" indent="-6094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solidFill>
                  <a:srgbClr val="000000"/>
                </a:solidFill>
                <a:latin typeface="Times New Roman"/>
                <a:ea typeface="Comic Sans MS"/>
              </a:rPr>
              <a:t>Chk2    		Meme, AC, kolon,testis         Li-Fraumeni </a:t>
            </a:r>
            <a:endParaRPr/>
          </a:p>
          <a:p>
            <a:pPr marL="609480" lvl="1" indent="-6094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solidFill>
                  <a:srgbClr val="000000"/>
                </a:solidFill>
                <a:latin typeface="Times New Roman"/>
                <a:ea typeface="Comic Sans MS"/>
              </a:rPr>
              <a:t>p53    		Çok                        			Li-Fraumeni</a:t>
            </a:r>
            <a:endParaRPr/>
          </a:p>
          <a:p>
            <a:pPr marL="609480" lvl="1" indent="-6094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solidFill>
                  <a:srgbClr val="000000"/>
                </a:solidFill>
                <a:latin typeface="Times New Roman"/>
                <a:ea typeface="Comic Sans MS"/>
              </a:rPr>
              <a:t>Rb       		Çok                 				Ailesel retinoblastoma</a:t>
            </a:r>
            <a:endParaRPr/>
          </a:p>
          <a:p>
            <a:pPr marL="609480" lvl="1" indent="-6094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solidFill>
                  <a:srgbClr val="000000"/>
                </a:solidFill>
                <a:latin typeface="Times New Roman"/>
                <a:ea typeface="Comic Sans MS"/>
              </a:rPr>
              <a:t>P16</a:t>
            </a:r>
            <a:r>
              <a:rPr lang="en-US" sz="2241" spc="-1" baseline="18000">
                <a:solidFill>
                  <a:srgbClr val="000000"/>
                </a:solidFill>
                <a:latin typeface="Times New Roman"/>
                <a:ea typeface="Comic Sans MS"/>
              </a:rPr>
              <a:t>INK4A</a:t>
            </a:r>
            <a:r>
              <a:rPr lang="en-US" sz="2400" spc="-1">
                <a:solidFill>
                  <a:srgbClr val="000000"/>
                </a:solidFill>
                <a:latin typeface="Times New Roman"/>
                <a:ea typeface="Comic Sans MS"/>
              </a:rPr>
              <a:t> 		Çok             					Ailesel melanoma</a:t>
            </a:r>
            <a:endParaRPr/>
          </a:p>
          <a:p>
            <a:pPr marL="6094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solidFill>
                  <a:srgbClr val="000000"/>
                </a:solidFill>
                <a:latin typeface="Times New Roman"/>
                <a:ea typeface="Comic Sans MS"/>
              </a:rPr>
              <a:t> </a:t>
            </a:r>
            <a:endParaRPr/>
          </a:p>
        </p:txBody>
      </p:sp>
      <p:sp>
        <p:nvSpPr>
          <p:cNvPr id="96" name="TextShape 3"/>
          <p:cNvSpPr txBox="1"/>
          <p:nvPr/>
        </p:nvSpPr>
        <p:spPr>
          <a:xfrm>
            <a:off x="-156240" y="5040000"/>
            <a:ext cx="7536240" cy="2698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6094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latin typeface="Times New Roman"/>
              </a:rPr>
              <a:t>Siklin D1      Çok</a:t>
            </a:r>
            <a:endParaRPr/>
          </a:p>
          <a:p>
            <a:pPr marL="6094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latin typeface="Times New Roman"/>
              </a:rPr>
              <a:t>Siklin D2      Lenfoma, kolon, testis, over </a:t>
            </a:r>
            <a:endParaRPr/>
          </a:p>
          <a:p>
            <a:pPr marL="6094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latin typeface="Times New Roman"/>
              </a:rPr>
              <a:t>Siklin D3      Lenfoma, pankreas</a:t>
            </a:r>
            <a:endParaRPr/>
          </a:p>
          <a:p>
            <a:pPr marL="6094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latin typeface="Times New Roman"/>
              </a:rPr>
              <a:t>Siklin E         Çok</a:t>
            </a:r>
            <a:endParaRPr/>
          </a:p>
          <a:p>
            <a:pPr marL="6094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latin typeface="Times New Roman"/>
              </a:rPr>
              <a:t>p15</a:t>
            </a:r>
            <a:r>
              <a:rPr lang="en-US" sz="2241" spc="-1" baseline="18000">
                <a:latin typeface="Times New Roman"/>
                <a:ea typeface="Comic Sans MS"/>
              </a:rPr>
              <a:t>INK4B</a:t>
            </a:r>
            <a:r>
              <a:rPr lang="en-US" sz="4137" spc="-1" baseline="18000">
                <a:latin typeface="Times New Roman"/>
                <a:ea typeface="Comic Sans MS"/>
              </a:rPr>
              <a:t> </a:t>
            </a:r>
            <a:r>
              <a:rPr lang="en-US" sz="2400" spc="-1">
                <a:latin typeface="Times New Roman"/>
              </a:rPr>
              <a:t>         Çok</a:t>
            </a:r>
            <a:endParaRPr/>
          </a:p>
          <a:p>
            <a:pPr marL="6094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400" spc="-1">
                <a:latin typeface="Times New Roman"/>
              </a:rPr>
              <a:t>p130              Çok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Shape 1"/>
          <p:cNvSpPr txBox="1"/>
          <p:nvPr/>
        </p:nvSpPr>
        <p:spPr>
          <a:xfrm>
            <a:off x="1649880" y="540000"/>
            <a:ext cx="6927480" cy="6471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3200" b="1" spc="-1">
                <a:solidFill>
                  <a:srgbClr val="0000FF"/>
                </a:solidFill>
                <a:latin typeface="Times New Roman"/>
              </a:rPr>
              <a:t>HÜCRE DÖNGÜSÜ VE KONTROLÜ</a:t>
            </a:r>
            <a:endParaRPr/>
          </a:p>
          <a:p>
            <a:endParaRPr/>
          </a:p>
          <a:p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Genel Bakış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 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G0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 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CDK ve Cyclinler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 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Hücre Döngüsü Elemanları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 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Kanserde Hücre Döngüsü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3200" spc="-1">
                <a:latin typeface="Times New Roman"/>
              </a:rPr>
              <a:t> </a:t>
            </a:r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FF"/>
                </a:solidFill>
                <a:latin typeface="Times New Roman"/>
              </a:rPr>
              <a:t>Kanser Tedavisinde Siklus Hedefleri</a:t>
            </a:r>
            <a:endParaRPr/>
          </a:p>
        </p:txBody>
      </p:sp>
      <p:sp>
        <p:nvSpPr>
          <p:cNvPr id="98" name="TextShape 2"/>
          <p:cNvSpPr txBox="1"/>
          <p:nvPr/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1. CDKların küçük moleküllerle inhibisyonu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400" spc="-1">
                <a:latin typeface="Times New Roman"/>
              </a:rPr>
              <a:t>CDK1: 6-dimethyl aminopurine&gt; olomoucine&gt; Purvalanol B (1000x)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400" spc="-1">
                <a:latin typeface="Times New Roman"/>
              </a:rPr>
              <a:t>Geniş spektrum (1,2,4,6,7,9) : alvociclib, seliciclib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FF"/>
                </a:solidFill>
                <a:latin typeface="Times New Roman"/>
              </a:rPr>
              <a:t>Kanser Tedavisinde Siklus Hedefleri</a:t>
            </a:r>
            <a:endParaRPr/>
          </a:p>
        </p:txBody>
      </p:sp>
      <p:sp>
        <p:nvSpPr>
          <p:cNvPr id="100" name="TextShape 2"/>
          <p:cNvSpPr txBox="1"/>
          <p:nvPr/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2. Genotoksik ajanlar </a:t>
            </a:r>
            <a:endParaRPr/>
          </a:p>
        </p:txBody>
      </p:sp>
      <p:sp>
        <p:nvSpPr>
          <p:cNvPr id="101" name="TextShape 3"/>
          <p:cNvSpPr txBox="1"/>
          <p:nvPr/>
        </p:nvSpPr>
        <p:spPr>
          <a:xfrm>
            <a:off x="900000" y="3844080"/>
            <a:ext cx="8100000" cy="835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endParaRPr/>
          </a:p>
          <a:p>
            <a:endParaRPr/>
          </a:p>
        </p:txBody>
      </p:sp>
      <p:pic>
        <p:nvPicPr>
          <p:cNvPr id="102" name="101 Resim"/>
          <p:cNvPicPr/>
          <p:nvPr/>
        </p:nvPicPr>
        <p:blipFill>
          <a:blip r:embed="rId2"/>
          <a:stretch/>
        </p:blipFill>
        <p:spPr>
          <a:xfrm>
            <a:off x="621360" y="2340000"/>
            <a:ext cx="9098640" cy="4160520"/>
          </a:xfrm>
          <a:prstGeom prst="rect">
            <a:avLst/>
          </a:prstGeom>
          <a:ln>
            <a:noFill/>
          </a:ln>
        </p:spPr>
      </p:pic>
      <p:sp>
        <p:nvSpPr>
          <p:cNvPr id="103" name="TextShape 4"/>
          <p:cNvSpPr txBox="1"/>
          <p:nvPr/>
        </p:nvSpPr>
        <p:spPr>
          <a:xfrm>
            <a:off x="2700000" y="2533320"/>
            <a:ext cx="9360000" cy="346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spc="-1">
                <a:solidFill>
                  <a:srgbClr val="800000"/>
                </a:solidFill>
                <a:latin typeface="Arial"/>
              </a:rPr>
              <a:t>*</a:t>
            </a:r>
            <a:endParaRPr/>
          </a:p>
        </p:txBody>
      </p:sp>
      <p:sp>
        <p:nvSpPr>
          <p:cNvPr id="104" name="TextShape 5"/>
          <p:cNvSpPr txBox="1"/>
          <p:nvPr/>
        </p:nvSpPr>
        <p:spPr>
          <a:xfrm>
            <a:off x="2610720" y="2892960"/>
            <a:ext cx="269280" cy="347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spc="-1">
                <a:solidFill>
                  <a:srgbClr val="800000"/>
                </a:solidFill>
                <a:latin typeface="Arial"/>
              </a:rPr>
              <a:t>*</a:t>
            </a:r>
            <a:endParaRPr/>
          </a:p>
        </p:txBody>
      </p:sp>
      <p:sp>
        <p:nvSpPr>
          <p:cNvPr id="105" name="TextShape 6"/>
          <p:cNvSpPr txBox="1"/>
          <p:nvPr/>
        </p:nvSpPr>
        <p:spPr>
          <a:xfrm>
            <a:off x="1530720" y="3780000"/>
            <a:ext cx="269280" cy="7660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spc="-1">
                <a:solidFill>
                  <a:srgbClr val="800000"/>
                </a:solidFill>
                <a:latin typeface="Arial"/>
              </a:rPr>
              <a:t>*</a:t>
            </a:r>
            <a:endParaRPr/>
          </a:p>
        </p:txBody>
      </p:sp>
      <p:sp>
        <p:nvSpPr>
          <p:cNvPr id="106" name="TextShape 7"/>
          <p:cNvSpPr txBox="1"/>
          <p:nvPr/>
        </p:nvSpPr>
        <p:spPr>
          <a:xfrm>
            <a:off x="2610720" y="4692960"/>
            <a:ext cx="269280" cy="347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spc="-1">
                <a:solidFill>
                  <a:srgbClr val="800000"/>
                </a:solidFill>
                <a:latin typeface="Arial"/>
              </a:rPr>
              <a:t>*</a:t>
            </a:r>
            <a:endParaRPr/>
          </a:p>
        </p:txBody>
      </p:sp>
      <p:sp>
        <p:nvSpPr>
          <p:cNvPr id="107" name="TextShape 8"/>
          <p:cNvSpPr txBox="1"/>
          <p:nvPr/>
        </p:nvSpPr>
        <p:spPr>
          <a:xfrm>
            <a:off x="1738080" y="5390640"/>
            <a:ext cx="269280" cy="347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spc="-1">
                <a:solidFill>
                  <a:srgbClr val="800000"/>
                </a:solidFill>
                <a:latin typeface="Arial"/>
              </a:rPr>
              <a:t>*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FF"/>
                </a:solidFill>
                <a:latin typeface="Times New Roman"/>
              </a:rPr>
              <a:t>Kanser Tedavisinde Siklus Hedefleri</a:t>
            </a:r>
            <a:endParaRPr/>
          </a:p>
        </p:txBody>
      </p:sp>
      <p:sp>
        <p:nvSpPr>
          <p:cNvPr id="109" name="TextShape 2"/>
          <p:cNvSpPr txBox="1"/>
          <p:nvPr/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2. Spindle Zehirleri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400" b="1" spc="-1">
                <a:latin typeface="Times New Roman"/>
              </a:rPr>
              <a:t>Colchicine, vincristine, vinblastin</a:t>
            </a:r>
            <a:r>
              <a:rPr lang="x-none" sz="3200" b="1" spc="-1">
                <a:latin typeface="Times New Roman"/>
              </a:rPr>
              <a:t> </a:t>
            </a:r>
            <a:r>
              <a:rPr lang="x-none" sz="2400" spc="-1">
                <a:latin typeface="Times New Roman"/>
              </a:rPr>
              <a:t>mikrotübül assembly inhibisyonu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400" b="1" spc="-1">
                <a:latin typeface="Times New Roman"/>
              </a:rPr>
              <a:t>Paclitaxel, docetaxel </a:t>
            </a:r>
            <a:r>
              <a:rPr lang="x-none" sz="2400" spc="-1">
                <a:latin typeface="Times New Roman"/>
              </a:rPr>
              <a:t>mikrotübül stabilizasyonu, metafaz konfigürasyonu sağlanamaz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FF"/>
                </a:solidFill>
                <a:latin typeface="Times New Roman"/>
              </a:rPr>
              <a:t>Kanser Tedavisinde Siklus Hedefleri</a:t>
            </a:r>
            <a:endParaRPr/>
          </a:p>
        </p:txBody>
      </p:sp>
      <p:sp>
        <p:nvSpPr>
          <p:cNvPr id="111" name="TextShape 2"/>
          <p:cNvSpPr txBox="1"/>
          <p:nvPr/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3. p53 restorasyonu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400" spc="-1">
                <a:latin typeface="Times New Roman"/>
              </a:rPr>
              <a:t>-Premalign hücreler senesansta ve çevreyi etkiliyor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400" spc="-1">
                <a:latin typeface="Times New Roman"/>
              </a:rPr>
              <a:t>-Yokluğu direkt problem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4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400" spc="-1">
                <a:latin typeface="Times New Roman"/>
              </a:rPr>
              <a:t>Mutasyona göre (örn. PRIMA1)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400" spc="-1">
                <a:latin typeface="Times New Roman"/>
              </a:rPr>
              <a:t>Inhibitörün inhibisyonu (örn. anti mdm2)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FF"/>
                </a:solidFill>
                <a:latin typeface="Times New Roman"/>
              </a:rPr>
              <a:t>Referanslar</a:t>
            </a:r>
            <a:endParaRPr/>
          </a:p>
        </p:txBody>
      </p:sp>
      <p:sp>
        <p:nvSpPr>
          <p:cNvPr id="113" name="TextShape 2"/>
          <p:cNvSpPr txBox="1"/>
          <p:nvPr/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Lewin, B., Krebs, J., Kilpatrick, S., Goldstein, E. and Lewin, B. (2011). Lewin's genes X. Sudbury, Mass.: Jones and Bartlett.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Chin, C. and Yeong, F. (2009). Safeguarding Entry into Mitosis: the Antephase Checkpoint. Molecular and Cellular Biology, 30(1), pp.22-32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Martinez, J. (2010). Restoring p53 tumor suppressor activity as an anticancer therapeutic strategy. Future Oncology, 6(12), pp.1857-1862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Peyressatre, M., Prével, C., Pellerano, M. and Morris, M. (2015). Targeting Cyclin-Dependent Kinases in Human Cancers: From Small Molecules to Peptide Inhibitors. Cancers, 7(4), pp.179-237.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FF"/>
                </a:solidFill>
                <a:latin typeface="Times New Roman"/>
              </a:rPr>
              <a:t>G0</a:t>
            </a:r>
            <a:endParaRPr/>
          </a:p>
        </p:txBody>
      </p:sp>
      <p:sp>
        <p:nvSpPr>
          <p:cNvPr id="43" name="TextShape 2"/>
          <p:cNvSpPr txBox="1"/>
          <p:nvPr/>
        </p:nvSpPr>
        <p:spPr>
          <a:xfrm>
            <a:off x="504000" y="1769040"/>
            <a:ext cx="9071640" cy="4462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Quiescence</a:t>
            </a:r>
            <a:r>
              <a:rPr lang="x-none" sz="3200" spc="-1">
                <a:latin typeface="Times New Roman"/>
              </a:rPr>
              <a:t>, </a:t>
            </a:r>
            <a:r>
              <a:rPr lang="x-none" sz="3200" b="1" spc="-1">
                <a:latin typeface="Times New Roman"/>
              </a:rPr>
              <a:t>senescence,</a:t>
            </a:r>
            <a:r>
              <a:rPr lang="x-none" sz="3200" spc="-1">
                <a:latin typeface="Times New Roman"/>
              </a:rPr>
              <a:t> </a:t>
            </a:r>
            <a:r>
              <a:rPr lang="x-none" sz="3200" b="1" spc="-1">
                <a:latin typeface="Times New Roman"/>
              </a:rPr>
              <a:t>apoptoz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Siklusa neden girilir?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400" spc="-1">
                <a:latin typeface="Times New Roman"/>
              </a:rPr>
              <a:t>Dış etkenler: kontakt, hormon, sitokin, GF, radyasyon...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400" spc="-1">
                <a:latin typeface="Times New Roman"/>
              </a:rPr>
              <a:t>İç etkenler: Siklin, siklin bağımlı kinazlar, fenotipik değişiklikler...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Anjiyogenez</a:t>
            </a:r>
            <a:r>
              <a:rPr lang="x-none" sz="2400" b="1" spc="-1">
                <a:latin typeface="Times New Roman"/>
              </a:rPr>
              <a:t> </a:t>
            </a:r>
            <a:r>
              <a:rPr lang="x-none" sz="2400" spc="-1">
                <a:latin typeface="Times New Roman"/>
              </a:rPr>
              <a:t>yara,</a:t>
            </a:r>
            <a:r>
              <a:rPr lang="x-none" sz="2400" b="1" spc="-1">
                <a:latin typeface="Times New Roman"/>
              </a:rPr>
              <a:t> </a:t>
            </a:r>
            <a:r>
              <a:rPr lang="x-none" sz="2400" spc="-1">
                <a:latin typeface="Times New Roman"/>
              </a:rPr>
              <a:t>kalp hipertrofisi, tümör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SASP ve tümör mikroçevresi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FF"/>
                </a:solidFill>
                <a:latin typeface="Times New Roman"/>
              </a:rPr>
              <a:t>G1</a:t>
            </a:r>
            <a:endParaRPr/>
          </a:p>
        </p:txBody>
      </p:sp>
      <p:sp>
        <p:nvSpPr>
          <p:cNvPr id="45" name="TextShape 2"/>
          <p:cNvSpPr txBox="1"/>
          <p:nvPr/>
        </p:nvSpPr>
        <p:spPr>
          <a:xfrm>
            <a:off x="504000" y="1769040"/>
            <a:ext cx="9071640" cy="5204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Interfaz - Gap 1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Senteze hazırlık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Times New Roman"/>
              </a:rPr>
              <a:t>RNA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Times New Roman"/>
              </a:rPr>
              <a:t>histon proteini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t= t</a:t>
            </a:r>
            <a:r>
              <a:rPr lang="x-none" sz="1800" b="1" spc="-1">
                <a:latin typeface="Times New Roman"/>
              </a:rPr>
              <a:t>dongu</a:t>
            </a:r>
            <a:r>
              <a:rPr lang="x-none" sz="3200" b="1" spc="-1">
                <a:latin typeface="Times New Roman"/>
              </a:rPr>
              <a:t>/3 (insan)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Sınırlayıcı faktörler: T, alan, besin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400" b="1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FF"/>
                </a:solidFill>
                <a:latin typeface="Times New Roman"/>
              </a:rPr>
              <a:t>CDK ve Siklinler</a:t>
            </a:r>
            <a:endParaRPr/>
          </a:p>
        </p:txBody>
      </p:sp>
      <p:sp>
        <p:nvSpPr>
          <p:cNvPr id="47" name="TextShape 2"/>
          <p:cNvSpPr txBox="1"/>
          <p:nvPr/>
        </p:nvSpPr>
        <p:spPr>
          <a:xfrm>
            <a:off x="504000" y="1769040"/>
            <a:ext cx="9071640" cy="4749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3430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b="1" spc="-1">
                <a:solidFill>
                  <a:srgbClr val="000000"/>
                </a:solidFill>
                <a:latin typeface="Times New Roman"/>
              </a:rPr>
              <a:t>CDKlar</a:t>
            </a:r>
            <a:endParaRPr/>
          </a:p>
          <a:p>
            <a:pPr marL="3430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spc="-1">
                <a:solidFill>
                  <a:srgbClr val="000000"/>
                </a:solidFill>
                <a:latin typeface="Times New Roman"/>
              </a:rPr>
              <a:t>ser-thr spesifik protein kinaz</a:t>
            </a:r>
            <a:endParaRPr/>
          </a:p>
          <a:p>
            <a:pPr marL="3430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spc="-1">
                <a:solidFill>
                  <a:srgbClr val="000000"/>
                </a:solidFill>
                <a:latin typeface="Times New Roman"/>
              </a:rPr>
              <a:t>Intrinsik enzim aktivitesi yok</a:t>
            </a:r>
            <a:endParaRPr/>
          </a:p>
          <a:p>
            <a:pPr marL="3430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spc="-1">
                <a:solidFill>
                  <a:srgbClr val="000000"/>
                </a:solidFill>
                <a:latin typeface="Times New Roman"/>
              </a:rPr>
              <a:t>Sabit ekspresyon</a:t>
            </a:r>
            <a:endParaRPr/>
          </a:p>
          <a:p>
            <a:pPr marL="3430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spc="-1">
                <a:solidFill>
                  <a:srgbClr val="000000"/>
                </a:solidFill>
                <a:latin typeface="Times New Roman"/>
              </a:rPr>
              <a:t> </a:t>
            </a:r>
            <a:endParaRPr/>
          </a:p>
          <a:p>
            <a:pPr marL="3430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b="1" spc="-1">
                <a:solidFill>
                  <a:srgbClr val="000000"/>
                </a:solidFill>
                <a:latin typeface="Times New Roman"/>
                <a:ea typeface="Comic Sans MS"/>
              </a:rPr>
              <a:t>Siklinler</a:t>
            </a:r>
            <a:endParaRPr/>
          </a:p>
          <a:p>
            <a:pPr marL="3430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spc="-1">
                <a:solidFill>
                  <a:srgbClr val="000000"/>
                </a:solidFill>
                <a:latin typeface="Times New Roman"/>
                <a:ea typeface="Comic Sans MS"/>
              </a:rPr>
              <a:t>~100 aa, değişik yapılarda protein ailesi </a:t>
            </a:r>
            <a:endParaRPr/>
          </a:p>
          <a:p>
            <a:pPr marL="3430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spc="-1">
                <a:solidFill>
                  <a:srgbClr val="000000"/>
                </a:solidFill>
                <a:latin typeface="Times New Roman"/>
                <a:ea typeface="Comic Sans MS"/>
              </a:rPr>
              <a:t>Dinamik ekspresyon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spc="-1">
                <a:solidFill>
                  <a:srgbClr val="000000"/>
                </a:solidFill>
                <a:latin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FF"/>
                </a:solidFill>
                <a:latin typeface="Times New Roman"/>
              </a:rPr>
              <a:t>C/CDK Regülasyonu</a:t>
            </a:r>
            <a:endParaRPr/>
          </a:p>
        </p:txBody>
      </p:sp>
      <p:sp>
        <p:nvSpPr>
          <p:cNvPr id="51" name="TextShape 2"/>
          <p:cNvSpPr txBox="1"/>
          <p:nvPr/>
        </p:nvSpPr>
        <p:spPr>
          <a:xfrm>
            <a:off x="0" y="1620000"/>
            <a:ext cx="1008000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3430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spc="-1">
                <a:solidFill>
                  <a:srgbClr val="000000"/>
                </a:solidFill>
                <a:latin typeface="Times New Roman"/>
              </a:rPr>
              <a:t> </a:t>
            </a:r>
            <a:endParaRPr/>
          </a:p>
          <a:p>
            <a:pPr marL="3430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b="1" spc="-1">
                <a:solidFill>
                  <a:srgbClr val="000000"/>
                </a:solidFill>
                <a:latin typeface="Times New Roman"/>
              </a:rPr>
              <a:t>Üç ana inhibitör aile:</a:t>
            </a:r>
            <a:endParaRPr/>
          </a:p>
          <a:p>
            <a:pPr marL="3430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spc="-1">
                <a:solidFill>
                  <a:srgbClr val="000000"/>
                </a:solidFill>
                <a:latin typeface="Times New Roman"/>
              </a:rPr>
              <a:t> </a:t>
            </a:r>
            <a:endParaRPr/>
          </a:p>
          <a:p>
            <a:pPr marL="3430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spc="-1">
                <a:solidFill>
                  <a:srgbClr val="000000"/>
                </a:solidFill>
                <a:latin typeface="Times New Roman"/>
                <a:ea typeface="Comic Sans MS"/>
              </a:rPr>
              <a:t>INK-4</a:t>
            </a:r>
            <a:r>
              <a:rPr lang="x-none" sz="2800" spc="-1">
                <a:solidFill>
                  <a:srgbClr val="000000"/>
                </a:solidFill>
                <a:latin typeface="Times New Roman"/>
              </a:rPr>
              <a:t>: p15, p16, p18, p19 </a:t>
            </a:r>
            <a:r>
              <a:rPr lang="x-none" sz="1800" spc="-1">
                <a:solidFill>
                  <a:srgbClr val="000000"/>
                </a:solidFill>
                <a:latin typeface="Times New Roman"/>
              </a:rPr>
              <a:t>(CDK4/6 inh)</a:t>
            </a:r>
            <a:endParaRPr/>
          </a:p>
          <a:p>
            <a:pPr marL="3430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solidFill>
                  <a:srgbClr val="000000"/>
                </a:solidFill>
                <a:latin typeface="Times New Roman"/>
              </a:rPr>
              <a:t> </a:t>
            </a:r>
            <a:endParaRPr/>
          </a:p>
          <a:p>
            <a:pPr marL="3430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spc="-1">
                <a:solidFill>
                  <a:srgbClr val="000000"/>
                </a:solidFill>
                <a:latin typeface="Times New Roman"/>
                <a:ea typeface="Comic Sans MS"/>
              </a:rPr>
              <a:t>Cip/Kip</a:t>
            </a:r>
            <a:r>
              <a:rPr lang="x-none" sz="2800" spc="-1">
                <a:solidFill>
                  <a:srgbClr val="000000"/>
                </a:solidFill>
                <a:latin typeface="Times New Roman"/>
              </a:rPr>
              <a:t>: p21 </a:t>
            </a:r>
            <a:r>
              <a:rPr lang="x-none" sz="4827" spc="-1" baseline="19000">
                <a:solidFill>
                  <a:srgbClr val="000000"/>
                </a:solidFill>
                <a:latin typeface="Times New Roman"/>
                <a:ea typeface="Comic Sans MS"/>
              </a:rPr>
              <a:t>cip1 </a:t>
            </a:r>
            <a:r>
              <a:rPr lang="x-none" sz="2800" spc="-1">
                <a:solidFill>
                  <a:srgbClr val="000000"/>
                </a:solidFill>
                <a:latin typeface="Times New Roman"/>
              </a:rPr>
              <a:t>p27</a:t>
            </a:r>
            <a:r>
              <a:rPr lang="x-none" sz="4827" spc="-1" baseline="19000">
                <a:solidFill>
                  <a:srgbClr val="000000"/>
                </a:solidFill>
                <a:latin typeface="Times New Roman"/>
                <a:ea typeface="Comic Sans MS"/>
              </a:rPr>
              <a:t> kip1</a:t>
            </a:r>
            <a:r>
              <a:rPr lang="x-none" sz="2800" spc="-1">
                <a:solidFill>
                  <a:srgbClr val="000000"/>
                </a:solidFill>
                <a:latin typeface="Times New Roman"/>
              </a:rPr>
              <a:t>, p57</a:t>
            </a:r>
            <a:r>
              <a:rPr lang="x-none" sz="4827" spc="-1" baseline="19000">
                <a:solidFill>
                  <a:srgbClr val="000000"/>
                </a:solidFill>
                <a:latin typeface="Times New Roman"/>
                <a:ea typeface="Comic Sans MS"/>
              </a:rPr>
              <a:t> kip2 </a:t>
            </a:r>
            <a:r>
              <a:rPr lang="x-none" sz="1800" spc="-1">
                <a:solidFill>
                  <a:srgbClr val="000000"/>
                </a:solidFill>
                <a:latin typeface="Times New Roman"/>
              </a:rPr>
              <a:t>(güçlü CDK2, kısmen CDK1 inh)</a:t>
            </a:r>
            <a:endParaRPr/>
          </a:p>
          <a:p>
            <a:pPr marL="3430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solidFill>
                  <a:srgbClr val="000000"/>
                </a:solidFill>
                <a:latin typeface="Times New Roman"/>
              </a:rPr>
              <a:t> </a:t>
            </a:r>
            <a:endParaRPr/>
          </a:p>
          <a:p>
            <a:pPr marL="343080" lvl="1" indent="-34308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spc="-1">
                <a:solidFill>
                  <a:srgbClr val="000000"/>
                </a:solidFill>
                <a:latin typeface="Times New Roman"/>
                <a:ea typeface="Comic Sans MS"/>
              </a:rPr>
              <a:t> pRb</a:t>
            </a:r>
            <a:r>
              <a:rPr lang="x-none" sz="2800" spc="-1">
                <a:solidFill>
                  <a:srgbClr val="000000"/>
                </a:solidFill>
                <a:latin typeface="Times New Roman"/>
              </a:rPr>
              <a:t>: p107, p130  </a:t>
            </a:r>
            <a:r>
              <a:rPr lang="x-none" sz="1800" spc="-1">
                <a:solidFill>
                  <a:srgbClr val="000000"/>
                </a:solidFill>
                <a:latin typeface="Times New Roman"/>
              </a:rPr>
              <a:t>(Transkripsiyonel inh. Siklin E, A ve CDK2 inh) </a:t>
            </a:r>
            <a:r>
              <a:rPr lang="x-none" sz="2800" spc="-1">
                <a:solidFill>
                  <a:srgbClr val="000000"/>
                </a:solidFill>
                <a:latin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6" name="TextShape 2"/>
          <p:cNvSpPr txBox="1"/>
          <p:nvPr/>
        </p:nvSpPr>
        <p:spPr>
          <a:xfrm>
            <a:off x="540000" y="125640"/>
            <a:ext cx="5220000" cy="5274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tIns="45000" rIns="90000" bIns="45000"/>
          <a:lstStyle/>
          <a:p>
            <a:r>
              <a:rPr lang="en-US" sz="1800" b="1" spc="-1">
                <a:latin typeface="Times New Roman"/>
              </a:rPr>
              <a:t>1.</a:t>
            </a:r>
            <a:r>
              <a:rPr lang="en-US" sz="1800" spc="-1">
                <a:latin typeface="Times New Roman"/>
              </a:rPr>
              <a:t> Rb hipofosforilasyonu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2.</a:t>
            </a:r>
            <a:r>
              <a:rPr lang="en-US" sz="1800" spc="-1">
                <a:latin typeface="Times New Roman"/>
              </a:rPr>
              <a:t> Rb + E2F, p107-130 ; histon deasetilaz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3.</a:t>
            </a:r>
            <a:r>
              <a:rPr lang="en-US" sz="1800" spc="-1">
                <a:latin typeface="Times New Roman"/>
              </a:rPr>
              <a:t> Cyclin E ekspresyonu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4.</a:t>
            </a:r>
            <a:r>
              <a:rPr lang="en-US" sz="1800" spc="-1">
                <a:latin typeface="Times New Roman"/>
              </a:rPr>
              <a:t> Cyclin E + CDK2 |-Cip/Kip CKI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5. </a:t>
            </a:r>
            <a:r>
              <a:rPr lang="en-US" sz="1800" spc="-1">
                <a:latin typeface="Times New Roman"/>
              </a:rPr>
              <a:t>Cyclin D ^ Cyclin E+CDK2 serbest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6. </a:t>
            </a:r>
            <a:r>
              <a:rPr lang="en-US" sz="1800" spc="-1">
                <a:latin typeface="Times New Roman"/>
              </a:rPr>
              <a:t>Rb hiperfosforilasyonu</a:t>
            </a:r>
            <a:r>
              <a:rPr lang="en-US" sz="1800" spc="-1">
                <a:solidFill>
                  <a:srgbClr val="CC0000"/>
                </a:solidFill>
                <a:latin typeface="Times New Roman"/>
              </a:rPr>
              <a:t>*</a:t>
            </a:r>
            <a:r>
              <a:rPr lang="en-US" sz="1800" spc="-1">
                <a:latin typeface="Times New Roman"/>
              </a:rPr>
              <a:t> /</a:t>
            </a:r>
            <a:r>
              <a:rPr lang="en-US" sz="1800" spc="-1">
                <a:solidFill>
                  <a:srgbClr val="CC0000"/>
                </a:solidFill>
                <a:latin typeface="Times New Roman"/>
              </a:rPr>
              <a:t>G1 arrest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9" name="TextShape 2"/>
          <p:cNvSpPr txBox="1"/>
          <p:nvPr/>
        </p:nvSpPr>
        <p:spPr>
          <a:xfrm>
            <a:off x="540000" y="125640"/>
            <a:ext cx="5220000" cy="5274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tIns="45000" rIns="90000" bIns="45000"/>
          <a:lstStyle/>
          <a:p>
            <a:r>
              <a:rPr lang="en-US" sz="1800" b="1" spc="-1">
                <a:latin typeface="Times New Roman"/>
              </a:rPr>
              <a:t>1.</a:t>
            </a:r>
            <a:r>
              <a:rPr lang="en-US" sz="1800" spc="-1">
                <a:latin typeface="Times New Roman"/>
              </a:rPr>
              <a:t> Rb hipofosforilasyonu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2. </a:t>
            </a:r>
            <a:r>
              <a:rPr lang="en-US" sz="1800" spc="-1">
                <a:latin typeface="Times New Roman"/>
              </a:rPr>
              <a:t>Rb + E2F, p107-130 ; histon deasetilaz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3.</a:t>
            </a:r>
            <a:r>
              <a:rPr lang="en-US" sz="1800" spc="-1">
                <a:latin typeface="Times New Roman"/>
              </a:rPr>
              <a:t> Cyclin E ekspresyonu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4.</a:t>
            </a:r>
            <a:r>
              <a:rPr lang="en-US" sz="1800" spc="-1">
                <a:latin typeface="Times New Roman"/>
              </a:rPr>
              <a:t> Cyclin E + CDK2 |-Cip/Kip CKI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5.</a:t>
            </a:r>
            <a:r>
              <a:rPr lang="en-US" sz="1800" spc="-1">
                <a:latin typeface="Times New Roman"/>
              </a:rPr>
              <a:t> Cyclin D ^ Cyclin E+CDK2 serbest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6.</a:t>
            </a:r>
            <a:r>
              <a:rPr lang="en-US" sz="1800" spc="-1">
                <a:latin typeface="Times New Roman"/>
              </a:rPr>
              <a:t> Rb hiperfosforilasyonu</a:t>
            </a:r>
            <a:r>
              <a:rPr lang="en-US" sz="1800" spc="-1">
                <a:solidFill>
                  <a:srgbClr val="CC0000"/>
                </a:solidFill>
                <a:latin typeface="Times New Roman"/>
              </a:rPr>
              <a:t>*</a:t>
            </a:r>
            <a:r>
              <a:rPr lang="en-US" sz="1800" spc="-1">
                <a:latin typeface="Times New Roman"/>
              </a:rPr>
              <a:t> /</a:t>
            </a:r>
            <a:r>
              <a:rPr lang="en-US" sz="1800" spc="-1">
                <a:solidFill>
                  <a:srgbClr val="CC0000"/>
                </a:solidFill>
                <a:latin typeface="Times New Roman"/>
              </a:rPr>
              <a:t>G1 arrest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 </a:t>
            </a:r>
            <a:endParaRPr/>
          </a:p>
        </p:txBody>
      </p:sp>
      <p:sp>
        <p:nvSpPr>
          <p:cNvPr id="60" name="TextShape 3"/>
          <p:cNvSpPr txBox="1"/>
          <p:nvPr/>
        </p:nvSpPr>
        <p:spPr>
          <a:xfrm>
            <a:off x="5760000" y="212040"/>
            <a:ext cx="4140000" cy="1212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tIns="45000" rIns="90000" bIns="45000"/>
          <a:lstStyle/>
          <a:p>
            <a:r>
              <a:rPr lang="en-US" sz="2400" b="1" spc="-1">
                <a:solidFill>
                  <a:srgbClr val="CC0000"/>
                </a:solidFill>
                <a:latin typeface="Times New Roman"/>
              </a:rPr>
              <a:t>G1 arrest: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CC0000"/>
                </a:solidFill>
                <a:latin typeface="Times New Roman"/>
              </a:rPr>
              <a:t>Hasar &gt; ATM/ATR &gt; p53 &gt; p21 &gt;&gt; C/CDK inhibisyonu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3" name="TextShape 2"/>
          <p:cNvSpPr txBox="1"/>
          <p:nvPr/>
        </p:nvSpPr>
        <p:spPr>
          <a:xfrm>
            <a:off x="720000" y="180000"/>
            <a:ext cx="5220000" cy="540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0000" tIns="45000" rIns="90000" bIns="45000"/>
          <a:lstStyle/>
          <a:p>
            <a:r>
              <a:rPr lang="en-US" sz="1800" b="1" spc="-1">
                <a:latin typeface="Times New Roman"/>
              </a:rPr>
              <a:t>1. </a:t>
            </a:r>
            <a:r>
              <a:rPr lang="en-US" sz="1800" spc="-1">
                <a:latin typeface="Times New Roman"/>
              </a:rPr>
              <a:t>Rb hipofosforilasyonu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2.</a:t>
            </a:r>
            <a:r>
              <a:rPr lang="en-US" sz="1800" spc="-1">
                <a:latin typeface="Times New Roman"/>
              </a:rPr>
              <a:t> Rb + E2F, p107-130 ; histon deasetilaz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3.</a:t>
            </a:r>
            <a:r>
              <a:rPr lang="en-US" sz="1800" spc="-1">
                <a:latin typeface="Times New Roman"/>
              </a:rPr>
              <a:t> Cyclin E ekspresyonu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4.</a:t>
            </a:r>
            <a:r>
              <a:rPr lang="en-US" sz="1800" spc="-1">
                <a:latin typeface="Times New Roman"/>
              </a:rPr>
              <a:t> Cyclin E + CDK2 |-Cip/Kip CKI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5.</a:t>
            </a:r>
            <a:r>
              <a:rPr lang="en-US" sz="1800" spc="-1">
                <a:latin typeface="Times New Roman"/>
              </a:rPr>
              <a:t> Cyclin D ^ Cyclin E+CDK2 serbest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6.</a:t>
            </a:r>
            <a:r>
              <a:rPr lang="en-US" sz="1800" spc="-1">
                <a:latin typeface="Times New Roman"/>
              </a:rPr>
              <a:t> Rb hiperfosforilasyonu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7.</a:t>
            </a:r>
            <a:r>
              <a:rPr lang="en-US" sz="1800" spc="-1">
                <a:latin typeface="Times New Roman"/>
              </a:rPr>
              <a:t> E2F &gt; Cyclin E, pozitif loop, MCM load 		                      =prereplikasyon kompleksi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           &gt;Cyclin A +CDK2, Cyclin E serbest, PRC x 				                                                </a:t>
            </a:r>
            <a:endParaRPr/>
          </a:p>
          <a:p>
            <a:r>
              <a:rPr lang="en-US" sz="1800" spc="-1">
                <a:latin typeface="Times New Roman"/>
              </a:rPr>
              <a:t>		            &gt; cdc6 fosforilasyonu</a:t>
            </a:r>
            <a:r>
              <a:rPr lang="en-US" sz="1800" spc="-1">
                <a:solidFill>
                  <a:srgbClr val="FF0000"/>
                </a:solidFill>
                <a:latin typeface="Times New Roman"/>
              </a:rPr>
              <a:t>*</a:t>
            </a:r>
            <a:endParaRPr/>
          </a:p>
          <a:p>
            <a:endParaRPr/>
          </a:p>
          <a:p>
            <a:r>
              <a:rPr lang="en-US" sz="1800" spc="-1">
                <a:solidFill>
                  <a:srgbClr val="800000"/>
                </a:solidFill>
                <a:latin typeface="Times New Roman"/>
              </a:rPr>
              <a:t>			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819</Words>
  <Application>LibreOffice/5.0.3.2$Windows_x86 LibreOffice_project/e5f16313668ac592c1bfb310f4390624e3dbfb75</Application>
  <PresentationFormat>Özel</PresentationFormat>
  <Paragraphs>258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Office Theme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14</cp:revision>
  <dcterms:created xsi:type="dcterms:W3CDTF">2009-04-16T11:32:32Z</dcterms:created>
  <dcterms:modified xsi:type="dcterms:W3CDTF">2018-04-20T12:55:36Z</dcterms:modified>
  <dc:language>en-US</dc:language>
</cp:coreProperties>
</file>