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8" r:id="rId3"/>
    <p:sldId id="259" r:id="rId4"/>
    <p:sldId id="260" r:id="rId5"/>
    <p:sldId id="261" r:id="rId6"/>
    <p:sldId id="262" r:id="rId7"/>
    <p:sldId id="263" r:id="rId8"/>
    <p:sldId id="268" r:id="rId9"/>
    <p:sldId id="269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CD19-2B38-4156-8CD0-E34560313C77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71-D19F-4823-8DDC-350346DC8F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CD19-2B38-4156-8CD0-E34560313C77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71-D19F-4823-8DDC-350346DC8F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CD19-2B38-4156-8CD0-E34560313C77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71-D19F-4823-8DDC-350346DC8F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CD19-2B38-4156-8CD0-E34560313C77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71-D19F-4823-8DDC-350346DC8F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CD19-2B38-4156-8CD0-E34560313C77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71-D19F-4823-8DDC-350346DC8F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CD19-2B38-4156-8CD0-E34560313C77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71-D19F-4823-8DDC-350346DC8F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CD19-2B38-4156-8CD0-E34560313C77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71-D19F-4823-8DDC-350346DC8F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CD19-2B38-4156-8CD0-E34560313C77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71-D19F-4823-8DDC-350346DC8F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CD19-2B38-4156-8CD0-E34560313C77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71-D19F-4823-8DDC-350346DC8F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CD19-2B38-4156-8CD0-E34560313C77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71-D19F-4823-8DDC-350346DC8F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2CD19-2B38-4156-8CD0-E34560313C77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5BFCD71-D19F-4823-8DDC-350346DC8FF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52CD19-2B38-4156-8CD0-E34560313C77}" type="datetimeFigureOut">
              <a:rPr lang="tr-TR" smtClean="0"/>
              <a:pPr/>
              <a:t>13.02.2018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5BFCD71-D19F-4823-8DDC-350346DC8FF0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3447" y="714356"/>
            <a:ext cx="8229600" cy="3125778"/>
          </a:xfrm>
        </p:spPr>
        <p:txBody>
          <a:bodyPr>
            <a:normAutofit fontScale="90000"/>
          </a:bodyPr>
          <a:lstStyle/>
          <a:p>
            <a:pPr indent="0" algn="ctr"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ZTM321 </a:t>
            </a:r>
            <a:b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MAKİNE ELEMANLARI </a:t>
            </a:r>
            <a:b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6.hafta</a:t>
            </a:r>
            <a:endParaRPr lang="tr-TR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57356" y="4286256"/>
            <a:ext cx="5334000" cy="17526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endParaRPr lang="tr-TR" sz="3000" dirty="0" smtClean="0"/>
          </a:p>
          <a:p>
            <a:pPr eaLnBrk="1" hangingPunct="1">
              <a:spcBef>
                <a:spcPct val="0"/>
              </a:spcBef>
            </a:pPr>
            <a:r>
              <a:rPr lang="tr-TR" sz="3000" dirty="0" smtClean="0"/>
              <a:t>Prof. Dr. Ramazan ÖZTÜRK</a:t>
            </a:r>
          </a:p>
          <a:p>
            <a:pPr algn="l" eaLnBrk="1" hangingPunct="1">
              <a:spcBef>
                <a:spcPct val="0"/>
              </a:spcBef>
            </a:pPr>
            <a:endParaRPr lang="tr-TR" dirty="0" smtClean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A78AA4-A817-45CB-9250-D1581B4C0EAA}" type="slidenum">
              <a:rPr lang="tr-TR"/>
              <a:pPr>
                <a:defRPr/>
              </a:pPr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tr-TR" sz="2200" b="1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Makine Elemanlarının Mukavemet Sınırları</a:t>
            </a:r>
            <a:r>
              <a:rPr lang="tr-TR" sz="220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>
          <a:xfrm>
            <a:off x="519113" y="2852738"/>
            <a:ext cx="8229600" cy="15113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r-TR" sz="2000" dirty="0" smtClean="0"/>
              <a:t>Makine elemanı, deney çubuğundan farklı olduğundan, elemanın mukavemet sınırı tayin edilirken, malzeme mukavemet sınırının yanı sıra, çentik yüzey pürüzlülüğü ve boyut faktörleri de göz önüne alınır.</a:t>
            </a:r>
          </a:p>
        </p:txBody>
      </p:sp>
      <p:sp>
        <p:nvSpPr>
          <p:cNvPr id="12288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8660025-BF9A-42A3-8B0C-E9D36BC4E948}" type="slidenum">
              <a:rPr lang="tr-TR" sz="2200" smtClean="0">
                <a:solidFill>
                  <a:srgbClr val="C0B9C7"/>
                </a:solidFill>
              </a:rPr>
              <a:pPr eaLnBrk="1" hangingPunct="1"/>
              <a:t>2</a:t>
            </a:fld>
            <a:endParaRPr lang="tr-TR" sz="2200" smtClean="0">
              <a:solidFill>
                <a:srgbClr val="C0B9C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8959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22500"/>
            <a:ext cx="8229600" cy="2719388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b="1" dirty="0" smtClean="0"/>
              <a:t>Statik Zorlanma:</a:t>
            </a:r>
          </a:p>
          <a:p>
            <a:pPr marL="590550" indent="-590550" eaLnBrk="1" hangingPunct="1">
              <a:lnSpc>
                <a:spcPct val="80000"/>
              </a:lnSpc>
            </a:pPr>
            <a:endParaRPr lang="tr-TR" sz="2000" b="1" dirty="0" smtClean="0"/>
          </a:p>
          <a:p>
            <a:pPr marL="590550" indent="-59055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b="1" dirty="0" smtClean="0">
                <a:latin typeface="Arial" charset="0"/>
              </a:rPr>
              <a:t>         </a:t>
            </a:r>
            <a:r>
              <a:rPr lang="tr-TR" sz="2000" b="1" dirty="0" err="1" smtClean="0"/>
              <a:t>Sünek</a:t>
            </a:r>
            <a:r>
              <a:rPr lang="tr-TR" sz="2000" b="1" dirty="0" smtClean="0"/>
              <a:t> Malzemeler:</a:t>
            </a:r>
            <a:r>
              <a:rPr lang="tr-TR" sz="2000" dirty="0" smtClean="0"/>
              <a:t> Akma sınırı için Cetvel A-2.4’te verilen en küçük değer seçilirse:</a:t>
            </a:r>
          </a:p>
          <a:p>
            <a:pPr marL="590550" indent="-590550"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	σ* = σ</a:t>
            </a:r>
            <a:r>
              <a:rPr lang="tr-TR" sz="2000" baseline="-25000" dirty="0" smtClean="0"/>
              <a:t>AK</a:t>
            </a:r>
            <a:r>
              <a:rPr lang="tr-TR" sz="2000" dirty="0" smtClean="0"/>
              <a:t>	ve 	τ*= τ </a:t>
            </a:r>
            <a:r>
              <a:rPr lang="tr-TR" sz="2000" baseline="-25000" dirty="0" smtClean="0"/>
              <a:t>AK</a:t>
            </a:r>
            <a:r>
              <a:rPr lang="tr-TR" sz="2000" dirty="0" smtClean="0"/>
              <a:t>      	</a:t>
            </a:r>
          </a:p>
          <a:p>
            <a:pPr marL="590550" indent="-590550" eaLnBrk="1" hangingPunct="1">
              <a:lnSpc>
                <a:spcPct val="80000"/>
              </a:lnSpc>
            </a:pPr>
            <a:endParaRPr lang="tr-TR" sz="2000" dirty="0" smtClean="0"/>
          </a:p>
          <a:p>
            <a:pPr marL="590550" indent="-59055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     </a:t>
            </a:r>
            <a:r>
              <a:rPr lang="tr-TR" sz="2000" dirty="0" smtClean="0"/>
              <a:t>En büyük değerler seçilirse;</a:t>
            </a:r>
          </a:p>
          <a:p>
            <a:pPr marL="590550" indent="-590550"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	σ* =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b</a:t>
            </a:r>
            <a:r>
              <a:rPr lang="tr-TR" sz="2000" dirty="0" smtClean="0"/>
              <a:t> .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AK</a:t>
            </a:r>
            <a:r>
              <a:rPr lang="tr-TR" sz="2000" dirty="0" smtClean="0"/>
              <a:t>	  ve	τ*= 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b</a:t>
            </a:r>
            <a:r>
              <a:rPr lang="tr-TR" sz="2000" dirty="0" smtClean="0"/>
              <a:t> . τ </a:t>
            </a:r>
            <a:r>
              <a:rPr lang="tr-TR" sz="2000" baseline="-25000" dirty="0" smtClean="0"/>
              <a:t>AK</a:t>
            </a:r>
            <a:endParaRPr lang="tr-TR" sz="2000" dirty="0" smtClean="0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93336A-221E-44DD-8557-F9AFF041F5ED}" type="slidenum">
              <a:rPr lang="tr-TR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72241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46238"/>
            <a:ext cx="8229600" cy="3511550"/>
          </a:xfrm>
        </p:spPr>
        <p:txBody>
          <a:bodyPr>
            <a:normAutofit lnSpcReduction="10000"/>
          </a:bodyPr>
          <a:lstStyle/>
          <a:p>
            <a:pPr marL="590550" indent="-590550" eaLnBrk="1" hangingPunct="1">
              <a:buFont typeface="Wingdings 2" pitchFamily="18" charset="2"/>
              <a:buNone/>
            </a:pPr>
            <a:r>
              <a:rPr lang="tr-TR" sz="2000" b="1" dirty="0" smtClean="0">
                <a:latin typeface="Arial" charset="0"/>
              </a:rPr>
              <a:t>        </a:t>
            </a:r>
            <a:r>
              <a:rPr lang="tr-TR" sz="2000" b="1" dirty="0" smtClean="0"/>
              <a:t>Çok gevrek malzemeler:</a:t>
            </a:r>
            <a:r>
              <a:rPr lang="tr-TR" sz="2000" dirty="0" smtClean="0"/>
              <a:t> Kopma sınırı için en küçük değer seçilirse;</a:t>
            </a:r>
          </a:p>
          <a:p>
            <a:pPr marL="590550" indent="-590550" eaLnBrk="1" hangingPunct="1"/>
            <a:endParaRPr lang="tr-TR" sz="2000" dirty="0" smtClean="0"/>
          </a:p>
          <a:p>
            <a:pPr marL="0" indent="0" eaLnBrk="1" hangingPunct="1">
              <a:buNone/>
            </a:pPr>
            <a:r>
              <a:rPr lang="tr-TR" sz="2000" dirty="0" smtClean="0"/>
              <a:t>	σ* = σ</a:t>
            </a:r>
            <a:r>
              <a:rPr lang="tr-TR" sz="2000" baseline="-25000" dirty="0" smtClean="0"/>
              <a:t>K</a:t>
            </a:r>
            <a:r>
              <a:rPr lang="tr-TR" sz="2000" dirty="0" smtClean="0"/>
              <a:t>/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ç</a:t>
            </a:r>
            <a:r>
              <a:rPr lang="tr-TR" sz="2000" dirty="0" smtClean="0"/>
              <a:t>	ve	τ*= τ </a:t>
            </a:r>
            <a:r>
              <a:rPr lang="tr-TR" sz="2000" baseline="-25000" dirty="0" smtClean="0"/>
              <a:t>K</a:t>
            </a:r>
            <a:r>
              <a:rPr lang="tr-TR" sz="2000" dirty="0" smtClean="0"/>
              <a:t>/ 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ç</a:t>
            </a:r>
            <a:endParaRPr lang="tr-TR" sz="2000" dirty="0" smtClean="0"/>
          </a:p>
          <a:p>
            <a:pPr marL="590550" indent="-590550" eaLnBrk="1" hangingPunct="1"/>
            <a:endParaRPr lang="tr-TR" sz="2000" dirty="0" smtClean="0"/>
          </a:p>
          <a:p>
            <a:pPr marL="590550" indent="-590550" eaLnBrk="1" hangingPunct="1"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   </a:t>
            </a:r>
            <a:r>
              <a:rPr lang="tr-TR" sz="2000" dirty="0" smtClean="0"/>
              <a:t>En büyük değer seçilirse;</a:t>
            </a:r>
          </a:p>
          <a:p>
            <a:pPr marL="590550" indent="-590550" eaLnBrk="1" hangingPunct="1"/>
            <a:endParaRPr lang="tr-TR" sz="2000" dirty="0" smtClean="0"/>
          </a:p>
          <a:p>
            <a:pPr marL="0" indent="0" eaLnBrk="1" hangingPunct="1">
              <a:buNone/>
            </a:pPr>
            <a:r>
              <a:rPr lang="tr-TR" sz="2000" dirty="0" smtClean="0"/>
              <a:t>	σ* = (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b</a:t>
            </a:r>
            <a:r>
              <a:rPr lang="tr-TR" sz="2000" dirty="0" smtClean="0"/>
              <a:t>/K</a:t>
            </a:r>
            <a:r>
              <a:rPr lang="tr-TR" sz="2000" baseline="-25000" dirty="0" smtClean="0"/>
              <a:t>Ç</a:t>
            </a:r>
            <a:r>
              <a:rPr lang="tr-TR" sz="2000" dirty="0" smtClean="0"/>
              <a:t>).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K</a:t>
            </a:r>
            <a:r>
              <a:rPr lang="tr-TR" sz="2000" dirty="0" smtClean="0"/>
              <a:t>	ve	τ *=(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b</a:t>
            </a:r>
            <a:r>
              <a:rPr lang="tr-TR" sz="2000" dirty="0" smtClean="0"/>
              <a:t>/K</a:t>
            </a:r>
            <a:r>
              <a:rPr lang="tr-TR" sz="2000" baseline="-25000" dirty="0" smtClean="0"/>
              <a:t>Ç</a:t>
            </a:r>
            <a:r>
              <a:rPr lang="tr-TR" sz="2000" dirty="0" smtClean="0"/>
              <a:t>). τ </a:t>
            </a:r>
            <a:r>
              <a:rPr lang="tr-TR" sz="2000" baseline="-25000" dirty="0" smtClean="0"/>
              <a:t>K</a:t>
            </a:r>
            <a:endParaRPr lang="tr-TR" sz="2000" dirty="0" smtClean="0"/>
          </a:p>
          <a:p>
            <a:pPr marL="590550" indent="-590550" eaLnBrk="1" hangingPunct="1"/>
            <a:endParaRPr lang="tr-TR" sz="2000" dirty="0" smtClean="0"/>
          </a:p>
          <a:p>
            <a:pPr marL="590550" indent="-590550" eaLnBrk="1" hangingPunct="1">
              <a:buFont typeface="Wingdings" pitchFamily="2" charset="2"/>
              <a:buNone/>
            </a:pPr>
            <a:r>
              <a:rPr lang="tr-TR" sz="2000" dirty="0" smtClean="0"/>
              <a:t>        bağıntıları ile hesaplama yapılır.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826AF8-7E7A-47CB-B9DE-C8C1AAD3F570}" type="slidenum">
              <a:rPr lang="tr-TR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072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700213"/>
            <a:ext cx="8153400" cy="3960812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b="1" dirty="0" smtClean="0"/>
              <a:t>Tam değişken zorlanmada sonsuz ömür için;</a:t>
            </a:r>
          </a:p>
          <a:p>
            <a:pPr marL="590550" indent="-590550" eaLnBrk="1" hangingPunct="1">
              <a:lnSpc>
                <a:spcPct val="80000"/>
              </a:lnSpc>
            </a:pPr>
            <a:endParaRPr lang="tr-TR" sz="2000" b="1" dirty="0" smtClean="0"/>
          </a:p>
          <a:p>
            <a:pPr marL="590550" indent="-59055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b="1" dirty="0" smtClean="0">
                <a:latin typeface="Arial" charset="0"/>
              </a:rPr>
              <a:t>        </a:t>
            </a:r>
            <a:r>
              <a:rPr lang="tr-TR" sz="2000" b="1" dirty="0" smtClean="0"/>
              <a:t>Çekme-basma:</a:t>
            </a:r>
          </a:p>
          <a:p>
            <a:pPr marL="590550" indent="-590550" eaLnBrk="1" hangingPunct="1">
              <a:lnSpc>
                <a:spcPct val="80000"/>
              </a:lnSpc>
            </a:pPr>
            <a:endParaRPr lang="tr-TR" sz="2000" dirty="0" smtClean="0"/>
          </a:p>
          <a:p>
            <a:pPr marL="590550" indent="-59055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/>
              <a:t>	σ*</a:t>
            </a:r>
            <a:r>
              <a:rPr lang="tr-TR" sz="2000" baseline="-25000" dirty="0" smtClean="0"/>
              <a:t>ÇD</a:t>
            </a:r>
            <a:r>
              <a:rPr lang="tr-TR" sz="2000" dirty="0" smtClean="0"/>
              <a:t> = [(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y</a:t>
            </a:r>
            <a:r>
              <a:rPr lang="tr-TR" sz="2000" dirty="0" smtClean="0"/>
              <a:t>.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b</a:t>
            </a:r>
            <a:r>
              <a:rPr lang="tr-TR" sz="2000" dirty="0" smtClean="0"/>
              <a:t>)/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ç</a:t>
            </a:r>
            <a:r>
              <a:rPr lang="tr-TR" sz="2000" dirty="0" smtClean="0"/>
              <a:t>].σ</a:t>
            </a:r>
            <a:r>
              <a:rPr lang="tr-TR" sz="2000" baseline="-25000" dirty="0" smtClean="0"/>
              <a:t>ÇD</a:t>
            </a:r>
            <a:endParaRPr lang="tr-TR" sz="2000" dirty="0" smtClean="0"/>
          </a:p>
          <a:p>
            <a:pPr marL="590550" indent="-590550" eaLnBrk="1" hangingPunct="1">
              <a:lnSpc>
                <a:spcPct val="80000"/>
              </a:lnSpc>
            </a:pPr>
            <a:endParaRPr lang="tr-TR" sz="2000" b="1" dirty="0" smtClean="0"/>
          </a:p>
          <a:p>
            <a:pPr marL="590550" indent="-59055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b="1" dirty="0" smtClean="0">
                <a:latin typeface="Arial" charset="0"/>
              </a:rPr>
              <a:t>        </a:t>
            </a:r>
            <a:r>
              <a:rPr lang="tr-TR" sz="2000" b="1" dirty="0" smtClean="0"/>
              <a:t>Eğilme:</a:t>
            </a:r>
          </a:p>
          <a:p>
            <a:pPr marL="590550" indent="-590550" eaLnBrk="1" hangingPunct="1">
              <a:lnSpc>
                <a:spcPct val="80000"/>
              </a:lnSpc>
            </a:pPr>
            <a:endParaRPr lang="tr-TR" sz="2000" dirty="0" smtClean="0"/>
          </a:p>
          <a:p>
            <a:pPr marL="590550" indent="-59055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   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eD</a:t>
            </a:r>
            <a:r>
              <a:rPr lang="tr-TR" sz="2000" dirty="0" smtClean="0"/>
              <a:t>*= [(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y</a:t>
            </a:r>
            <a:r>
              <a:rPr lang="tr-TR" sz="2000" dirty="0" smtClean="0"/>
              <a:t>.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b</a:t>
            </a:r>
            <a:r>
              <a:rPr lang="tr-TR" sz="2000" dirty="0" smtClean="0"/>
              <a:t>)/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ç</a:t>
            </a:r>
            <a:r>
              <a:rPr lang="tr-TR" sz="2000" dirty="0" smtClean="0"/>
              <a:t>].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eD</a:t>
            </a:r>
            <a:r>
              <a:rPr lang="tr-TR" sz="2000" dirty="0" smtClean="0"/>
              <a:t>  	</a:t>
            </a:r>
          </a:p>
          <a:p>
            <a:pPr marL="590550" indent="-590550" eaLnBrk="1" hangingPunct="1">
              <a:lnSpc>
                <a:spcPct val="80000"/>
              </a:lnSpc>
            </a:pPr>
            <a:endParaRPr lang="tr-TR" sz="2000" b="1" dirty="0" smtClean="0"/>
          </a:p>
          <a:p>
            <a:pPr marL="590550" indent="-59055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b="1" dirty="0" smtClean="0">
                <a:latin typeface="Arial" charset="0"/>
              </a:rPr>
              <a:t>        </a:t>
            </a:r>
            <a:r>
              <a:rPr lang="tr-TR" sz="2000" b="1" dirty="0" smtClean="0"/>
              <a:t>Burulma ve Kesme:</a:t>
            </a:r>
          </a:p>
          <a:p>
            <a:pPr marL="590550" indent="-590550" eaLnBrk="1" hangingPunct="1">
              <a:lnSpc>
                <a:spcPct val="80000"/>
              </a:lnSpc>
            </a:pPr>
            <a:endParaRPr lang="tr-TR" sz="2000" dirty="0" smtClean="0"/>
          </a:p>
          <a:p>
            <a:pPr marL="590550" indent="-59055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tr-TR" sz="2000" dirty="0" smtClean="0">
                <a:latin typeface="Arial" charset="0"/>
              </a:rPr>
              <a:t>     </a:t>
            </a:r>
            <a:r>
              <a:rPr lang="tr-TR" sz="2000" dirty="0" smtClean="0"/>
              <a:t>	τD* = [(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y</a:t>
            </a:r>
            <a:r>
              <a:rPr lang="tr-TR" sz="2000" dirty="0" smtClean="0"/>
              <a:t>.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b</a:t>
            </a:r>
            <a:r>
              <a:rPr lang="tr-TR" sz="2000" dirty="0" smtClean="0"/>
              <a:t>)/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ç</a:t>
            </a:r>
            <a:r>
              <a:rPr lang="tr-TR" sz="2000" dirty="0" smtClean="0"/>
              <a:t>].τ</a:t>
            </a:r>
            <a:r>
              <a:rPr lang="tr-TR" sz="2000" baseline="-25000" dirty="0" smtClean="0"/>
              <a:t>D</a:t>
            </a:r>
            <a:r>
              <a:rPr lang="tr-TR" sz="2000" dirty="0" smtClean="0"/>
              <a:t>	</a:t>
            </a:r>
          </a:p>
          <a:p>
            <a:pPr marL="590550" indent="-590550" eaLnBrk="1" hangingPunct="1">
              <a:lnSpc>
                <a:spcPct val="80000"/>
              </a:lnSpc>
            </a:pPr>
            <a:endParaRPr lang="tr-TR" sz="2000" dirty="0" smtClean="0"/>
          </a:p>
          <a:p>
            <a:pPr marL="590550" indent="-59055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000" dirty="0" smtClean="0"/>
              <a:t>        bağıntıları ile hesaplama yapılır.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E9C412-51AB-4A62-984B-5EA8363E218F}" type="slidenum">
              <a:rPr lang="tr-TR"/>
              <a:pPr>
                <a:defRPr/>
              </a:pPr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34277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tr-TR" sz="2200" b="1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Genel Değişken Zorlanma</a:t>
            </a:r>
            <a:endParaRPr lang="tr-TR" sz="220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798763"/>
            <a:ext cx="8229600" cy="1422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r-TR" sz="2000" dirty="0" smtClean="0"/>
              <a:t>Genel değişken zorlanmada mukavemet sınırını bulmak için her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o</a:t>
            </a:r>
            <a:r>
              <a:rPr lang="tr-TR" sz="2000" dirty="0" smtClean="0"/>
              <a:t> ve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g</a:t>
            </a:r>
            <a:r>
              <a:rPr lang="tr-TR" sz="2000" dirty="0" smtClean="0"/>
              <a:t> değerleri için ayrı hesap yapılmalıdır. Bu ise </a:t>
            </a:r>
            <a:r>
              <a:rPr lang="tr-TR" sz="2000" dirty="0" err="1" smtClean="0"/>
              <a:t>konstrüktörü</a:t>
            </a:r>
            <a:r>
              <a:rPr lang="tr-TR" sz="2000" dirty="0" smtClean="0"/>
              <a:t> çok zorlar. Araştırıcılar hesaplama için iki yöntem geliştirmişlerdir.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4BD236-08A4-44CB-A3F9-2B6D4E09100B}" type="slidenum">
              <a:rPr lang="tr-TR"/>
              <a:pPr>
                <a:defRPr/>
              </a:pPr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42773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0" name="Rectangle 4"/>
          <p:cNvSpPr>
            <a:spLocks noGrp="1" noChangeArrowheads="1"/>
          </p:cNvSpPr>
          <p:nvPr>
            <p:ph type="title"/>
          </p:nvPr>
        </p:nvSpPr>
        <p:spPr>
          <a:xfrm>
            <a:off x="539552" y="1214421"/>
            <a:ext cx="8153400" cy="1571637"/>
          </a:xfrm>
        </p:spPr>
        <p:txBody>
          <a:bodyPr>
            <a:no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tr-TR" sz="2200" b="1" dirty="0" err="1" smtClean="0">
                <a:solidFill>
                  <a:schemeClr val="tx1"/>
                </a:solidFill>
              </a:rPr>
              <a:t>Soderber</a:t>
            </a:r>
            <a:r>
              <a:rPr lang="tr-TR" sz="2200" b="1" dirty="0" smtClean="0">
                <a:solidFill>
                  <a:schemeClr val="tx1"/>
                </a:solidFill>
              </a:rPr>
              <a:t> Yöntemi:</a:t>
            </a:r>
            <a:r>
              <a:rPr lang="tr-TR" sz="2200" dirty="0" smtClean="0">
                <a:solidFill>
                  <a:schemeClr val="tx1"/>
                </a:solidFill>
              </a:rPr>
              <a:t/>
            </a:r>
            <a:br>
              <a:rPr lang="tr-TR" sz="2200" dirty="0" smtClean="0">
                <a:solidFill>
                  <a:schemeClr val="tx1"/>
                </a:solidFill>
              </a:rPr>
            </a:br>
            <a:r>
              <a:rPr lang="tr-TR" sz="2200" dirty="0" smtClean="0">
                <a:solidFill>
                  <a:schemeClr val="tx1"/>
                </a:solidFill>
              </a:rPr>
              <a:t>Bu yöntemde, apsise </a:t>
            </a:r>
            <a:r>
              <a:rPr lang="tr-TR" sz="2200" dirty="0" err="1" smtClean="0">
                <a:solidFill>
                  <a:schemeClr val="tx1"/>
                </a:solidFill>
              </a:rPr>
              <a:t>sitatik</a:t>
            </a:r>
            <a:r>
              <a:rPr lang="tr-TR" sz="2200" dirty="0" smtClean="0">
                <a:solidFill>
                  <a:schemeClr val="tx1"/>
                </a:solidFill>
              </a:rPr>
              <a:t> zorlanmadaki mukavemet sınırı, ordinata da tam değişken zorlanmadaki sürekli mukavemet sınırı işlenmektedir. </a:t>
            </a:r>
            <a:endParaRPr lang="tr-TR" sz="2200" dirty="0">
              <a:solidFill>
                <a:schemeClr val="tx1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11CFB6-D63C-4A1F-8807-3674BCF32839}" type="slidenum">
              <a:rPr lang="tr-TR"/>
              <a:pPr>
                <a:defRPr/>
              </a:pPr>
              <a:t>7</a:t>
            </a:fld>
            <a:endParaRPr lang="tr-TR"/>
          </a:p>
        </p:txBody>
      </p:sp>
      <p:sp>
        <p:nvSpPr>
          <p:cNvPr id="5" name="4 Dikdörtgen"/>
          <p:cNvSpPr/>
          <p:nvPr/>
        </p:nvSpPr>
        <p:spPr>
          <a:xfrm>
            <a:off x="4000496" y="5786454"/>
            <a:ext cx="428628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8" name="7 İçerik Yer Tutucusu" descr="soderberg line ile ilgili görsel sonucu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3214686"/>
            <a:ext cx="4852129" cy="274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Dikdörtgen"/>
          <p:cNvSpPr/>
          <p:nvPr/>
        </p:nvSpPr>
        <p:spPr>
          <a:xfrm>
            <a:off x="2071670" y="6072206"/>
            <a:ext cx="53578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https://www.youtube.com/watch?v=f7KcxGbC32M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93269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B6150-74BD-4FE8-BD4C-445E6CFC0F97}" type="slidenum">
              <a:rPr lang="tr-TR"/>
              <a:pPr>
                <a:defRPr/>
              </a:pPr>
              <a:t>8</a:t>
            </a:fld>
            <a:endParaRPr lang="tr-TR"/>
          </a:p>
        </p:txBody>
      </p:sp>
      <p:sp>
        <p:nvSpPr>
          <p:cNvPr id="7" name="6 İçerik Yer Tutucusu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53054"/>
          </a:xfrm>
        </p:spPr>
        <p:txBody>
          <a:bodyPr/>
          <a:lstStyle/>
          <a:p>
            <a:r>
              <a:rPr lang="tr-TR" sz="2800" b="1" dirty="0" err="1" smtClean="0"/>
              <a:t>Smith</a:t>
            </a:r>
            <a:r>
              <a:rPr lang="tr-TR" sz="2800" b="1" dirty="0" smtClean="0"/>
              <a:t> Yöntemi</a:t>
            </a:r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 smtClean="0"/>
              <a:t>Bu yöntemde zorlanma durumları genel olarak bir diyagramda gösterilmeye çalışılmıştır. Burada da, yatay eksende σ</a:t>
            </a:r>
            <a:r>
              <a:rPr lang="tr-TR" sz="2800" baseline="-25000" dirty="0" smtClean="0"/>
              <a:t>AK</a:t>
            </a:r>
            <a:r>
              <a:rPr lang="tr-TR" sz="2800" dirty="0" smtClean="0"/>
              <a:t> ve σ</a:t>
            </a:r>
            <a:r>
              <a:rPr lang="tr-TR" sz="2800" baseline="-25000" dirty="0" smtClean="0"/>
              <a:t>K</a:t>
            </a:r>
            <a:r>
              <a:rPr lang="tr-TR" sz="2800" dirty="0" smtClean="0"/>
              <a:t> değerleri, düşey eksende ise, tam değişken zorlanmadaki sürekli mukavemet değerleri </a:t>
            </a:r>
            <a:r>
              <a:rPr lang="tr-TR" sz="2800" dirty="0" err="1" smtClean="0"/>
              <a:t>σ</a:t>
            </a:r>
            <a:r>
              <a:rPr lang="tr-TR" sz="2800" baseline="-25000" dirty="0" err="1" smtClean="0"/>
              <a:t>d</a:t>
            </a:r>
            <a:r>
              <a:rPr lang="tr-TR" sz="2800" dirty="0" smtClean="0"/>
              <a:t>  ve </a:t>
            </a:r>
            <a:r>
              <a:rPr lang="tr-TR" sz="2800" dirty="0" err="1" smtClean="0"/>
              <a:t>σ</a:t>
            </a:r>
            <a:r>
              <a:rPr lang="tr-TR" sz="2800" baseline="-25000" dirty="0" err="1" smtClean="0"/>
              <a:t>d</a:t>
            </a:r>
            <a:r>
              <a:rPr lang="tr-TR" sz="2800" dirty="0" smtClean="0"/>
              <a:t> değerleri yer almaktadır. Genel değişken zorlanmadaki maksimum ve minimum gerilme değerleri de alanı alttan ve üsten sınırlandırmaktadır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13342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0769"/>
            <a:ext cx="8229600" cy="3942432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smtClean="0"/>
              <a:t>Smith diyagramına göre mukavemet koşulu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&lt;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  yada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 </a:t>
            </a:r>
            <a:r>
              <a:rPr lang="tr-TR" sz="2000" u="sng" dirty="0" smtClean="0"/>
              <a:t>&lt;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 / S 	  (2.65) olur. Bu yöntemde, </a:t>
            </a:r>
            <a:r>
              <a:rPr lang="tr-TR" sz="2000" dirty="0" err="1" smtClean="0"/>
              <a:t>Haigh</a:t>
            </a:r>
            <a:r>
              <a:rPr lang="tr-TR" sz="2000" dirty="0" smtClean="0"/>
              <a:t> diyagramında olduğu gibi analitik bağıntılar elde edilemez. </a:t>
            </a: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smtClean="0"/>
              <a:t>Bu durumda;</a:t>
            </a:r>
            <a:endParaRPr lang="tr-TR" sz="2000" dirty="0" smtClean="0"/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  =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o</a:t>
            </a:r>
            <a:r>
              <a:rPr lang="tr-TR" sz="2000" dirty="0" smtClean="0"/>
              <a:t> +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g</a:t>
            </a:r>
            <a:r>
              <a:rPr lang="tr-TR" sz="2000" dirty="0" smtClean="0"/>
              <a:t>  ve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max</a:t>
            </a:r>
            <a:r>
              <a:rPr lang="tr-TR" sz="2000" dirty="0" smtClean="0"/>
              <a:t> =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o</a:t>
            </a:r>
            <a:r>
              <a:rPr lang="tr-TR" sz="2000" dirty="0" smtClean="0"/>
              <a:t> + σ</a:t>
            </a:r>
            <a:r>
              <a:rPr lang="tr-TR" sz="2000" baseline="-25000" dirty="0" smtClean="0"/>
              <a:t>G</a:t>
            </a:r>
            <a:r>
              <a:rPr lang="tr-TR" sz="2000" dirty="0" smtClean="0"/>
              <a:t>     	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000" dirty="0" smtClean="0"/>
              <a:t>     bağıntısı yazılır. Ayrıca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o</a:t>
            </a:r>
            <a:r>
              <a:rPr lang="tr-TR" sz="2000" dirty="0" smtClean="0"/>
              <a:t> =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D</a:t>
            </a:r>
            <a:r>
              <a:rPr lang="tr-TR" sz="2000" dirty="0" smtClean="0"/>
              <a:t> olduğu dikkate alınarak,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0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tr-TR" sz="2000" dirty="0" err="1" smtClean="0"/>
              <a:t>σ</a:t>
            </a:r>
            <a:r>
              <a:rPr lang="tr-TR" sz="2000" baseline="-25000" dirty="0" err="1" smtClean="0"/>
              <a:t>g</a:t>
            </a:r>
            <a:r>
              <a:rPr lang="tr-TR" sz="2000" dirty="0" smtClean="0"/>
              <a:t> </a:t>
            </a:r>
            <a:r>
              <a:rPr lang="tr-TR" sz="2000" u="sng" dirty="0" smtClean="0"/>
              <a:t>&lt; </a:t>
            </a:r>
            <a:r>
              <a:rPr lang="tr-TR" sz="2000" dirty="0" smtClean="0"/>
              <a:t>σ</a:t>
            </a:r>
            <a:r>
              <a:rPr lang="tr-TR" sz="2000" baseline="-25000" dirty="0" smtClean="0"/>
              <a:t>G</a:t>
            </a:r>
            <a:r>
              <a:rPr lang="tr-TR" sz="2000" dirty="0" smtClean="0"/>
              <a:t> / S ve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em</a:t>
            </a:r>
            <a:r>
              <a:rPr lang="tr-TR" sz="2000" dirty="0" smtClean="0"/>
              <a:t>=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o</a:t>
            </a:r>
            <a:r>
              <a:rPr lang="tr-TR" sz="2000" dirty="0" smtClean="0"/>
              <a:t> + (σ</a:t>
            </a:r>
            <a:r>
              <a:rPr lang="tr-TR" sz="2000" baseline="-25000" dirty="0" smtClean="0"/>
              <a:t>G </a:t>
            </a:r>
            <a:r>
              <a:rPr lang="tr-TR" sz="2000" dirty="0" smtClean="0"/>
              <a:t>/S) 	</a:t>
            </a:r>
          </a:p>
          <a:p>
            <a:pPr eaLnBrk="1" hangingPunct="1">
              <a:lnSpc>
                <a:spcPct val="80000"/>
              </a:lnSpc>
            </a:pPr>
            <a:endParaRPr lang="tr-TR" sz="2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000" dirty="0" smtClean="0"/>
              <a:t>    elde edilir. </a:t>
            </a:r>
            <a:r>
              <a:rPr lang="tr-TR" sz="2000" dirty="0" err="1" smtClean="0"/>
              <a:t>σ</a:t>
            </a:r>
            <a:r>
              <a:rPr lang="tr-TR" sz="2000" baseline="-25000" dirty="0" err="1" smtClean="0"/>
              <a:t>G</a:t>
            </a:r>
            <a:r>
              <a:rPr lang="tr-TR" sz="2000" dirty="0" smtClean="0"/>
              <a:t> değeri malzeme için hazırlanan diyagramlardan bulunur.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20E3F4-4223-40E3-B07B-C1141FBB11F1}" type="slidenum">
              <a:rPr lang="tr-TR"/>
              <a:pPr>
                <a:defRPr/>
              </a:pPr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774878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</TotalTime>
  <Words>147</Words>
  <Application>Microsoft Office PowerPoint</Application>
  <PresentationFormat>Ekran Gösterisi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Akış</vt:lpstr>
      <vt:lpstr>ZTM321  MAKİNE ELEMANLARI   6.hafta</vt:lpstr>
      <vt:lpstr>Makine Elemanlarının Mukavemet Sınırları </vt:lpstr>
      <vt:lpstr>Slayt 3</vt:lpstr>
      <vt:lpstr>Slayt 4</vt:lpstr>
      <vt:lpstr>Slayt 5</vt:lpstr>
      <vt:lpstr>Genel Değişken Zorlanma</vt:lpstr>
      <vt:lpstr>Soderber Yöntemi: Bu yöntemde, apsise sitatik zorlanmadaki mukavemet sınırı, ordinata da tam değişken zorlanmadaki sürekli mukavemet sınırı işlenmektedir. 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ACAR</dc:creator>
  <cp:lastModifiedBy>Ramazan ÖZTÜRK</cp:lastModifiedBy>
  <cp:revision>8</cp:revision>
  <dcterms:created xsi:type="dcterms:W3CDTF">2017-11-21T19:38:03Z</dcterms:created>
  <dcterms:modified xsi:type="dcterms:W3CDTF">2018-02-13T09:18:38Z</dcterms:modified>
</cp:coreProperties>
</file>