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5" r:id="rId1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15" autoAdjust="0"/>
    <p:restoredTop sz="94660"/>
  </p:normalViewPr>
  <p:slideViewPr>
    <p:cSldViewPr snapToGrid="0">
      <p:cViewPr varScale="1">
        <p:scale>
          <a:sx n="89" d="100"/>
          <a:sy n="89" d="100"/>
        </p:scale>
        <p:origin x="120" y="1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9/8/2017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9/8/2017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9/8/2017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9/8/2017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9/8/2017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9/8/2017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9/8/2017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9/8/2017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9/8/2017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9/8/2017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957893" y="2514600"/>
            <a:ext cx="9546720" cy="2262781"/>
          </a:xfrm>
        </p:spPr>
        <p:txBody>
          <a:bodyPr/>
          <a:lstStyle/>
          <a:p>
            <a:r>
              <a:rPr lang="tr-TR" dirty="0" smtClean="0"/>
              <a:t>Öğretim Tasarımı Modelleri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6337969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tr-TR" dirty="0" err="1" smtClean="0"/>
              <a:t>KELLER’in</a:t>
            </a:r>
            <a:r>
              <a:rPr lang="tr-TR" dirty="0" smtClean="0"/>
              <a:t> GÜDÜLEYİCİ (Motivasyon) TASARIM MODELİ (ARCS)</a:t>
            </a:r>
            <a:endParaRPr lang="tr-TR" dirty="0"/>
          </a:p>
        </p:txBody>
      </p:sp>
      <p:sp>
        <p:nvSpPr>
          <p:cNvPr id="18435" name="2 İçerik Yer Tutucusu"/>
          <p:cNvSpPr>
            <a:spLocks noGrp="1"/>
          </p:cNvSpPr>
          <p:nvPr>
            <p:ph idx="1"/>
          </p:nvPr>
        </p:nvSpPr>
        <p:spPr>
          <a:xfrm>
            <a:off x="1981200" y="2357438"/>
            <a:ext cx="8229600" cy="4216400"/>
          </a:xfrm>
        </p:spPr>
        <p:txBody>
          <a:bodyPr/>
          <a:lstStyle/>
          <a:p>
            <a:pPr eaLnBrk="1" hangingPunct="1"/>
            <a:r>
              <a:rPr lang="tr-TR" altLang="tr-TR" dirty="0" err="1" smtClean="0">
                <a:solidFill>
                  <a:srgbClr val="FF0000"/>
                </a:solidFill>
              </a:rPr>
              <a:t>A</a:t>
            </a:r>
            <a:r>
              <a:rPr lang="tr-TR" altLang="tr-TR" dirty="0" err="1" smtClean="0"/>
              <a:t>ttention</a:t>
            </a:r>
            <a:r>
              <a:rPr lang="tr-TR" altLang="tr-TR" dirty="0" smtClean="0"/>
              <a:t>                    Dikkat</a:t>
            </a:r>
          </a:p>
          <a:p>
            <a:pPr eaLnBrk="1" hangingPunct="1"/>
            <a:r>
              <a:rPr lang="tr-TR" altLang="tr-TR" dirty="0" err="1" smtClean="0">
                <a:solidFill>
                  <a:srgbClr val="FF0000"/>
                </a:solidFill>
              </a:rPr>
              <a:t>R</a:t>
            </a:r>
            <a:r>
              <a:rPr lang="tr-TR" altLang="tr-TR" dirty="0" err="1" smtClean="0"/>
              <a:t>elevance</a:t>
            </a:r>
            <a:r>
              <a:rPr lang="tr-TR" altLang="tr-TR" dirty="0" smtClean="0"/>
              <a:t>                    Uygunluk</a:t>
            </a:r>
          </a:p>
          <a:p>
            <a:pPr eaLnBrk="1" hangingPunct="1"/>
            <a:r>
              <a:rPr lang="tr-TR" altLang="tr-TR" dirty="0" err="1" smtClean="0">
                <a:solidFill>
                  <a:srgbClr val="FF0000"/>
                </a:solidFill>
              </a:rPr>
              <a:t>C</a:t>
            </a:r>
            <a:r>
              <a:rPr lang="tr-TR" altLang="tr-TR" dirty="0" err="1" smtClean="0"/>
              <a:t>onfidence</a:t>
            </a:r>
            <a:r>
              <a:rPr lang="tr-TR" altLang="tr-TR" dirty="0" smtClean="0"/>
              <a:t>                  Güven</a:t>
            </a:r>
          </a:p>
          <a:p>
            <a:pPr eaLnBrk="1" hangingPunct="1"/>
            <a:r>
              <a:rPr lang="tr-TR" altLang="tr-TR" dirty="0" err="1" smtClean="0">
                <a:solidFill>
                  <a:srgbClr val="FF0000"/>
                </a:solidFill>
              </a:rPr>
              <a:t>S</a:t>
            </a:r>
            <a:r>
              <a:rPr lang="tr-TR" altLang="tr-TR" dirty="0" err="1" smtClean="0"/>
              <a:t>atisfaction</a:t>
            </a:r>
            <a:r>
              <a:rPr lang="tr-TR" altLang="tr-TR" dirty="0" smtClean="0"/>
              <a:t>                   Doyum</a:t>
            </a:r>
          </a:p>
        </p:txBody>
      </p:sp>
      <p:cxnSp>
        <p:nvCxnSpPr>
          <p:cNvPr id="5" name="4 Düz Ok Bağlayıcısı"/>
          <p:cNvCxnSpPr/>
          <p:nvPr/>
        </p:nvCxnSpPr>
        <p:spPr>
          <a:xfrm>
            <a:off x="3621294" y="2573340"/>
            <a:ext cx="990095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5 Düz Ok Bağlayıcısı"/>
          <p:cNvCxnSpPr/>
          <p:nvPr/>
        </p:nvCxnSpPr>
        <p:spPr>
          <a:xfrm flipV="1">
            <a:off x="3661916" y="2928145"/>
            <a:ext cx="949473" cy="1664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6 Düz Ok Bağlayıcısı"/>
          <p:cNvCxnSpPr/>
          <p:nvPr/>
        </p:nvCxnSpPr>
        <p:spPr>
          <a:xfrm flipV="1">
            <a:off x="3661916" y="3397225"/>
            <a:ext cx="1082206" cy="1496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7 Düz Ok Bağlayıcısı"/>
          <p:cNvCxnSpPr/>
          <p:nvPr/>
        </p:nvCxnSpPr>
        <p:spPr>
          <a:xfrm>
            <a:off x="3621294" y="3768671"/>
            <a:ext cx="990095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531085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 smtClean="0"/>
              <a:t>ARCS MODELİ</a:t>
            </a:r>
          </a:p>
        </p:txBody>
      </p:sp>
      <p:sp>
        <p:nvSpPr>
          <p:cNvPr id="19459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Georgia" panose="02040502050405020303" pitchFamily="18" charset="0"/>
              <a:buNone/>
            </a:pPr>
            <a:r>
              <a:rPr lang="tr-TR" altLang="tr-TR" smtClean="0"/>
              <a:t>DİKKAT</a:t>
            </a:r>
          </a:p>
          <a:p>
            <a:pPr eaLnBrk="1" hangingPunct="1">
              <a:buFont typeface="Georgia" panose="02040502050405020303" pitchFamily="18" charset="0"/>
              <a:buNone/>
            </a:pPr>
            <a:endParaRPr lang="tr-TR" altLang="tr-TR" smtClean="0"/>
          </a:p>
          <a:p>
            <a:pPr eaLnBrk="1" hangingPunct="1">
              <a:buFont typeface="Georgia" panose="02040502050405020303" pitchFamily="18" charset="0"/>
              <a:buNone/>
            </a:pPr>
            <a:r>
              <a:rPr lang="tr-TR" altLang="tr-TR" smtClean="0">
                <a:solidFill>
                  <a:srgbClr val="FF0000"/>
                </a:solidFill>
              </a:rPr>
              <a:t>Algısal Uyarma</a:t>
            </a:r>
            <a:r>
              <a:rPr lang="tr-TR" altLang="tr-TR" smtClean="0"/>
              <a:t>: Öğrencilerin ilgisini çekmek için ne yapılmalı?</a:t>
            </a:r>
          </a:p>
          <a:p>
            <a:pPr eaLnBrk="1" hangingPunct="1">
              <a:buFont typeface="Georgia" panose="02040502050405020303" pitchFamily="18" charset="0"/>
              <a:buNone/>
            </a:pPr>
            <a:r>
              <a:rPr lang="tr-TR" altLang="tr-TR" smtClean="0">
                <a:solidFill>
                  <a:srgbClr val="FF0000"/>
                </a:solidFill>
              </a:rPr>
              <a:t>Sorgusal Uyarma</a:t>
            </a:r>
            <a:r>
              <a:rPr lang="tr-TR" altLang="tr-TR" smtClean="0"/>
              <a:t>: Sorgulama becerileri nasıl uyarılmalı?</a:t>
            </a:r>
          </a:p>
          <a:p>
            <a:pPr eaLnBrk="1" hangingPunct="1">
              <a:buFont typeface="Georgia" panose="02040502050405020303" pitchFamily="18" charset="0"/>
              <a:buNone/>
            </a:pPr>
            <a:r>
              <a:rPr lang="tr-TR" altLang="tr-TR" smtClean="0">
                <a:solidFill>
                  <a:srgbClr val="FF0000"/>
                </a:solidFill>
              </a:rPr>
              <a:t>Değişkenlik</a:t>
            </a:r>
            <a:r>
              <a:rPr lang="tr-TR" altLang="tr-TR" smtClean="0"/>
              <a:t>: Öğrencilerin dikkatlerini uyanık tutmak için neler yapılmalı?</a:t>
            </a:r>
          </a:p>
        </p:txBody>
      </p:sp>
    </p:spTree>
    <p:extLst>
      <p:ext uri="{BB962C8B-B14F-4D97-AF65-F5344CB8AC3E}">
        <p14:creationId xmlns:p14="http://schemas.microsoft.com/office/powerpoint/2010/main" val="16039854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 smtClean="0"/>
              <a:t>ARCS MODELİ</a:t>
            </a:r>
          </a:p>
        </p:txBody>
      </p:sp>
      <p:sp>
        <p:nvSpPr>
          <p:cNvPr id="2048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tr-TR" altLang="tr-TR" smtClean="0"/>
              <a:t>UYGUNLUK</a:t>
            </a:r>
          </a:p>
          <a:p>
            <a:pPr eaLnBrk="1" hangingPunct="1">
              <a:buFont typeface="Georgia" panose="02040502050405020303" pitchFamily="18" charset="0"/>
              <a:buNone/>
            </a:pPr>
            <a:endParaRPr lang="tr-TR" altLang="tr-TR" smtClean="0"/>
          </a:p>
          <a:p>
            <a:pPr eaLnBrk="1" hangingPunct="1">
              <a:buFont typeface="Georgia" panose="02040502050405020303" pitchFamily="18" charset="0"/>
              <a:buNone/>
            </a:pPr>
            <a:r>
              <a:rPr lang="tr-TR" altLang="tr-TR" smtClean="0">
                <a:solidFill>
                  <a:srgbClr val="FF0000"/>
                </a:solidFill>
              </a:rPr>
              <a:t>Hedef Tanıtımı</a:t>
            </a:r>
            <a:r>
              <a:rPr lang="tr-TR" altLang="tr-TR" smtClean="0"/>
              <a:t>: Öğrencilerin gereksinimleri nasıl karşılanmalı?</a:t>
            </a:r>
          </a:p>
          <a:p>
            <a:pPr eaLnBrk="1" hangingPunct="1">
              <a:buFont typeface="Georgia" panose="02040502050405020303" pitchFamily="18" charset="0"/>
              <a:buNone/>
            </a:pPr>
            <a:r>
              <a:rPr lang="tr-TR" altLang="tr-TR" smtClean="0">
                <a:solidFill>
                  <a:srgbClr val="FF0000"/>
                </a:solidFill>
              </a:rPr>
              <a:t>Güdü Eşlemesi</a:t>
            </a:r>
            <a:r>
              <a:rPr lang="tr-TR" altLang="tr-TR" smtClean="0"/>
              <a:t>: Öğrencilere nasıl ve ne zaman uygun seçenek, sorumluluk ve etki sağlanır?</a:t>
            </a:r>
          </a:p>
          <a:p>
            <a:pPr eaLnBrk="1" hangingPunct="1">
              <a:buFont typeface="Georgia" panose="02040502050405020303" pitchFamily="18" charset="0"/>
              <a:buNone/>
            </a:pPr>
            <a:r>
              <a:rPr lang="tr-TR" altLang="tr-TR" smtClean="0">
                <a:solidFill>
                  <a:srgbClr val="FF0000"/>
                </a:solidFill>
              </a:rPr>
              <a:t>Benzerlik</a:t>
            </a:r>
            <a:r>
              <a:rPr lang="tr-TR" altLang="tr-TR" smtClean="0"/>
              <a:t>: Öğrencilerin deneyimlerine benzer öğretim nasıl sağlanır?</a:t>
            </a:r>
          </a:p>
          <a:p>
            <a:pPr eaLnBrk="1" hangingPunct="1">
              <a:buFont typeface="Georgia" panose="02040502050405020303" pitchFamily="18" charset="0"/>
              <a:buNone/>
            </a:pPr>
            <a:endParaRPr lang="tr-TR" altLang="tr-TR" smtClean="0"/>
          </a:p>
          <a:p>
            <a:pPr eaLnBrk="1" hangingPunct="1">
              <a:buFont typeface="Georgia" panose="02040502050405020303" pitchFamily="18" charset="0"/>
              <a:buNone/>
            </a:pPr>
            <a:endParaRPr lang="tr-TR" altLang="tr-TR" smtClean="0"/>
          </a:p>
        </p:txBody>
      </p:sp>
    </p:spTree>
    <p:extLst>
      <p:ext uri="{BB962C8B-B14F-4D97-AF65-F5344CB8AC3E}">
        <p14:creationId xmlns:p14="http://schemas.microsoft.com/office/powerpoint/2010/main" val="25282327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 smtClean="0"/>
              <a:t>ARCS MODELİ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65760" indent="-256032">
              <a:buClr>
                <a:schemeClr val="accent3"/>
              </a:buClr>
              <a:buFont typeface="Georgia"/>
              <a:buChar char="•"/>
              <a:defRPr/>
            </a:pPr>
            <a:r>
              <a:rPr lang="tr-TR" dirty="0" smtClean="0"/>
              <a:t>GÜVEN</a:t>
            </a:r>
          </a:p>
          <a:p>
            <a:pPr marL="365760" indent="-256032">
              <a:buClr>
                <a:schemeClr val="accent3"/>
              </a:buClr>
              <a:buNone/>
              <a:defRPr/>
            </a:pPr>
            <a:r>
              <a:rPr lang="tr-TR" dirty="0" smtClean="0">
                <a:solidFill>
                  <a:srgbClr val="FF0000"/>
                </a:solidFill>
              </a:rPr>
              <a:t>Öğrenme Gereklilikleri</a:t>
            </a:r>
            <a:r>
              <a:rPr lang="tr-TR" dirty="0" smtClean="0"/>
              <a:t>: Öğrencilerin başarı beklentisi oluşturmalarına nasıl yardım edilmeli?</a:t>
            </a:r>
          </a:p>
          <a:p>
            <a:pPr marL="365760" indent="-256032">
              <a:buClr>
                <a:schemeClr val="accent3"/>
              </a:buClr>
              <a:buNone/>
              <a:defRPr/>
            </a:pPr>
            <a:r>
              <a:rPr lang="tr-TR" dirty="0" smtClean="0">
                <a:solidFill>
                  <a:srgbClr val="FF0000"/>
                </a:solidFill>
              </a:rPr>
              <a:t>Başarı Fırsatları</a:t>
            </a:r>
            <a:r>
              <a:rPr lang="tr-TR" dirty="0" smtClean="0"/>
              <a:t>: Öğrenme deneyimi öğrencilerin yeterliklerine inancını nasıl desteklemeli?</a:t>
            </a:r>
          </a:p>
          <a:p>
            <a:pPr marL="365760" indent="-256032">
              <a:buClr>
                <a:schemeClr val="accent3"/>
              </a:buClr>
              <a:buNone/>
              <a:defRPr/>
            </a:pPr>
            <a:r>
              <a:rPr lang="tr-TR" dirty="0" smtClean="0">
                <a:solidFill>
                  <a:srgbClr val="FF0000"/>
                </a:solidFill>
              </a:rPr>
              <a:t>Kişisel Denetim</a:t>
            </a:r>
            <a:r>
              <a:rPr lang="tr-TR" dirty="0" smtClean="0"/>
              <a:t>: Öğrenciler başarılarının kendi güç ve yeteneklerine bağlı olduğunu nasıl bilmeli?</a:t>
            </a:r>
          </a:p>
        </p:txBody>
      </p:sp>
    </p:spTree>
    <p:extLst>
      <p:ext uri="{BB962C8B-B14F-4D97-AF65-F5344CB8AC3E}">
        <p14:creationId xmlns:p14="http://schemas.microsoft.com/office/powerpoint/2010/main" val="748693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 smtClean="0"/>
              <a:t>ARCS MODELİ</a:t>
            </a:r>
          </a:p>
        </p:txBody>
      </p:sp>
      <p:sp>
        <p:nvSpPr>
          <p:cNvPr id="22531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tr-TR" altLang="tr-TR" smtClean="0"/>
              <a:t>DOYUM</a:t>
            </a:r>
          </a:p>
          <a:p>
            <a:pPr eaLnBrk="1" hangingPunct="1">
              <a:buFont typeface="Georgia" panose="02040502050405020303" pitchFamily="18" charset="0"/>
              <a:buNone/>
            </a:pPr>
            <a:endParaRPr lang="tr-TR" altLang="tr-TR" smtClean="0"/>
          </a:p>
          <a:p>
            <a:pPr eaLnBrk="1" hangingPunct="1">
              <a:buFont typeface="Georgia" panose="02040502050405020303" pitchFamily="18" charset="0"/>
              <a:buNone/>
            </a:pPr>
            <a:r>
              <a:rPr lang="tr-TR" altLang="tr-TR" smtClean="0">
                <a:solidFill>
                  <a:srgbClr val="FF0000"/>
                </a:solidFill>
              </a:rPr>
              <a:t>İçsel Pekiştireçler</a:t>
            </a:r>
            <a:r>
              <a:rPr lang="tr-TR" altLang="tr-TR" smtClean="0"/>
              <a:t>: Öğrencilerin başarılarına ilişkin olumlu duygular hissetmelerine yardım etme.</a:t>
            </a:r>
          </a:p>
          <a:p>
            <a:pPr eaLnBrk="1" hangingPunct="1">
              <a:buFont typeface="Georgia" panose="02040502050405020303" pitchFamily="18" charset="0"/>
              <a:buNone/>
            </a:pPr>
            <a:r>
              <a:rPr lang="tr-TR" altLang="tr-TR" smtClean="0">
                <a:solidFill>
                  <a:srgbClr val="FF0000"/>
                </a:solidFill>
              </a:rPr>
              <a:t>Dışsal Ödüller</a:t>
            </a:r>
            <a:r>
              <a:rPr lang="tr-TR" altLang="tr-TR" smtClean="0"/>
              <a:t>:Öğrencilerin başarısını pekiştirme.</a:t>
            </a:r>
          </a:p>
          <a:p>
            <a:pPr eaLnBrk="1" hangingPunct="1">
              <a:buFont typeface="Georgia" panose="02040502050405020303" pitchFamily="18" charset="0"/>
              <a:buNone/>
            </a:pPr>
            <a:r>
              <a:rPr lang="tr-TR" altLang="tr-TR" smtClean="0">
                <a:solidFill>
                  <a:srgbClr val="FF0000"/>
                </a:solidFill>
              </a:rPr>
              <a:t>Eşitlik</a:t>
            </a:r>
            <a:r>
              <a:rPr lang="tr-TR" altLang="tr-TR" smtClean="0"/>
              <a:t>: Öğrencilerin yeni öğrendikleri bilgi ve becerileri kullanmaları için fırsatlar sağlama.</a:t>
            </a:r>
          </a:p>
        </p:txBody>
      </p:sp>
    </p:spTree>
    <p:extLst>
      <p:ext uri="{BB962C8B-B14F-4D97-AF65-F5344CB8AC3E}">
        <p14:creationId xmlns:p14="http://schemas.microsoft.com/office/powerpoint/2010/main" val="41836090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tr-TR" dirty="0" smtClean="0"/>
              <a:t>SEELS ve GLASGOW TASARIM MODELİ</a:t>
            </a:r>
            <a:endParaRPr lang="tr-TR" dirty="0"/>
          </a:p>
        </p:txBody>
      </p:sp>
      <p:graphicFrame>
        <p:nvGraphicFramePr>
          <p:cNvPr id="4" name="3 İçerik Yer Tutucusu"/>
          <p:cNvGraphicFramePr>
            <a:graphicFrameLocks noGrp="1"/>
          </p:cNvGraphicFramePr>
          <p:nvPr>
            <p:ph idx="1"/>
          </p:nvPr>
        </p:nvGraphicFramePr>
        <p:xfrm>
          <a:off x="1981200" y="2249488"/>
          <a:ext cx="8229600" cy="347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28916"/>
                <a:gridCol w="5400684"/>
              </a:tblGrid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AŞAMALAR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Sorun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Sorun belirleme</a:t>
                      </a:r>
                    </a:p>
                    <a:p>
                      <a:r>
                        <a:rPr lang="tr-TR" dirty="0" smtClean="0"/>
                        <a:t>Öğretim çözümleme</a:t>
                      </a:r>
                      <a:endParaRPr lang="tr-T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Tasarım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Hedefler ve ölçütlerin belirlenmesi</a:t>
                      </a:r>
                    </a:p>
                    <a:p>
                      <a:r>
                        <a:rPr lang="tr-TR" dirty="0" smtClean="0"/>
                        <a:t>Öğretim</a:t>
                      </a:r>
                      <a:r>
                        <a:rPr lang="tr-TR" baseline="0" dirty="0" smtClean="0"/>
                        <a:t> stratejilerinin belirlenmesi</a:t>
                      </a:r>
                    </a:p>
                    <a:p>
                      <a:r>
                        <a:rPr lang="tr-TR" baseline="0" dirty="0" smtClean="0"/>
                        <a:t>Ortam seçimi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Geliştirme ve Uygulama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Materyal</a:t>
                      </a:r>
                      <a:r>
                        <a:rPr lang="tr-TR" baseline="0" dirty="0" smtClean="0"/>
                        <a:t> geliştirme</a:t>
                      </a:r>
                    </a:p>
                    <a:p>
                      <a:r>
                        <a:rPr lang="tr-TR" baseline="0" dirty="0" smtClean="0"/>
                        <a:t>Biçimlendirici değerlendirme</a:t>
                      </a:r>
                      <a:endParaRPr lang="tr-T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Değerlendirme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Uygulama ve denetim</a:t>
                      </a:r>
                    </a:p>
                    <a:p>
                      <a:r>
                        <a:rPr lang="tr-TR" dirty="0" smtClean="0"/>
                        <a:t>Başarı</a:t>
                      </a:r>
                      <a:r>
                        <a:rPr lang="tr-TR" baseline="0" dirty="0" smtClean="0"/>
                        <a:t> değerlendirme</a:t>
                      </a:r>
                    </a:p>
                    <a:p>
                      <a:r>
                        <a:rPr lang="tr-TR" baseline="0" dirty="0" smtClean="0"/>
                        <a:t>Uygulama ve yayılım</a:t>
                      </a: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2786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 smtClean="0"/>
              <a:t>ADDIE MODELİ</a:t>
            </a:r>
          </a:p>
        </p:txBody>
      </p:sp>
      <p:sp>
        <p:nvSpPr>
          <p:cNvPr id="8195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tr-TR" altLang="tr-TR" smtClean="0">
                <a:solidFill>
                  <a:srgbClr val="FF0000"/>
                </a:solidFill>
              </a:rPr>
              <a:t>A</a:t>
            </a:r>
            <a:r>
              <a:rPr lang="tr-TR" altLang="tr-TR" smtClean="0"/>
              <a:t>nalyze                      Çözümleme</a:t>
            </a:r>
          </a:p>
          <a:p>
            <a:pPr eaLnBrk="1" hangingPunct="1"/>
            <a:r>
              <a:rPr lang="tr-TR" altLang="tr-TR" smtClean="0">
                <a:solidFill>
                  <a:srgbClr val="FF0000"/>
                </a:solidFill>
              </a:rPr>
              <a:t>D</a:t>
            </a:r>
            <a:r>
              <a:rPr lang="tr-TR" altLang="tr-TR" smtClean="0"/>
              <a:t>esign                        Tasarım</a:t>
            </a:r>
          </a:p>
          <a:p>
            <a:pPr eaLnBrk="1" hangingPunct="1"/>
            <a:r>
              <a:rPr lang="tr-TR" altLang="tr-TR" smtClean="0">
                <a:solidFill>
                  <a:srgbClr val="FF0000"/>
                </a:solidFill>
              </a:rPr>
              <a:t>D</a:t>
            </a:r>
            <a:r>
              <a:rPr lang="tr-TR" altLang="tr-TR" smtClean="0"/>
              <a:t>evelop                      Geliştirme</a:t>
            </a:r>
          </a:p>
          <a:p>
            <a:pPr eaLnBrk="1" hangingPunct="1"/>
            <a:r>
              <a:rPr lang="tr-TR" altLang="tr-TR" smtClean="0">
                <a:solidFill>
                  <a:srgbClr val="FF0000"/>
                </a:solidFill>
              </a:rPr>
              <a:t>I</a:t>
            </a:r>
            <a:r>
              <a:rPr lang="tr-TR" altLang="tr-TR" smtClean="0"/>
              <a:t>mplementation       Uygulama</a:t>
            </a:r>
          </a:p>
          <a:p>
            <a:pPr eaLnBrk="1" hangingPunct="1"/>
            <a:r>
              <a:rPr lang="tr-TR" altLang="tr-TR" smtClean="0">
                <a:solidFill>
                  <a:srgbClr val="FF0000"/>
                </a:solidFill>
              </a:rPr>
              <a:t>E</a:t>
            </a:r>
            <a:r>
              <a:rPr lang="tr-TR" altLang="tr-TR" smtClean="0"/>
              <a:t>valuation                 Değerlendirme</a:t>
            </a:r>
          </a:p>
        </p:txBody>
      </p:sp>
      <p:cxnSp>
        <p:nvCxnSpPr>
          <p:cNvPr id="5" name="4 Düz Ok Bağlayıcısı"/>
          <p:cNvCxnSpPr/>
          <p:nvPr/>
        </p:nvCxnSpPr>
        <p:spPr>
          <a:xfrm>
            <a:off x="3894268" y="2351883"/>
            <a:ext cx="1390315" cy="1746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6 Düz Ok Bağlayıcısı"/>
          <p:cNvCxnSpPr/>
          <p:nvPr/>
        </p:nvCxnSpPr>
        <p:spPr>
          <a:xfrm flipV="1">
            <a:off x="3774280" y="2713316"/>
            <a:ext cx="1457973" cy="1020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7 Düz Ok Bağlayıcısı"/>
          <p:cNvCxnSpPr/>
          <p:nvPr/>
        </p:nvCxnSpPr>
        <p:spPr>
          <a:xfrm>
            <a:off x="4120179" y="3153686"/>
            <a:ext cx="1219340" cy="1020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11 Düz Ok Bağlayıcısı"/>
          <p:cNvCxnSpPr/>
          <p:nvPr/>
        </p:nvCxnSpPr>
        <p:spPr>
          <a:xfrm>
            <a:off x="4810126" y="3507865"/>
            <a:ext cx="28575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14 Düz Ok Bağlayıcısı"/>
          <p:cNvCxnSpPr/>
          <p:nvPr/>
        </p:nvCxnSpPr>
        <p:spPr>
          <a:xfrm>
            <a:off x="4248123" y="3962399"/>
            <a:ext cx="98413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616431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1 Başlık"/>
          <p:cNvSpPr>
            <a:spLocks noGrp="1"/>
          </p:cNvSpPr>
          <p:nvPr>
            <p:ph type="title"/>
          </p:nvPr>
        </p:nvSpPr>
        <p:spPr>
          <a:xfrm>
            <a:off x="1992313" y="1125538"/>
            <a:ext cx="8229600" cy="1066800"/>
          </a:xfrm>
        </p:spPr>
        <p:txBody>
          <a:bodyPr/>
          <a:lstStyle/>
          <a:p>
            <a:pPr eaLnBrk="1" hangingPunct="1"/>
            <a:r>
              <a:rPr lang="tr-TR" altLang="tr-TR" smtClean="0"/>
              <a:t>DADDIAE (Holland Süreç Modeli)</a:t>
            </a:r>
          </a:p>
        </p:txBody>
      </p:sp>
      <p:sp>
        <p:nvSpPr>
          <p:cNvPr id="9219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tr-TR" altLang="tr-TR" smtClean="0">
                <a:solidFill>
                  <a:srgbClr val="FF0000"/>
                </a:solidFill>
              </a:rPr>
              <a:t>D</a:t>
            </a:r>
            <a:r>
              <a:rPr lang="tr-TR" altLang="tr-TR" smtClean="0"/>
              <a:t>efine---------------</a:t>
            </a:r>
            <a:r>
              <a:rPr lang="tr-TR" altLang="tr-TR" smtClean="0">
                <a:sym typeface="Wingdings" panose="05000000000000000000" pitchFamily="2" charset="2"/>
              </a:rPr>
              <a:t>Tanımlama</a:t>
            </a:r>
          </a:p>
          <a:p>
            <a:pPr eaLnBrk="1" hangingPunct="1"/>
            <a:r>
              <a:rPr lang="tr-TR" altLang="tr-TR" smtClean="0">
                <a:solidFill>
                  <a:srgbClr val="FF0000"/>
                </a:solidFill>
                <a:sym typeface="Wingdings" panose="05000000000000000000" pitchFamily="2" charset="2"/>
              </a:rPr>
              <a:t>A</a:t>
            </a:r>
            <a:r>
              <a:rPr lang="tr-TR" altLang="tr-TR" smtClean="0">
                <a:sym typeface="Wingdings" panose="05000000000000000000" pitchFamily="2" charset="2"/>
              </a:rPr>
              <a:t>nalyze------------ Çözümleme</a:t>
            </a:r>
          </a:p>
          <a:p>
            <a:pPr eaLnBrk="1" hangingPunct="1"/>
            <a:r>
              <a:rPr lang="tr-TR" altLang="tr-TR" smtClean="0">
                <a:solidFill>
                  <a:srgbClr val="FF0000"/>
                </a:solidFill>
                <a:sym typeface="Wingdings" panose="05000000000000000000" pitchFamily="2" charset="2"/>
              </a:rPr>
              <a:t>D</a:t>
            </a:r>
            <a:r>
              <a:rPr lang="tr-TR" altLang="tr-TR" smtClean="0">
                <a:sym typeface="Wingdings" panose="05000000000000000000" pitchFamily="2" charset="2"/>
              </a:rPr>
              <a:t>esign----------- Tasarımlama</a:t>
            </a:r>
          </a:p>
          <a:p>
            <a:pPr eaLnBrk="1" hangingPunct="1"/>
            <a:r>
              <a:rPr lang="tr-TR" altLang="tr-TR" smtClean="0">
                <a:solidFill>
                  <a:srgbClr val="FF0000"/>
                </a:solidFill>
                <a:sym typeface="Wingdings" panose="05000000000000000000" pitchFamily="2" charset="2"/>
              </a:rPr>
              <a:t>D</a:t>
            </a:r>
            <a:r>
              <a:rPr lang="tr-TR" altLang="tr-TR" smtClean="0">
                <a:sym typeface="Wingdings" panose="05000000000000000000" pitchFamily="2" charset="2"/>
              </a:rPr>
              <a:t>evelop-------- Geliştirme</a:t>
            </a:r>
          </a:p>
          <a:p>
            <a:pPr eaLnBrk="1" hangingPunct="1"/>
            <a:r>
              <a:rPr lang="tr-TR" altLang="tr-TR" smtClean="0">
                <a:solidFill>
                  <a:srgbClr val="FF0000"/>
                </a:solidFill>
                <a:sym typeface="Wingdings" panose="05000000000000000000" pitchFamily="2" charset="2"/>
              </a:rPr>
              <a:t>I</a:t>
            </a:r>
            <a:r>
              <a:rPr lang="tr-TR" altLang="tr-TR" smtClean="0">
                <a:sym typeface="Wingdings" panose="05000000000000000000" pitchFamily="2" charset="2"/>
              </a:rPr>
              <a:t>mplement----Uygulama</a:t>
            </a:r>
          </a:p>
          <a:p>
            <a:pPr eaLnBrk="1" hangingPunct="1"/>
            <a:r>
              <a:rPr lang="tr-TR" altLang="tr-TR" smtClean="0">
                <a:solidFill>
                  <a:srgbClr val="FF0000"/>
                </a:solidFill>
                <a:sym typeface="Wingdings" panose="05000000000000000000" pitchFamily="2" charset="2"/>
              </a:rPr>
              <a:t>A</a:t>
            </a:r>
            <a:r>
              <a:rPr lang="tr-TR" altLang="tr-TR" smtClean="0">
                <a:sym typeface="Wingdings" panose="05000000000000000000" pitchFamily="2" charset="2"/>
              </a:rPr>
              <a:t>ssess--------Ölçme</a:t>
            </a:r>
          </a:p>
          <a:p>
            <a:pPr eaLnBrk="1" hangingPunct="1"/>
            <a:r>
              <a:rPr lang="tr-TR" altLang="tr-TR" smtClean="0">
                <a:solidFill>
                  <a:srgbClr val="FF0000"/>
                </a:solidFill>
                <a:sym typeface="Wingdings" panose="05000000000000000000" pitchFamily="2" charset="2"/>
              </a:rPr>
              <a:t>E</a:t>
            </a:r>
            <a:r>
              <a:rPr lang="tr-TR" altLang="tr-TR" smtClean="0">
                <a:sym typeface="Wingdings" panose="05000000000000000000" pitchFamily="2" charset="2"/>
              </a:rPr>
              <a:t>valuate-----Değerlendirme</a:t>
            </a:r>
            <a:endParaRPr lang="tr-TR" altLang="tr-TR" smtClean="0"/>
          </a:p>
        </p:txBody>
      </p:sp>
    </p:spTree>
    <p:extLst>
      <p:ext uri="{BB962C8B-B14F-4D97-AF65-F5344CB8AC3E}">
        <p14:creationId xmlns:p14="http://schemas.microsoft.com/office/powerpoint/2010/main" val="12936635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 smtClean="0"/>
              <a:t>Briggs Modeli </a:t>
            </a:r>
          </a:p>
        </p:txBody>
      </p:sp>
      <p:sp>
        <p:nvSpPr>
          <p:cNvPr id="1024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Georgia" panose="02040502050405020303" pitchFamily="18" charset="0"/>
              <a:buNone/>
            </a:pPr>
            <a:endParaRPr lang="tr-TR" altLang="tr-TR" smtClean="0"/>
          </a:p>
          <a:p>
            <a:pPr eaLnBrk="1" hangingPunct="1"/>
            <a:endParaRPr lang="tr-TR" altLang="tr-TR" smtClean="0"/>
          </a:p>
          <a:p>
            <a:pPr eaLnBrk="1" hangingPunct="1"/>
            <a:endParaRPr lang="tr-TR" altLang="tr-TR" smtClean="0"/>
          </a:p>
          <a:p>
            <a:pPr eaLnBrk="1" hangingPunct="1"/>
            <a:endParaRPr lang="tr-TR" altLang="tr-TR" smtClean="0"/>
          </a:p>
        </p:txBody>
      </p:sp>
      <p:sp>
        <p:nvSpPr>
          <p:cNvPr id="4" name="3 Dikdörtgen"/>
          <p:cNvSpPr/>
          <p:nvPr/>
        </p:nvSpPr>
        <p:spPr>
          <a:xfrm>
            <a:off x="2495551" y="2205038"/>
            <a:ext cx="5472113" cy="863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tr-TR" sz="3600" dirty="0"/>
              <a:t>Çözümleme</a:t>
            </a:r>
          </a:p>
          <a:p>
            <a:pPr algn="ctr" eaLnBrk="1" hangingPunct="1">
              <a:defRPr/>
            </a:pPr>
            <a:endParaRPr lang="tr-TR" dirty="0"/>
          </a:p>
        </p:txBody>
      </p:sp>
      <p:sp>
        <p:nvSpPr>
          <p:cNvPr id="5" name="4 Yuvarlatılmış Dikdörtgen"/>
          <p:cNvSpPr/>
          <p:nvPr/>
        </p:nvSpPr>
        <p:spPr>
          <a:xfrm>
            <a:off x="2424113" y="3284538"/>
            <a:ext cx="3384550" cy="266541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hangingPunct="1">
              <a:defRPr/>
            </a:pPr>
            <a:r>
              <a:rPr lang="tr-TR" sz="2800" dirty="0"/>
              <a:t>Tasarımlama</a:t>
            </a:r>
          </a:p>
          <a:p>
            <a:pPr eaLnBrk="1" hangingPunct="1">
              <a:defRPr/>
            </a:pPr>
            <a:r>
              <a:rPr lang="tr-TR" sz="2800" dirty="0"/>
              <a:t>Geliştirme</a:t>
            </a:r>
          </a:p>
          <a:p>
            <a:pPr eaLnBrk="1" hangingPunct="1">
              <a:defRPr/>
            </a:pPr>
            <a:r>
              <a:rPr lang="tr-TR" sz="2800" dirty="0"/>
              <a:t>Alan Testi</a:t>
            </a:r>
          </a:p>
          <a:p>
            <a:pPr eaLnBrk="1" hangingPunct="1">
              <a:defRPr/>
            </a:pPr>
            <a:r>
              <a:rPr lang="tr-TR" sz="2800" dirty="0"/>
              <a:t>Kurumsallaştırma</a:t>
            </a:r>
          </a:p>
          <a:p>
            <a:pPr algn="ctr" eaLnBrk="1" hangingPunct="1">
              <a:defRPr/>
            </a:pPr>
            <a:endParaRPr lang="tr-TR" dirty="0"/>
          </a:p>
        </p:txBody>
      </p:sp>
      <p:sp>
        <p:nvSpPr>
          <p:cNvPr id="6" name="5 Dikdörtgen"/>
          <p:cNvSpPr/>
          <p:nvPr/>
        </p:nvSpPr>
        <p:spPr>
          <a:xfrm>
            <a:off x="6024563" y="3284538"/>
            <a:ext cx="1943100" cy="266541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tr-TR" dirty="0"/>
              <a:t>Yaygınlaştırma</a:t>
            </a:r>
          </a:p>
        </p:txBody>
      </p:sp>
    </p:spTree>
    <p:extLst>
      <p:ext uri="{BB962C8B-B14F-4D97-AF65-F5344CB8AC3E}">
        <p14:creationId xmlns:p14="http://schemas.microsoft.com/office/powerpoint/2010/main" val="17774207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 smtClean="0"/>
              <a:t>DİCK ve CAREY TASARIM MODELİ</a:t>
            </a:r>
          </a:p>
        </p:txBody>
      </p:sp>
      <p:sp>
        <p:nvSpPr>
          <p:cNvPr id="12291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tr-TR" altLang="tr-TR" smtClean="0"/>
              <a:t>1. Öğretim Hedefleri</a:t>
            </a:r>
          </a:p>
          <a:p>
            <a:pPr eaLnBrk="1" hangingPunct="1"/>
            <a:r>
              <a:rPr lang="tr-TR" altLang="tr-TR" smtClean="0"/>
              <a:t>2.Öğretimsel Analiz</a:t>
            </a:r>
          </a:p>
          <a:p>
            <a:pPr eaLnBrk="1" hangingPunct="1"/>
            <a:r>
              <a:rPr lang="tr-TR" altLang="tr-TR" smtClean="0"/>
              <a:t>3. Giriş Davranışları ve Öğrenen Özellikleri</a:t>
            </a:r>
          </a:p>
          <a:p>
            <a:pPr eaLnBrk="1" hangingPunct="1"/>
            <a:r>
              <a:rPr lang="tr-TR" altLang="tr-TR" smtClean="0"/>
              <a:t>4. Performans Hedefleri</a:t>
            </a:r>
          </a:p>
          <a:p>
            <a:pPr eaLnBrk="1" hangingPunct="1"/>
            <a:r>
              <a:rPr lang="tr-TR" altLang="tr-TR" smtClean="0"/>
              <a:t>5. Ölçüt Tabanlı Test Maddeleri</a:t>
            </a:r>
          </a:p>
          <a:p>
            <a:pPr eaLnBrk="1" hangingPunct="1"/>
            <a:r>
              <a:rPr lang="tr-TR" altLang="tr-TR" smtClean="0"/>
              <a:t>6. Öğretim Stratejileri</a:t>
            </a:r>
          </a:p>
          <a:p>
            <a:pPr eaLnBrk="1" hangingPunct="1"/>
            <a:r>
              <a:rPr lang="tr-TR" altLang="tr-TR" smtClean="0"/>
              <a:t>7. Öğretim Materyalleri</a:t>
            </a:r>
          </a:p>
          <a:p>
            <a:pPr eaLnBrk="1" hangingPunct="1"/>
            <a:r>
              <a:rPr lang="tr-TR" altLang="tr-TR" smtClean="0"/>
              <a:t>8.Biçimlendirmeye Dönük Değerlendirme</a:t>
            </a:r>
          </a:p>
          <a:p>
            <a:pPr eaLnBrk="1" hangingPunct="1"/>
            <a:r>
              <a:rPr lang="tr-TR" altLang="tr-TR" smtClean="0"/>
              <a:t>9. Bütüne Dönük Değerlendirme</a:t>
            </a:r>
          </a:p>
          <a:p>
            <a:pPr eaLnBrk="1" hangingPunct="1"/>
            <a:endParaRPr lang="tr-TR" altLang="tr-TR" smtClean="0"/>
          </a:p>
        </p:txBody>
      </p:sp>
    </p:spTree>
    <p:extLst>
      <p:ext uri="{BB962C8B-B14F-4D97-AF65-F5344CB8AC3E}">
        <p14:creationId xmlns:p14="http://schemas.microsoft.com/office/powerpoint/2010/main" val="33095049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1 Başlık"/>
          <p:cNvSpPr>
            <a:spLocks noGrp="1"/>
          </p:cNvSpPr>
          <p:nvPr>
            <p:ph type="title"/>
          </p:nvPr>
        </p:nvSpPr>
        <p:spPr>
          <a:xfrm>
            <a:off x="1919288" y="1196975"/>
            <a:ext cx="8229600" cy="1066800"/>
          </a:xfrm>
        </p:spPr>
        <p:txBody>
          <a:bodyPr/>
          <a:lstStyle/>
          <a:p>
            <a:pPr eaLnBrk="1" hangingPunct="1"/>
            <a:r>
              <a:rPr lang="tr-TR" altLang="tr-TR" smtClean="0"/>
              <a:t>Kemp, Morrison ve Ross Modeli</a:t>
            </a:r>
          </a:p>
        </p:txBody>
      </p:sp>
      <p:sp>
        <p:nvSpPr>
          <p:cNvPr id="14339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tr-TR" altLang="tr-TR" smtClean="0"/>
              <a:t>a) Öğretim sorunlarını belirleme ve programın hedeflerini netleştirme</a:t>
            </a:r>
          </a:p>
          <a:p>
            <a:pPr eaLnBrk="1" hangingPunct="1"/>
            <a:r>
              <a:rPr lang="tr-TR" altLang="tr-TR" smtClean="0"/>
              <a:t>b) Planlama sırasında dikkat edilmesi gereken öğrenci özelliklerini gözden geçirme</a:t>
            </a:r>
          </a:p>
          <a:p>
            <a:pPr eaLnBrk="1" hangingPunct="1"/>
            <a:r>
              <a:rPr lang="tr-TR" altLang="tr-TR" smtClean="0"/>
              <a:t>c) İçerik alanını belirleme ve amaçlara uygun görevleri çözümleme</a:t>
            </a:r>
          </a:p>
          <a:p>
            <a:pPr eaLnBrk="1" hangingPunct="1"/>
            <a:r>
              <a:rPr lang="tr-TR" altLang="tr-TR" smtClean="0"/>
              <a:t>d) Öğrenci için öğretim amaçlarını belirleme</a:t>
            </a:r>
          </a:p>
          <a:p>
            <a:pPr eaLnBrk="1" hangingPunct="1"/>
            <a:r>
              <a:rPr lang="tr-TR" altLang="tr-TR" smtClean="0"/>
              <a:t>e) Mantıksal öğrenme açısından her öğretim ünitesi için içeriği düzenleme</a:t>
            </a:r>
          </a:p>
        </p:txBody>
      </p:sp>
    </p:spTree>
    <p:extLst>
      <p:ext uri="{BB962C8B-B14F-4D97-AF65-F5344CB8AC3E}">
        <p14:creationId xmlns:p14="http://schemas.microsoft.com/office/powerpoint/2010/main" val="27950398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 smtClean="0"/>
              <a:t>Kemp, Morrison ve Ross Modeli</a:t>
            </a:r>
          </a:p>
        </p:txBody>
      </p:sp>
      <p:sp>
        <p:nvSpPr>
          <p:cNvPr id="1536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tr-TR" altLang="tr-TR" smtClean="0"/>
              <a:t>f) Her öğrencinin amaçlarda yetkinleşmesi için öğretim stratejilerini tasarımlama</a:t>
            </a:r>
          </a:p>
          <a:p>
            <a:pPr eaLnBrk="1" hangingPunct="1"/>
            <a:r>
              <a:rPr lang="tr-TR" altLang="tr-TR" smtClean="0"/>
              <a:t>g) Öğretme-öğrenme sırasında sunumun nasıl yapılacağını planlama</a:t>
            </a:r>
          </a:p>
          <a:p>
            <a:pPr eaLnBrk="1" hangingPunct="1"/>
            <a:r>
              <a:rPr lang="tr-TR" altLang="tr-TR" smtClean="0"/>
              <a:t>h) Amaçlara ne oranda ulaşıldığını belirlemek için değerlendirme araçlarını geliştirme</a:t>
            </a:r>
          </a:p>
          <a:p>
            <a:pPr eaLnBrk="1" hangingPunct="1"/>
            <a:r>
              <a:rPr lang="tr-TR" altLang="tr-TR" smtClean="0"/>
              <a:t>i) Öğretme-öğrenme etkinliklerini destekleyecek kaynakları seçme</a:t>
            </a:r>
          </a:p>
        </p:txBody>
      </p:sp>
    </p:spTree>
    <p:extLst>
      <p:ext uri="{BB962C8B-B14F-4D97-AF65-F5344CB8AC3E}">
        <p14:creationId xmlns:p14="http://schemas.microsoft.com/office/powerpoint/2010/main" val="153243625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 smtClean="0"/>
              <a:t>ASSURE TASRIM MODELİ</a:t>
            </a:r>
          </a:p>
        </p:txBody>
      </p:sp>
      <p:sp>
        <p:nvSpPr>
          <p:cNvPr id="16387" name="2 İçerik Yer Tutucusu"/>
          <p:cNvSpPr>
            <a:spLocks noGrp="1"/>
          </p:cNvSpPr>
          <p:nvPr>
            <p:ph idx="1"/>
          </p:nvPr>
        </p:nvSpPr>
        <p:spPr>
          <a:xfrm>
            <a:off x="1473798" y="2133600"/>
            <a:ext cx="10030814" cy="3777622"/>
          </a:xfrm>
        </p:spPr>
        <p:txBody>
          <a:bodyPr>
            <a:normAutofit lnSpcReduction="10000"/>
          </a:bodyPr>
          <a:lstStyle/>
          <a:p>
            <a:pPr eaLnBrk="1" hangingPunct="1"/>
            <a:r>
              <a:rPr lang="tr-TR" altLang="tr-TR" sz="2400" dirty="0" err="1">
                <a:solidFill>
                  <a:srgbClr val="FF0000"/>
                </a:solidFill>
              </a:rPr>
              <a:t>A</a:t>
            </a:r>
            <a:r>
              <a:rPr lang="tr-TR" altLang="tr-TR" sz="2400" dirty="0" err="1"/>
              <a:t>nalyze</a:t>
            </a:r>
            <a:r>
              <a:rPr lang="tr-TR" altLang="tr-TR" sz="2400" dirty="0"/>
              <a:t> </a:t>
            </a:r>
            <a:r>
              <a:rPr lang="tr-TR" altLang="tr-TR" sz="2400" dirty="0" err="1"/>
              <a:t>learners</a:t>
            </a:r>
            <a:r>
              <a:rPr lang="tr-TR" altLang="tr-TR" sz="2400" dirty="0"/>
              <a:t>                       Öğrenci analizi</a:t>
            </a:r>
          </a:p>
          <a:p>
            <a:pPr eaLnBrk="1" hangingPunct="1"/>
            <a:r>
              <a:rPr lang="tr-TR" altLang="tr-TR" sz="2400" dirty="0" err="1">
                <a:solidFill>
                  <a:srgbClr val="FF0000"/>
                </a:solidFill>
              </a:rPr>
              <a:t>S</a:t>
            </a:r>
            <a:r>
              <a:rPr lang="tr-TR" altLang="tr-TR" sz="2400" dirty="0" err="1"/>
              <a:t>tate</a:t>
            </a:r>
            <a:r>
              <a:rPr lang="tr-TR" altLang="tr-TR" sz="2400" dirty="0"/>
              <a:t> </a:t>
            </a:r>
            <a:r>
              <a:rPr lang="tr-TR" altLang="tr-TR" sz="2400" dirty="0" err="1"/>
              <a:t>objectives</a:t>
            </a:r>
            <a:r>
              <a:rPr lang="tr-TR" altLang="tr-TR" sz="2400" dirty="0"/>
              <a:t>                         Hedeflerin belirlenmesi</a:t>
            </a:r>
          </a:p>
          <a:p>
            <a:r>
              <a:rPr lang="tr-TR" altLang="tr-TR" sz="2400" dirty="0">
                <a:solidFill>
                  <a:srgbClr val="FF0000"/>
                </a:solidFill>
              </a:rPr>
              <a:t>S</a:t>
            </a:r>
            <a:r>
              <a:rPr lang="tr-TR" altLang="tr-TR" sz="2400" dirty="0"/>
              <a:t>elect </a:t>
            </a:r>
            <a:r>
              <a:rPr lang="tr-TR" altLang="tr-TR" sz="2400" dirty="0" err="1"/>
              <a:t>instructional</a:t>
            </a:r>
            <a:r>
              <a:rPr lang="tr-TR" altLang="tr-TR" sz="2400" dirty="0"/>
              <a:t>  </a:t>
            </a:r>
            <a:r>
              <a:rPr lang="tr-TR" altLang="tr-TR" sz="2400" dirty="0" err="1" smtClean="0"/>
              <a:t>materials</a:t>
            </a:r>
            <a:r>
              <a:rPr lang="tr-TR" altLang="tr-TR" sz="2400" dirty="0" err="1"/>
              <a:t>and</a:t>
            </a:r>
            <a:r>
              <a:rPr lang="tr-TR" altLang="tr-TR" sz="2400" dirty="0"/>
              <a:t> </a:t>
            </a:r>
            <a:r>
              <a:rPr lang="tr-TR" altLang="tr-TR" sz="2400" dirty="0" err="1" smtClean="0"/>
              <a:t>media</a:t>
            </a:r>
            <a:r>
              <a:rPr lang="tr-TR" altLang="tr-TR" sz="2400" dirty="0" smtClean="0"/>
              <a:t>      Öğretim </a:t>
            </a:r>
            <a:r>
              <a:rPr lang="tr-TR" altLang="tr-TR" sz="2400" dirty="0"/>
              <a:t>yöntem, ortam </a:t>
            </a:r>
            <a:r>
              <a:rPr lang="tr-TR" altLang="tr-TR" sz="2400" dirty="0" smtClean="0"/>
              <a:t>materyallerinin </a:t>
            </a:r>
            <a:r>
              <a:rPr lang="tr-TR" altLang="tr-TR" sz="2400" dirty="0"/>
              <a:t>seçimi</a:t>
            </a:r>
          </a:p>
          <a:p>
            <a:pPr eaLnBrk="1" hangingPunct="1"/>
            <a:r>
              <a:rPr lang="tr-TR" altLang="tr-TR" sz="2400" dirty="0" err="1" smtClean="0">
                <a:solidFill>
                  <a:srgbClr val="FF0000"/>
                </a:solidFill>
              </a:rPr>
              <a:t>U</a:t>
            </a:r>
            <a:r>
              <a:rPr lang="tr-TR" altLang="tr-TR" sz="2400" dirty="0" err="1" smtClean="0"/>
              <a:t>tilize</a:t>
            </a:r>
            <a:r>
              <a:rPr lang="tr-TR" altLang="tr-TR" sz="2400" dirty="0" smtClean="0"/>
              <a:t> </a:t>
            </a:r>
            <a:r>
              <a:rPr lang="tr-TR" altLang="tr-TR" sz="2400" dirty="0" err="1"/>
              <a:t>media</a:t>
            </a:r>
            <a:r>
              <a:rPr lang="tr-TR" altLang="tr-TR" sz="2400" dirty="0"/>
              <a:t>, </a:t>
            </a:r>
            <a:r>
              <a:rPr lang="tr-TR" altLang="tr-TR" sz="2400" dirty="0" err="1"/>
              <a:t>materials</a:t>
            </a:r>
            <a:r>
              <a:rPr lang="tr-TR" altLang="tr-TR" sz="2400" dirty="0"/>
              <a:t>            Ortam ve materyallerin 					kullanımı</a:t>
            </a:r>
          </a:p>
          <a:p>
            <a:pPr eaLnBrk="1" hangingPunct="1"/>
            <a:r>
              <a:rPr lang="tr-TR" altLang="tr-TR" sz="2400" dirty="0" err="1">
                <a:solidFill>
                  <a:srgbClr val="FF0000"/>
                </a:solidFill>
              </a:rPr>
              <a:t>R</a:t>
            </a:r>
            <a:r>
              <a:rPr lang="tr-TR" altLang="tr-TR" sz="2400" dirty="0" err="1"/>
              <a:t>equire</a:t>
            </a:r>
            <a:r>
              <a:rPr lang="tr-TR" altLang="tr-TR" sz="2400" dirty="0"/>
              <a:t> </a:t>
            </a:r>
            <a:r>
              <a:rPr lang="tr-TR" altLang="tr-TR" sz="2400" dirty="0" err="1"/>
              <a:t>learner</a:t>
            </a:r>
            <a:r>
              <a:rPr lang="tr-TR" altLang="tr-TR" sz="2400" dirty="0"/>
              <a:t> </a:t>
            </a:r>
            <a:r>
              <a:rPr lang="tr-TR" altLang="tr-TR" sz="2400" dirty="0" err="1"/>
              <a:t>participation</a:t>
            </a:r>
            <a:r>
              <a:rPr lang="tr-TR" altLang="tr-TR" sz="2400" dirty="0"/>
              <a:t>      </a:t>
            </a:r>
            <a:r>
              <a:rPr lang="tr-TR" altLang="tr-TR" sz="2400" dirty="0" smtClean="0"/>
              <a:t>  Öğrenen </a:t>
            </a:r>
            <a:r>
              <a:rPr lang="tr-TR" altLang="tr-TR" sz="2400" dirty="0"/>
              <a:t>katılımı</a:t>
            </a:r>
          </a:p>
          <a:p>
            <a:pPr eaLnBrk="1" hangingPunct="1"/>
            <a:r>
              <a:rPr lang="tr-TR" altLang="tr-TR" sz="2400" dirty="0" err="1">
                <a:solidFill>
                  <a:srgbClr val="FF0000"/>
                </a:solidFill>
              </a:rPr>
              <a:t>E</a:t>
            </a:r>
            <a:r>
              <a:rPr lang="tr-TR" altLang="tr-TR" sz="2400" dirty="0" err="1"/>
              <a:t>valuate</a:t>
            </a:r>
            <a:r>
              <a:rPr lang="tr-TR" altLang="tr-TR" sz="2400" dirty="0"/>
              <a:t> </a:t>
            </a:r>
            <a:r>
              <a:rPr lang="tr-TR" altLang="tr-TR" sz="2400" dirty="0" err="1"/>
              <a:t>and</a:t>
            </a:r>
            <a:r>
              <a:rPr lang="tr-TR" altLang="tr-TR" sz="2400" dirty="0"/>
              <a:t> </a:t>
            </a:r>
            <a:r>
              <a:rPr lang="tr-TR" altLang="tr-TR" sz="2400" dirty="0" err="1"/>
              <a:t>revise</a:t>
            </a:r>
            <a:r>
              <a:rPr lang="tr-TR" altLang="tr-TR" sz="2400" dirty="0"/>
              <a:t>                      </a:t>
            </a:r>
            <a:r>
              <a:rPr lang="tr-TR" altLang="tr-TR" sz="2400" dirty="0" smtClean="0"/>
              <a:t>  Değerlendirme </a:t>
            </a:r>
            <a:r>
              <a:rPr lang="tr-TR" altLang="tr-TR" sz="2400" dirty="0"/>
              <a:t>ve 						   </a:t>
            </a:r>
            <a:r>
              <a:rPr lang="tr-TR" altLang="tr-TR" sz="2400" dirty="0" smtClean="0"/>
              <a:t>                                                 gözden </a:t>
            </a:r>
            <a:r>
              <a:rPr lang="tr-TR" altLang="tr-TR" sz="2400" dirty="0"/>
              <a:t>geçirme</a:t>
            </a:r>
          </a:p>
        </p:txBody>
      </p:sp>
      <p:cxnSp>
        <p:nvCxnSpPr>
          <p:cNvPr id="5" name="4 Düz Ok Bağlayıcısı"/>
          <p:cNvCxnSpPr/>
          <p:nvPr/>
        </p:nvCxnSpPr>
        <p:spPr>
          <a:xfrm>
            <a:off x="4457980" y="2429123"/>
            <a:ext cx="142875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5 Düz Ok Bağlayıcısı"/>
          <p:cNvCxnSpPr/>
          <p:nvPr/>
        </p:nvCxnSpPr>
        <p:spPr>
          <a:xfrm>
            <a:off x="4457980" y="2792558"/>
            <a:ext cx="1643062" cy="158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8 Düz Ok Bağlayıcısı"/>
          <p:cNvCxnSpPr/>
          <p:nvPr/>
        </p:nvCxnSpPr>
        <p:spPr>
          <a:xfrm>
            <a:off x="7842325" y="3259567"/>
            <a:ext cx="460618" cy="1681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11 Düz Ok Bağlayıcısı"/>
          <p:cNvCxnSpPr/>
          <p:nvPr/>
        </p:nvCxnSpPr>
        <p:spPr>
          <a:xfrm>
            <a:off x="5328957" y="4095084"/>
            <a:ext cx="714375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17 Düz Ok Bağlayıcısı"/>
          <p:cNvCxnSpPr/>
          <p:nvPr/>
        </p:nvCxnSpPr>
        <p:spPr>
          <a:xfrm>
            <a:off x="6293363" y="4834181"/>
            <a:ext cx="35718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19 Düz Ok Bağlayıcısı"/>
          <p:cNvCxnSpPr/>
          <p:nvPr/>
        </p:nvCxnSpPr>
        <p:spPr>
          <a:xfrm>
            <a:off x="4971770" y="5371113"/>
            <a:ext cx="1500187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637340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 smtClean="0"/>
              <a:t>GERLACH ve ELY TASARIM MODELİ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365760" indent="-256032">
              <a:buClr>
                <a:schemeClr val="accent3"/>
              </a:buClr>
              <a:buFont typeface="Georgia"/>
              <a:buChar char="•"/>
              <a:defRPr/>
            </a:pPr>
            <a:r>
              <a:rPr lang="tr-TR" dirty="0" smtClean="0"/>
              <a:t>1-İçeriğin belirlenmesi</a:t>
            </a:r>
          </a:p>
          <a:p>
            <a:pPr marL="365760" indent="-256032">
              <a:buClr>
                <a:schemeClr val="accent3"/>
              </a:buClr>
              <a:buFont typeface="Georgia"/>
              <a:buChar char="•"/>
              <a:defRPr/>
            </a:pPr>
            <a:r>
              <a:rPr lang="tr-TR" dirty="0" smtClean="0"/>
              <a:t>2-Hedeflerin belirlenmesi</a:t>
            </a:r>
          </a:p>
          <a:p>
            <a:pPr marL="365760" indent="-256032">
              <a:buClr>
                <a:schemeClr val="accent3"/>
              </a:buClr>
              <a:buFont typeface="Georgia"/>
              <a:buChar char="•"/>
              <a:defRPr/>
            </a:pPr>
            <a:r>
              <a:rPr lang="tr-TR" dirty="0" smtClean="0"/>
              <a:t>3-Giriş davranışlarının değerlendirilmesi</a:t>
            </a:r>
          </a:p>
          <a:p>
            <a:pPr marL="365760" indent="-256032">
              <a:buClr>
                <a:schemeClr val="accent3"/>
              </a:buClr>
              <a:buFont typeface="Georgia"/>
              <a:buChar char="•"/>
              <a:defRPr/>
            </a:pPr>
            <a:r>
              <a:rPr lang="tr-TR" dirty="0" smtClean="0"/>
              <a:t>4-Stratejilerin belirlenmesi</a:t>
            </a:r>
          </a:p>
          <a:p>
            <a:pPr marL="365760" indent="-256032">
              <a:buClr>
                <a:schemeClr val="accent3"/>
              </a:buClr>
              <a:buFont typeface="Georgia"/>
              <a:buChar char="•"/>
              <a:defRPr/>
            </a:pPr>
            <a:r>
              <a:rPr lang="tr-TR" dirty="0" smtClean="0"/>
              <a:t>5-Grupların atanması</a:t>
            </a:r>
          </a:p>
          <a:p>
            <a:pPr marL="365760" indent="-256032">
              <a:buClr>
                <a:schemeClr val="accent3"/>
              </a:buClr>
              <a:buFont typeface="Georgia"/>
              <a:buChar char="•"/>
              <a:defRPr/>
            </a:pPr>
            <a:r>
              <a:rPr lang="tr-TR" dirty="0" smtClean="0"/>
              <a:t>6-Zaman ayarlamalarının yapılması,</a:t>
            </a:r>
          </a:p>
          <a:p>
            <a:pPr marL="365760" indent="-256032">
              <a:buClr>
                <a:schemeClr val="accent3"/>
              </a:buClr>
              <a:buFont typeface="Georgia"/>
              <a:buChar char="•"/>
              <a:defRPr/>
            </a:pPr>
            <a:r>
              <a:rPr lang="tr-TR" dirty="0" smtClean="0"/>
              <a:t>7-Yerin ayarlanması</a:t>
            </a:r>
          </a:p>
          <a:p>
            <a:pPr marL="365760" indent="-256032">
              <a:buClr>
                <a:schemeClr val="accent3"/>
              </a:buClr>
              <a:buFont typeface="Georgia"/>
              <a:buChar char="•"/>
              <a:defRPr/>
            </a:pPr>
            <a:r>
              <a:rPr lang="tr-TR" dirty="0" smtClean="0"/>
              <a:t>8-Kaynakların seçilmesi</a:t>
            </a:r>
          </a:p>
          <a:p>
            <a:pPr marL="365760" indent="-256032">
              <a:buClr>
                <a:schemeClr val="accent3"/>
              </a:buClr>
              <a:buFont typeface="Georgia"/>
              <a:buChar char="•"/>
              <a:defRPr/>
            </a:pPr>
            <a:r>
              <a:rPr lang="tr-TR" dirty="0" smtClean="0"/>
              <a:t>9-Performansın değerlendirilmesi</a:t>
            </a:r>
          </a:p>
          <a:p>
            <a:pPr marL="365760" indent="-256032">
              <a:buClr>
                <a:schemeClr val="accent3"/>
              </a:buClr>
              <a:buFont typeface="Georgia"/>
              <a:buChar char="•"/>
              <a:defRPr/>
            </a:pPr>
            <a:r>
              <a:rPr lang="tr-TR" dirty="0" smtClean="0"/>
              <a:t>10-Geribildirim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439085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uman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4</TotalTime>
  <Words>447</Words>
  <Application>Microsoft Office PowerPoint</Application>
  <PresentationFormat>Geniş ekran</PresentationFormat>
  <Paragraphs>107</Paragraphs>
  <Slides>15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15</vt:i4>
      </vt:variant>
    </vt:vector>
  </HeadingPairs>
  <TitlesOfParts>
    <vt:vector size="21" baseType="lpstr">
      <vt:lpstr>Arial</vt:lpstr>
      <vt:lpstr>Century Gothic</vt:lpstr>
      <vt:lpstr>Georgia</vt:lpstr>
      <vt:lpstr>Wingdings</vt:lpstr>
      <vt:lpstr>Wingdings 3</vt:lpstr>
      <vt:lpstr>Duman</vt:lpstr>
      <vt:lpstr>Öğretim Tasarımı Modelleri</vt:lpstr>
      <vt:lpstr>ADDIE MODELİ</vt:lpstr>
      <vt:lpstr>DADDIAE (Holland Süreç Modeli)</vt:lpstr>
      <vt:lpstr>Briggs Modeli </vt:lpstr>
      <vt:lpstr>DİCK ve CAREY TASARIM MODELİ</vt:lpstr>
      <vt:lpstr>Kemp, Morrison ve Ross Modeli</vt:lpstr>
      <vt:lpstr>Kemp, Morrison ve Ross Modeli</vt:lpstr>
      <vt:lpstr>ASSURE TASRIM MODELİ</vt:lpstr>
      <vt:lpstr>GERLACH ve ELY TASARIM MODELİ</vt:lpstr>
      <vt:lpstr>KELLER’in GÜDÜLEYİCİ (Motivasyon) TASARIM MODELİ (ARCS)</vt:lpstr>
      <vt:lpstr>ARCS MODELİ</vt:lpstr>
      <vt:lpstr>ARCS MODELİ</vt:lpstr>
      <vt:lpstr>ARCS MODELİ</vt:lpstr>
      <vt:lpstr>ARCS MODELİ</vt:lpstr>
      <vt:lpstr>SEELS ve GLASGOW TASARIM MODELİ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Öğretim Tasarımı Modelleri</dc:title>
  <dc:creator>Deniz</dc:creator>
  <cp:lastModifiedBy>Deniz</cp:lastModifiedBy>
  <cp:revision>1</cp:revision>
  <dcterms:created xsi:type="dcterms:W3CDTF">2017-09-08T14:30:46Z</dcterms:created>
  <dcterms:modified xsi:type="dcterms:W3CDTF">2017-09-08T14:35:41Z</dcterms:modified>
</cp:coreProperties>
</file>