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57893" y="2514600"/>
            <a:ext cx="9546720" cy="2262781"/>
          </a:xfrm>
        </p:spPr>
        <p:txBody>
          <a:bodyPr/>
          <a:lstStyle/>
          <a:p>
            <a:r>
              <a:rPr lang="tr-TR" dirty="0" smtClean="0"/>
              <a:t>Öğretim Tasarımı Modelleri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37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err="1" smtClean="0"/>
              <a:t>KELLER’in</a:t>
            </a:r>
            <a:r>
              <a:rPr lang="tr-TR" dirty="0" smtClean="0"/>
              <a:t> GÜDÜLEYİCİ (Motivasyon) TASARIM MODELİ (ARCS)</a:t>
            </a:r>
            <a:endParaRPr lang="tr-TR" dirty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1981200" y="2357438"/>
            <a:ext cx="8229600" cy="4216400"/>
          </a:xfrm>
        </p:spPr>
        <p:txBody>
          <a:bodyPr/>
          <a:lstStyle/>
          <a:p>
            <a:pPr eaLnBrk="1" hangingPunct="1"/>
            <a:r>
              <a:rPr lang="tr-TR" altLang="tr-TR" dirty="0" err="1" smtClean="0">
                <a:solidFill>
                  <a:srgbClr val="FF0000"/>
                </a:solidFill>
              </a:rPr>
              <a:t>A</a:t>
            </a:r>
            <a:r>
              <a:rPr lang="tr-TR" altLang="tr-TR" dirty="0" err="1" smtClean="0"/>
              <a:t>ttention</a:t>
            </a:r>
            <a:r>
              <a:rPr lang="tr-TR" altLang="tr-TR" dirty="0" smtClean="0"/>
              <a:t>                    Dikkat</a:t>
            </a:r>
          </a:p>
          <a:p>
            <a:pPr eaLnBrk="1" hangingPunct="1"/>
            <a:r>
              <a:rPr lang="tr-TR" altLang="tr-TR" dirty="0" err="1" smtClean="0">
                <a:solidFill>
                  <a:srgbClr val="FF0000"/>
                </a:solidFill>
              </a:rPr>
              <a:t>R</a:t>
            </a:r>
            <a:r>
              <a:rPr lang="tr-TR" altLang="tr-TR" dirty="0" err="1" smtClean="0"/>
              <a:t>elevance</a:t>
            </a:r>
            <a:r>
              <a:rPr lang="tr-TR" altLang="tr-TR" dirty="0" smtClean="0"/>
              <a:t>                    Uygunluk</a:t>
            </a:r>
          </a:p>
          <a:p>
            <a:pPr eaLnBrk="1" hangingPunct="1"/>
            <a:r>
              <a:rPr lang="tr-TR" altLang="tr-TR" dirty="0" err="1" smtClean="0">
                <a:solidFill>
                  <a:srgbClr val="FF0000"/>
                </a:solidFill>
              </a:rPr>
              <a:t>C</a:t>
            </a:r>
            <a:r>
              <a:rPr lang="tr-TR" altLang="tr-TR" dirty="0" err="1" smtClean="0"/>
              <a:t>onfidence</a:t>
            </a:r>
            <a:r>
              <a:rPr lang="tr-TR" altLang="tr-TR" dirty="0" smtClean="0"/>
              <a:t>                  Güven</a:t>
            </a:r>
          </a:p>
          <a:p>
            <a:pPr eaLnBrk="1" hangingPunct="1"/>
            <a:r>
              <a:rPr lang="tr-TR" altLang="tr-TR" dirty="0" err="1" smtClean="0">
                <a:solidFill>
                  <a:srgbClr val="FF0000"/>
                </a:solidFill>
              </a:rPr>
              <a:t>S</a:t>
            </a:r>
            <a:r>
              <a:rPr lang="tr-TR" altLang="tr-TR" dirty="0" err="1" smtClean="0"/>
              <a:t>atisfaction</a:t>
            </a:r>
            <a:r>
              <a:rPr lang="tr-TR" altLang="tr-TR" dirty="0" smtClean="0"/>
              <a:t>                   Doyum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621294" y="2573340"/>
            <a:ext cx="9900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V="1">
            <a:off x="3661916" y="2928145"/>
            <a:ext cx="949473" cy="16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V="1">
            <a:off x="3661916" y="3397225"/>
            <a:ext cx="1082206" cy="14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3621294" y="3768671"/>
            <a:ext cx="9900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1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ARCS MODELİ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/>
              <a:t>DİKKAT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Algısal Uyarma</a:t>
            </a:r>
            <a:r>
              <a:rPr lang="tr-TR" altLang="tr-TR" smtClean="0"/>
              <a:t>: Öğrencilerin ilgisini çekmek için ne yapılmalı?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Sorgusal Uyarma</a:t>
            </a:r>
            <a:r>
              <a:rPr lang="tr-TR" altLang="tr-TR" smtClean="0"/>
              <a:t>: Sorgulama becerileri nasıl uyarılmalı?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Değişkenlik</a:t>
            </a:r>
            <a:r>
              <a:rPr lang="tr-TR" altLang="tr-TR" smtClean="0"/>
              <a:t>: Öğrencilerin dikkatlerini uyanık tutmak için neler yapılmalı?</a:t>
            </a:r>
          </a:p>
        </p:txBody>
      </p:sp>
    </p:spTree>
    <p:extLst>
      <p:ext uri="{BB962C8B-B14F-4D97-AF65-F5344CB8AC3E}">
        <p14:creationId xmlns:p14="http://schemas.microsoft.com/office/powerpoint/2010/main" val="16039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ARCS MODELİ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UYGUNLUK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Hedef Tanıtımı</a:t>
            </a:r>
            <a:r>
              <a:rPr lang="tr-TR" altLang="tr-TR" smtClean="0"/>
              <a:t>: Öğrencilerin gereksinimleri nasıl karşılanmalı?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Güdü Eşlemesi</a:t>
            </a:r>
            <a:r>
              <a:rPr lang="tr-TR" altLang="tr-TR" smtClean="0"/>
              <a:t>: Öğrencilere nasıl ve ne zaman uygun seçenek, sorumluluk ve etki sağlanır?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Benzerlik</a:t>
            </a:r>
            <a:r>
              <a:rPr lang="tr-TR" altLang="tr-TR" smtClean="0"/>
              <a:t>: Öğrencilerin deneyimlerine benzer öğretim nasıl sağlanır?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282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ARCS MODELİ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GÜVEN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Öğrenme Gereklilikleri</a:t>
            </a:r>
            <a:r>
              <a:rPr lang="tr-TR" dirty="0" smtClean="0"/>
              <a:t>: Öğrencilerin başarı beklentisi oluşturmalarına nasıl yardım edilmeli?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Başarı Fırsatları</a:t>
            </a:r>
            <a:r>
              <a:rPr lang="tr-TR" dirty="0" smtClean="0"/>
              <a:t>: Öğrenme deneyimi öğrencilerin yeterliklerine inancını nasıl desteklemeli?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Kişisel Denetim</a:t>
            </a:r>
            <a:r>
              <a:rPr lang="tr-TR" dirty="0" smtClean="0"/>
              <a:t>: Öğrenciler başarılarının kendi güç ve yeteneklerine bağlı olduğunu nasıl bilmeli?</a:t>
            </a:r>
          </a:p>
        </p:txBody>
      </p:sp>
    </p:spTree>
    <p:extLst>
      <p:ext uri="{BB962C8B-B14F-4D97-AF65-F5344CB8AC3E}">
        <p14:creationId xmlns:p14="http://schemas.microsoft.com/office/powerpoint/2010/main" val="748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ARCS MODELİ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DOYUM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İçsel Pekiştireçler</a:t>
            </a:r>
            <a:r>
              <a:rPr lang="tr-TR" altLang="tr-TR" smtClean="0"/>
              <a:t>: Öğrencilerin başarılarına ilişkin olumlu duygular hissetmelerine yardım etme.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Dışsal Ödüller</a:t>
            </a:r>
            <a:r>
              <a:rPr lang="tr-TR" altLang="tr-TR" smtClean="0"/>
              <a:t>:Öğrencilerin başarısını pekiştirme.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Eşitlik</a:t>
            </a:r>
            <a:r>
              <a:rPr lang="tr-TR" altLang="tr-TR" smtClean="0"/>
              <a:t>: Öğrencilerin yeni öğrendikleri bilgi ve becerileri kullanmaları için fırsatlar sağlama.</a:t>
            </a:r>
          </a:p>
        </p:txBody>
      </p:sp>
    </p:spTree>
    <p:extLst>
      <p:ext uri="{BB962C8B-B14F-4D97-AF65-F5344CB8AC3E}">
        <p14:creationId xmlns:p14="http://schemas.microsoft.com/office/powerpoint/2010/main" val="41836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SEELS ve GLASGOW TASARIM MODELİ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2249488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540068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AŞAMALAR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Sorun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Sorun belirleme</a:t>
                      </a:r>
                    </a:p>
                    <a:p>
                      <a:r>
                        <a:rPr lang="tr-TR" dirty="0" smtClean="0"/>
                        <a:t>Öğretim çözümleme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Tasarım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Hedefler ve ölçütlerin belirlenmesi</a:t>
                      </a:r>
                    </a:p>
                    <a:p>
                      <a:r>
                        <a:rPr lang="tr-TR" dirty="0" smtClean="0"/>
                        <a:t>Öğretim</a:t>
                      </a:r>
                      <a:r>
                        <a:rPr lang="tr-TR" baseline="0" dirty="0" smtClean="0"/>
                        <a:t> stratejilerinin belirlenmesi</a:t>
                      </a:r>
                    </a:p>
                    <a:p>
                      <a:r>
                        <a:rPr lang="tr-TR" baseline="0" dirty="0" smtClean="0"/>
                        <a:t>Ortam seçimi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Geliştirme ve Uygulama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Materyal</a:t>
                      </a:r>
                      <a:r>
                        <a:rPr lang="tr-TR" baseline="0" dirty="0" smtClean="0"/>
                        <a:t> geliştirme</a:t>
                      </a:r>
                    </a:p>
                    <a:p>
                      <a:r>
                        <a:rPr lang="tr-TR" baseline="0" dirty="0" smtClean="0"/>
                        <a:t>Biçimlendirici değerlendirme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Değerlendirme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 ve denetim</a:t>
                      </a:r>
                    </a:p>
                    <a:p>
                      <a:r>
                        <a:rPr lang="tr-TR" dirty="0" smtClean="0"/>
                        <a:t>Başarı</a:t>
                      </a:r>
                      <a:r>
                        <a:rPr lang="tr-TR" baseline="0" dirty="0" smtClean="0"/>
                        <a:t> değerlendirme</a:t>
                      </a:r>
                    </a:p>
                    <a:p>
                      <a:r>
                        <a:rPr lang="tr-TR" baseline="0" dirty="0" smtClean="0"/>
                        <a:t>Uygulama ve yayılım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ADDIE MODELİ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A</a:t>
            </a:r>
            <a:r>
              <a:rPr lang="tr-TR" altLang="tr-TR" smtClean="0"/>
              <a:t>nalyze                      Çözümleme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D</a:t>
            </a:r>
            <a:r>
              <a:rPr lang="tr-TR" altLang="tr-TR" smtClean="0"/>
              <a:t>esign                        Tasarım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D</a:t>
            </a:r>
            <a:r>
              <a:rPr lang="tr-TR" altLang="tr-TR" smtClean="0"/>
              <a:t>evelop                      Geliştirme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</a:t>
            </a:r>
            <a:r>
              <a:rPr lang="tr-TR" altLang="tr-TR" smtClean="0"/>
              <a:t>mplementation       Uygulama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E</a:t>
            </a:r>
            <a:r>
              <a:rPr lang="tr-TR" altLang="tr-TR" smtClean="0"/>
              <a:t>valuation                 Değerlendirme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894268" y="2351883"/>
            <a:ext cx="1390315" cy="1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V="1">
            <a:off x="3774280" y="2713316"/>
            <a:ext cx="1457973" cy="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4120179" y="3153686"/>
            <a:ext cx="1219340" cy="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4810126" y="350786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4248123" y="3962399"/>
            <a:ext cx="9841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1992313" y="1125538"/>
            <a:ext cx="8229600" cy="1066800"/>
          </a:xfrm>
        </p:spPr>
        <p:txBody>
          <a:bodyPr/>
          <a:lstStyle/>
          <a:p>
            <a:pPr eaLnBrk="1" hangingPunct="1"/>
            <a:r>
              <a:rPr lang="tr-TR" altLang="tr-TR" smtClean="0"/>
              <a:t>DADDIAE (Holland Süreç Modeli)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D</a:t>
            </a:r>
            <a:r>
              <a:rPr lang="tr-TR" altLang="tr-TR" smtClean="0"/>
              <a:t>efine---------------</a:t>
            </a:r>
            <a:r>
              <a:rPr lang="tr-TR" altLang="tr-TR" smtClean="0">
                <a:sym typeface="Wingdings" panose="05000000000000000000" pitchFamily="2" charset="2"/>
              </a:rPr>
              <a:t>Tanımlama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tr-TR" altLang="tr-TR" smtClean="0">
                <a:sym typeface="Wingdings" panose="05000000000000000000" pitchFamily="2" charset="2"/>
              </a:rPr>
              <a:t>nalyze------------ Çözümleme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D</a:t>
            </a:r>
            <a:r>
              <a:rPr lang="tr-TR" altLang="tr-TR" smtClean="0">
                <a:sym typeface="Wingdings" panose="05000000000000000000" pitchFamily="2" charset="2"/>
              </a:rPr>
              <a:t>esign----------- Tasarımlama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D</a:t>
            </a:r>
            <a:r>
              <a:rPr lang="tr-TR" altLang="tr-TR" smtClean="0">
                <a:sym typeface="Wingdings" panose="05000000000000000000" pitchFamily="2" charset="2"/>
              </a:rPr>
              <a:t>evelop-------- Geliştirme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tr-TR" altLang="tr-TR" smtClean="0">
                <a:sym typeface="Wingdings" panose="05000000000000000000" pitchFamily="2" charset="2"/>
              </a:rPr>
              <a:t>mplement----Uygulama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tr-TR" altLang="tr-TR" smtClean="0">
                <a:sym typeface="Wingdings" panose="05000000000000000000" pitchFamily="2" charset="2"/>
              </a:rPr>
              <a:t>ssess--------Ölçme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tr-TR" altLang="tr-TR" smtClean="0">
                <a:sym typeface="Wingdings" panose="05000000000000000000" pitchFamily="2" charset="2"/>
              </a:rPr>
              <a:t>valuate-----Değerlendirme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9366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Briggs Modeli 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2495551" y="2205038"/>
            <a:ext cx="547211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3600" dirty="0"/>
              <a:t>Çözümleme</a:t>
            </a:r>
          </a:p>
          <a:p>
            <a:pPr algn="ctr" eaLnBrk="1" hangingPunct="1">
              <a:defRPr/>
            </a:pP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2424113" y="3284538"/>
            <a:ext cx="3384550" cy="2665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r-TR" sz="2800" dirty="0"/>
              <a:t>Tasarımlama</a:t>
            </a:r>
          </a:p>
          <a:p>
            <a:pPr eaLnBrk="1" hangingPunct="1">
              <a:defRPr/>
            </a:pPr>
            <a:r>
              <a:rPr lang="tr-TR" sz="2800" dirty="0"/>
              <a:t>Geliştirme</a:t>
            </a:r>
          </a:p>
          <a:p>
            <a:pPr eaLnBrk="1" hangingPunct="1">
              <a:defRPr/>
            </a:pPr>
            <a:r>
              <a:rPr lang="tr-TR" sz="2800" dirty="0"/>
              <a:t>Alan Testi</a:t>
            </a:r>
          </a:p>
          <a:p>
            <a:pPr eaLnBrk="1" hangingPunct="1">
              <a:defRPr/>
            </a:pPr>
            <a:r>
              <a:rPr lang="tr-TR" sz="2800" dirty="0"/>
              <a:t>Kurumsallaştırma</a:t>
            </a:r>
          </a:p>
          <a:p>
            <a:pPr algn="ctr" eaLnBrk="1" hangingPunct="1">
              <a:defRPr/>
            </a:pP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6024563" y="3284538"/>
            <a:ext cx="1943100" cy="2665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/>
              <a:t>Yaygınlaştırma</a:t>
            </a:r>
          </a:p>
        </p:txBody>
      </p:sp>
    </p:spTree>
    <p:extLst>
      <p:ext uri="{BB962C8B-B14F-4D97-AF65-F5344CB8AC3E}">
        <p14:creationId xmlns:p14="http://schemas.microsoft.com/office/powerpoint/2010/main" val="177742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DİCK ve CAREY TASARIM MODELİ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1. Öğretim Hedefleri</a:t>
            </a:r>
          </a:p>
          <a:p>
            <a:pPr eaLnBrk="1" hangingPunct="1"/>
            <a:r>
              <a:rPr lang="tr-TR" altLang="tr-TR" smtClean="0"/>
              <a:t>2.Öğretimsel Analiz</a:t>
            </a:r>
          </a:p>
          <a:p>
            <a:pPr eaLnBrk="1" hangingPunct="1"/>
            <a:r>
              <a:rPr lang="tr-TR" altLang="tr-TR" smtClean="0"/>
              <a:t>3. Giriş Davranışları ve Öğrenen Özellikleri</a:t>
            </a:r>
          </a:p>
          <a:p>
            <a:pPr eaLnBrk="1" hangingPunct="1"/>
            <a:r>
              <a:rPr lang="tr-TR" altLang="tr-TR" smtClean="0"/>
              <a:t>4. Performans Hedefleri</a:t>
            </a:r>
          </a:p>
          <a:p>
            <a:pPr eaLnBrk="1" hangingPunct="1"/>
            <a:r>
              <a:rPr lang="tr-TR" altLang="tr-TR" smtClean="0"/>
              <a:t>5. Ölçüt Tabanlı Test Maddeleri</a:t>
            </a:r>
          </a:p>
          <a:p>
            <a:pPr eaLnBrk="1" hangingPunct="1"/>
            <a:r>
              <a:rPr lang="tr-TR" altLang="tr-TR" smtClean="0"/>
              <a:t>6. Öğretim Stratejileri</a:t>
            </a:r>
          </a:p>
          <a:p>
            <a:pPr eaLnBrk="1" hangingPunct="1"/>
            <a:r>
              <a:rPr lang="tr-TR" altLang="tr-TR" smtClean="0"/>
              <a:t>7. Öğretim Materyalleri</a:t>
            </a:r>
          </a:p>
          <a:p>
            <a:pPr eaLnBrk="1" hangingPunct="1"/>
            <a:r>
              <a:rPr lang="tr-TR" altLang="tr-TR" smtClean="0"/>
              <a:t>8.Biçimlendirmeye Dönük Değerlendirme</a:t>
            </a:r>
          </a:p>
          <a:p>
            <a:pPr eaLnBrk="1" hangingPunct="1"/>
            <a:r>
              <a:rPr lang="tr-TR" altLang="tr-TR" smtClean="0"/>
              <a:t>9. Bütüne Dönük Değerlendirme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095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1919288" y="1196975"/>
            <a:ext cx="8229600" cy="1066800"/>
          </a:xfrm>
        </p:spPr>
        <p:txBody>
          <a:bodyPr/>
          <a:lstStyle/>
          <a:p>
            <a:pPr eaLnBrk="1" hangingPunct="1"/>
            <a:r>
              <a:rPr lang="tr-TR" altLang="tr-TR" smtClean="0"/>
              <a:t>Kemp, Morrison ve Ross Modeli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a) Öğretim sorunlarını belirleme ve programın hedeflerini netleştirme</a:t>
            </a:r>
          </a:p>
          <a:p>
            <a:pPr eaLnBrk="1" hangingPunct="1"/>
            <a:r>
              <a:rPr lang="tr-TR" altLang="tr-TR" smtClean="0"/>
              <a:t>b) Planlama sırasında dikkat edilmesi gereken öğrenci özelliklerini gözden geçirme</a:t>
            </a:r>
          </a:p>
          <a:p>
            <a:pPr eaLnBrk="1" hangingPunct="1"/>
            <a:r>
              <a:rPr lang="tr-TR" altLang="tr-TR" smtClean="0"/>
              <a:t>c) İçerik alanını belirleme ve amaçlara uygun görevleri çözümleme</a:t>
            </a:r>
          </a:p>
          <a:p>
            <a:pPr eaLnBrk="1" hangingPunct="1"/>
            <a:r>
              <a:rPr lang="tr-TR" altLang="tr-TR" smtClean="0"/>
              <a:t>d) Öğrenci için öğretim amaçlarını belirleme</a:t>
            </a:r>
          </a:p>
          <a:p>
            <a:pPr eaLnBrk="1" hangingPunct="1"/>
            <a:r>
              <a:rPr lang="tr-TR" altLang="tr-TR" smtClean="0"/>
              <a:t>e) Mantıksal öğrenme açısından her öğretim ünitesi için içeriği düzenleme</a:t>
            </a:r>
          </a:p>
        </p:txBody>
      </p:sp>
    </p:spTree>
    <p:extLst>
      <p:ext uri="{BB962C8B-B14F-4D97-AF65-F5344CB8AC3E}">
        <p14:creationId xmlns:p14="http://schemas.microsoft.com/office/powerpoint/2010/main" val="279503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Kemp, Morrison ve Ross Modeli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f) Her öğrencinin amaçlarda yetkinleşmesi için öğretim stratejilerini tasarımlama</a:t>
            </a:r>
          </a:p>
          <a:p>
            <a:pPr eaLnBrk="1" hangingPunct="1"/>
            <a:r>
              <a:rPr lang="tr-TR" altLang="tr-TR" smtClean="0"/>
              <a:t>g) Öğretme-öğrenme sırasında sunumun nasıl yapılacağını planlama</a:t>
            </a:r>
          </a:p>
          <a:p>
            <a:pPr eaLnBrk="1" hangingPunct="1"/>
            <a:r>
              <a:rPr lang="tr-TR" altLang="tr-TR" smtClean="0"/>
              <a:t>h) Amaçlara ne oranda ulaşıldığını belirlemek için değerlendirme araçlarını geliştirme</a:t>
            </a:r>
          </a:p>
          <a:p>
            <a:pPr eaLnBrk="1" hangingPunct="1"/>
            <a:r>
              <a:rPr lang="tr-TR" altLang="tr-TR" smtClean="0"/>
              <a:t>i) Öğretme-öğrenme etkinliklerini destekleyecek kaynakları seçme</a:t>
            </a:r>
          </a:p>
        </p:txBody>
      </p:sp>
    </p:spTree>
    <p:extLst>
      <p:ext uri="{BB962C8B-B14F-4D97-AF65-F5344CB8AC3E}">
        <p14:creationId xmlns:p14="http://schemas.microsoft.com/office/powerpoint/2010/main" val="153243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ASSURE TASRIM MODELİ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1473798" y="2133600"/>
            <a:ext cx="10030814" cy="377762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400" dirty="0" err="1">
                <a:solidFill>
                  <a:srgbClr val="FF0000"/>
                </a:solidFill>
              </a:rPr>
              <a:t>A</a:t>
            </a:r>
            <a:r>
              <a:rPr lang="tr-TR" altLang="tr-TR" sz="2400" dirty="0" err="1"/>
              <a:t>nalyze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learners</a:t>
            </a:r>
            <a:r>
              <a:rPr lang="tr-TR" altLang="tr-TR" sz="2400" dirty="0"/>
              <a:t>                       Öğrenci analizi</a:t>
            </a:r>
          </a:p>
          <a:p>
            <a:pPr eaLnBrk="1" hangingPunct="1"/>
            <a:r>
              <a:rPr lang="tr-TR" altLang="tr-TR" sz="2400" dirty="0" err="1">
                <a:solidFill>
                  <a:srgbClr val="FF0000"/>
                </a:solidFill>
              </a:rPr>
              <a:t>S</a:t>
            </a:r>
            <a:r>
              <a:rPr lang="tr-TR" altLang="tr-TR" sz="2400" dirty="0" err="1"/>
              <a:t>tate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objectives</a:t>
            </a:r>
            <a:r>
              <a:rPr lang="tr-TR" altLang="tr-TR" sz="2400" dirty="0"/>
              <a:t>                         Hedeflerin belirlenmesi</a:t>
            </a:r>
          </a:p>
          <a:p>
            <a:r>
              <a:rPr lang="tr-TR" altLang="tr-TR" sz="2400" dirty="0">
                <a:solidFill>
                  <a:srgbClr val="FF0000"/>
                </a:solidFill>
              </a:rPr>
              <a:t>S</a:t>
            </a:r>
            <a:r>
              <a:rPr lang="tr-TR" altLang="tr-TR" sz="2400" dirty="0"/>
              <a:t>elect </a:t>
            </a:r>
            <a:r>
              <a:rPr lang="tr-TR" altLang="tr-TR" sz="2400" dirty="0" err="1"/>
              <a:t>instructional</a:t>
            </a:r>
            <a:r>
              <a:rPr lang="tr-TR" altLang="tr-TR" sz="2400" dirty="0"/>
              <a:t>  </a:t>
            </a:r>
            <a:r>
              <a:rPr lang="tr-TR" altLang="tr-TR" sz="2400" dirty="0" err="1" smtClean="0"/>
              <a:t>materials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 smtClean="0"/>
              <a:t>media</a:t>
            </a:r>
            <a:r>
              <a:rPr lang="tr-TR" altLang="tr-TR" sz="2400" dirty="0" smtClean="0"/>
              <a:t>      Öğretim </a:t>
            </a:r>
            <a:r>
              <a:rPr lang="tr-TR" altLang="tr-TR" sz="2400" dirty="0"/>
              <a:t>yöntem, ortam </a:t>
            </a:r>
            <a:r>
              <a:rPr lang="tr-TR" altLang="tr-TR" sz="2400" dirty="0" smtClean="0"/>
              <a:t>materyallerinin </a:t>
            </a:r>
            <a:r>
              <a:rPr lang="tr-TR" altLang="tr-TR" sz="2400" dirty="0"/>
              <a:t>seçimi</a:t>
            </a:r>
          </a:p>
          <a:p>
            <a:pPr eaLnBrk="1" hangingPunct="1"/>
            <a:r>
              <a:rPr lang="tr-TR" altLang="tr-TR" sz="2400" dirty="0" err="1" smtClean="0">
                <a:solidFill>
                  <a:srgbClr val="FF0000"/>
                </a:solidFill>
              </a:rPr>
              <a:t>U</a:t>
            </a:r>
            <a:r>
              <a:rPr lang="tr-TR" altLang="tr-TR" sz="2400" dirty="0" err="1" smtClean="0"/>
              <a:t>tilize</a:t>
            </a:r>
            <a:r>
              <a:rPr lang="tr-TR" altLang="tr-TR" sz="2400" dirty="0" smtClean="0"/>
              <a:t> </a:t>
            </a:r>
            <a:r>
              <a:rPr lang="tr-TR" altLang="tr-TR" sz="2400" dirty="0" err="1"/>
              <a:t>media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materials</a:t>
            </a:r>
            <a:r>
              <a:rPr lang="tr-TR" altLang="tr-TR" sz="2400" dirty="0"/>
              <a:t>            Ortam ve materyallerin 					kullanımı</a:t>
            </a:r>
          </a:p>
          <a:p>
            <a:pPr eaLnBrk="1" hangingPunct="1"/>
            <a:r>
              <a:rPr lang="tr-TR" altLang="tr-TR" sz="2400" dirty="0" err="1">
                <a:solidFill>
                  <a:srgbClr val="FF0000"/>
                </a:solidFill>
              </a:rPr>
              <a:t>R</a:t>
            </a:r>
            <a:r>
              <a:rPr lang="tr-TR" altLang="tr-TR" sz="2400" dirty="0" err="1"/>
              <a:t>equire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learner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participation</a:t>
            </a:r>
            <a:r>
              <a:rPr lang="tr-TR" altLang="tr-TR" sz="2400" dirty="0"/>
              <a:t>      </a:t>
            </a:r>
            <a:r>
              <a:rPr lang="tr-TR" altLang="tr-TR" sz="2400" dirty="0" smtClean="0"/>
              <a:t>  Öğrenen </a:t>
            </a:r>
            <a:r>
              <a:rPr lang="tr-TR" altLang="tr-TR" sz="2400" dirty="0"/>
              <a:t>katılımı</a:t>
            </a:r>
          </a:p>
          <a:p>
            <a:pPr eaLnBrk="1" hangingPunct="1"/>
            <a:r>
              <a:rPr lang="tr-TR" altLang="tr-TR" sz="2400" dirty="0" err="1">
                <a:solidFill>
                  <a:srgbClr val="FF0000"/>
                </a:solidFill>
              </a:rPr>
              <a:t>E</a:t>
            </a:r>
            <a:r>
              <a:rPr lang="tr-TR" altLang="tr-TR" sz="2400" dirty="0" err="1"/>
              <a:t>valuate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revise</a:t>
            </a:r>
            <a:r>
              <a:rPr lang="tr-TR" altLang="tr-TR" sz="2400" dirty="0"/>
              <a:t>                      </a:t>
            </a:r>
            <a:r>
              <a:rPr lang="tr-TR" altLang="tr-TR" sz="2400" dirty="0" smtClean="0"/>
              <a:t>  Değerlendirme </a:t>
            </a:r>
            <a:r>
              <a:rPr lang="tr-TR" altLang="tr-TR" sz="2400" dirty="0"/>
              <a:t>ve 						   </a:t>
            </a:r>
            <a:r>
              <a:rPr lang="tr-TR" altLang="tr-TR" sz="2400" dirty="0" smtClean="0"/>
              <a:t>                                                 gözden </a:t>
            </a:r>
            <a:r>
              <a:rPr lang="tr-TR" altLang="tr-TR" sz="2400" dirty="0"/>
              <a:t>geçirme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457980" y="2429123"/>
            <a:ext cx="1428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4457980" y="2792558"/>
            <a:ext cx="1643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7842325" y="3259567"/>
            <a:ext cx="460618" cy="16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5328957" y="4095084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/>
          <p:nvPr/>
        </p:nvCxnSpPr>
        <p:spPr>
          <a:xfrm>
            <a:off x="6293363" y="4834181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>
            <a:off x="4971770" y="5371113"/>
            <a:ext cx="1500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7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GERLACH ve ELY TASARIM MODELİ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1-İçeriğin belirlenmesi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2-Hedeflerin belirlenmesi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3-Giriş davranışlarının değerlendirilmesi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4-Stratejilerin belirlenmesi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5-Grupların atanması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6-Zaman ayarlamalarının yapılması,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7-Yerin ayarlanması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8-Kaynakların seçilmesi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9-Performansın değerlendirilmesi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10-Geribildirim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39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447</Words>
  <Application>Microsoft Office PowerPoint</Application>
  <PresentationFormat>Geniş ekran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Georgia</vt:lpstr>
      <vt:lpstr>Wingdings</vt:lpstr>
      <vt:lpstr>Wingdings 3</vt:lpstr>
      <vt:lpstr>Duman</vt:lpstr>
      <vt:lpstr>Öğretim Tasarımı Modelleri</vt:lpstr>
      <vt:lpstr>ADDIE MODELİ</vt:lpstr>
      <vt:lpstr>DADDIAE (Holland Süreç Modeli)</vt:lpstr>
      <vt:lpstr>Briggs Modeli </vt:lpstr>
      <vt:lpstr>DİCK ve CAREY TASARIM MODELİ</vt:lpstr>
      <vt:lpstr>Kemp, Morrison ve Ross Modeli</vt:lpstr>
      <vt:lpstr>Kemp, Morrison ve Ross Modeli</vt:lpstr>
      <vt:lpstr>ASSURE TASRIM MODELİ</vt:lpstr>
      <vt:lpstr>GERLACH ve ELY TASARIM MODELİ</vt:lpstr>
      <vt:lpstr>KELLER’in GÜDÜLEYİCİ (Motivasyon) TASARIM MODELİ (ARCS)</vt:lpstr>
      <vt:lpstr>ARCS MODELİ</vt:lpstr>
      <vt:lpstr>ARCS MODELİ</vt:lpstr>
      <vt:lpstr>ARCS MODELİ</vt:lpstr>
      <vt:lpstr>ARCS MODELİ</vt:lpstr>
      <vt:lpstr>SEELS ve GLASGOW TASARIM MODELİ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 Modelleri</dc:title>
  <dc:creator>Deniz</dc:creator>
  <cp:lastModifiedBy>Deniz</cp:lastModifiedBy>
  <cp:revision>1</cp:revision>
  <dcterms:created xsi:type="dcterms:W3CDTF">2017-09-08T14:30:46Z</dcterms:created>
  <dcterms:modified xsi:type="dcterms:W3CDTF">2017-09-08T14:35:41Z</dcterms:modified>
</cp:coreProperties>
</file>