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5" r:id="rId3"/>
    <p:sldId id="268" r:id="rId4"/>
    <p:sldId id="270" r:id="rId5"/>
    <p:sldId id="269" r:id="rId6"/>
    <p:sldId id="271" r:id="rId7"/>
    <p:sldId id="266" r:id="rId8"/>
    <p:sldId id="256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4" r:id="rId20"/>
    <p:sldId id="282" r:id="rId21"/>
    <p:sldId id="283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FA2"/>
    <a:srgbClr val="4E9BAD"/>
    <a:srgbClr val="5EA9B7"/>
    <a:srgbClr val="338FA1"/>
    <a:srgbClr val="348FA1"/>
    <a:srgbClr val="6DA6B4"/>
    <a:srgbClr val="60AAB8"/>
    <a:srgbClr val="33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17767-BDDA-4729-A0E3-850D30C534FD}" type="doc">
      <dgm:prSet loTypeId="urn:microsoft.com/office/officeart/2005/8/layout/venn2" loCatId="relationship" qsTypeId="urn:microsoft.com/office/officeart/2005/8/quickstyle/3d6" qsCatId="3D" csTypeId="urn:microsoft.com/office/officeart/2005/8/colors/accent5_3" csCatId="accent5" phldr="1"/>
      <dgm:spPr/>
      <dgm:t>
        <a:bodyPr/>
        <a:lstStyle/>
        <a:p>
          <a:endParaRPr lang="tr-TR"/>
        </a:p>
      </dgm:t>
    </dgm:pt>
    <dgm:pt modelId="{F3D03A18-D7E8-4F83-82FF-DC020D6BCF8B}">
      <dgm:prSet phldrT="[Metin]" custT="1"/>
      <dgm:spPr/>
      <dgm:t>
        <a:bodyPr/>
        <a:lstStyle/>
        <a:p>
          <a:pPr algn="just"/>
          <a:r>
            <a:rPr lang="tr-TR" sz="3200" b="1" smtClean="0"/>
            <a:t>    Ethics</a:t>
          </a:r>
          <a:endParaRPr lang="tr-TR" sz="3200" b="1"/>
        </a:p>
      </dgm:t>
    </dgm:pt>
    <dgm:pt modelId="{C039B9CB-73FA-4D4A-87E1-CD2CCB892B66}" type="parTrans" cxnId="{64684BE0-838F-4742-A4E6-901B231EF106}">
      <dgm:prSet/>
      <dgm:spPr/>
      <dgm:t>
        <a:bodyPr/>
        <a:lstStyle/>
        <a:p>
          <a:endParaRPr lang="tr-TR"/>
        </a:p>
      </dgm:t>
    </dgm:pt>
    <dgm:pt modelId="{A7EB6BBE-60C9-436B-B611-B53DB2C95FD6}" type="sibTrans" cxnId="{64684BE0-838F-4742-A4E6-901B231EF106}">
      <dgm:prSet/>
      <dgm:spPr/>
      <dgm:t>
        <a:bodyPr/>
        <a:lstStyle/>
        <a:p>
          <a:endParaRPr lang="tr-TR"/>
        </a:p>
      </dgm:t>
    </dgm:pt>
    <dgm:pt modelId="{F5846C7B-853E-48FE-B2B0-2F534F342A0B}">
      <dgm:prSet phldrT="[Metin]" custT="1"/>
      <dgm:spPr/>
      <dgm:t>
        <a:bodyPr/>
        <a:lstStyle/>
        <a:p>
          <a:r>
            <a:rPr lang="tr-TR" sz="3200" b="1" smtClean="0"/>
            <a:t> Morals</a:t>
          </a:r>
          <a:endParaRPr lang="tr-TR" sz="2400" b="1"/>
        </a:p>
      </dgm:t>
    </dgm:pt>
    <dgm:pt modelId="{578AB569-8F93-4166-A46A-EC06EB7D8BEF}" type="parTrans" cxnId="{0A516279-B500-4135-914C-FC3C88BEBD03}">
      <dgm:prSet/>
      <dgm:spPr/>
      <dgm:t>
        <a:bodyPr/>
        <a:lstStyle/>
        <a:p>
          <a:endParaRPr lang="tr-TR"/>
        </a:p>
      </dgm:t>
    </dgm:pt>
    <dgm:pt modelId="{B339F913-353E-49C3-B91C-7C02FCBAB425}" type="sibTrans" cxnId="{0A516279-B500-4135-914C-FC3C88BEBD03}">
      <dgm:prSet/>
      <dgm:spPr/>
      <dgm:t>
        <a:bodyPr/>
        <a:lstStyle/>
        <a:p>
          <a:endParaRPr lang="tr-TR"/>
        </a:p>
      </dgm:t>
    </dgm:pt>
    <dgm:pt modelId="{7E26EAF1-17A2-4458-BCE3-197BD46815C2}">
      <dgm:prSet phldrT="[Metin]" custT="1"/>
      <dgm:spPr/>
      <dgm:t>
        <a:bodyPr/>
        <a:lstStyle/>
        <a:p>
          <a:r>
            <a:rPr lang="tr-TR" sz="2800" b="1" smtClean="0"/>
            <a:t>Morality</a:t>
          </a:r>
          <a:endParaRPr lang="tr-TR" sz="2800" b="1"/>
        </a:p>
      </dgm:t>
    </dgm:pt>
    <dgm:pt modelId="{30D89673-DB77-48E7-97DE-5D8BEC633FF0}" type="parTrans" cxnId="{B7920695-20B2-447F-92E8-485F8384E4E9}">
      <dgm:prSet/>
      <dgm:spPr/>
      <dgm:t>
        <a:bodyPr/>
        <a:lstStyle/>
        <a:p>
          <a:endParaRPr lang="tr-TR"/>
        </a:p>
      </dgm:t>
    </dgm:pt>
    <dgm:pt modelId="{375F959A-E394-4443-9A3B-289955CF68D2}" type="sibTrans" cxnId="{B7920695-20B2-447F-92E8-485F8384E4E9}">
      <dgm:prSet/>
      <dgm:spPr/>
      <dgm:t>
        <a:bodyPr/>
        <a:lstStyle/>
        <a:p>
          <a:endParaRPr lang="tr-TR"/>
        </a:p>
      </dgm:t>
    </dgm:pt>
    <dgm:pt modelId="{574CC4A9-200F-4EE6-9027-79FED6F6A963}" type="pres">
      <dgm:prSet presAssocID="{1FF17767-BDDA-4729-A0E3-850D30C534F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13042B-A864-419D-8078-3B634D03FA06}" type="pres">
      <dgm:prSet presAssocID="{1FF17767-BDDA-4729-A0E3-850D30C534FD}" presName="comp1" presStyleCnt="0"/>
      <dgm:spPr/>
      <dgm:t>
        <a:bodyPr/>
        <a:lstStyle/>
        <a:p>
          <a:endParaRPr lang="tr-TR"/>
        </a:p>
      </dgm:t>
    </dgm:pt>
    <dgm:pt modelId="{C5E2E0B1-0EBF-414C-A109-EDC165C578F0}" type="pres">
      <dgm:prSet presAssocID="{1FF17767-BDDA-4729-A0E3-850D30C534FD}" presName="circle1" presStyleLbl="node1" presStyleIdx="0" presStyleCnt="3"/>
      <dgm:spPr/>
      <dgm:t>
        <a:bodyPr/>
        <a:lstStyle/>
        <a:p>
          <a:endParaRPr lang="tr-TR"/>
        </a:p>
      </dgm:t>
    </dgm:pt>
    <dgm:pt modelId="{46913B6C-2A1F-4733-8B42-D4CEE096D95E}" type="pres">
      <dgm:prSet presAssocID="{1FF17767-BDDA-4729-A0E3-850D30C534F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FDAAA8-3475-45C8-A54F-39B3A55A3ED5}" type="pres">
      <dgm:prSet presAssocID="{1FF17767-BDDA-4729-A0E3-850D30C534FD}" presName="comp2" presStyleCnt="0"/>
      <dgm:spPr/>
      <dgm:t>
        <a:bodyPr/>
        <a:lstStyle/>
        <a:p>
          <a:endParaRPr lang="tr-TR"/>
        </a:p>
      </dgm:t>
    </dgm:pt>
    <dgm:pt modelId="{69B655AB-02D6-4B43-99AA-F62BDB96D45C}" type="pres">
      <dgm:prSet presAssocID="{1FF17767-BDDA-4729-A0E3-850D30C534FD}" presName="circle2" presStyleLbl="node1" presStyleIdx="1" presStyleCnt="3" custLinFactNeighborX="0" custLinFactNeighborY="-9709"/>
      <dgm:spPr/>
      <dgm:t>
        <a:bodyPr/>
        <a:lstStyle/>
        <a:p>
          <a:endParaRPr lang="tr-TR"/>
        </a:p>
      </dgm:t>
    </dgm:pt>
    <dgm:pt modelId="{D4EA42AE-A884-4030-92AD-883326296A3C}" type="pres">
      <dgm:prSet presAssocID="{1FF17767-BDDA-4729-A0E3-850D30C534F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A0853A-1A7B-4BF7-B579-67A4F01444DC}" type="pres">
      <dgm:prSet presAssocID="{1FF17767-BDDA-4729-A0E3-850D30C534FD}" presName="comp3" presStyleCnt="0"/>
      <dgm:spPr/>
      <dgm:t>
        <a:bodyPr/>
        <a:lstStyle/>
        <a:p>
          <a:endParaRPr lang="tr-TR"/>
        </a:p>
      </dgm:t>
    </dgm:pt>
    <dgm:pt modelId="{3B544F72-B349-4A1B-9A49-67AAC8616C01}" type="pres">
      <dgm:prSet presAssocID="{1FF17767-BDDA-4729-A0E3-850D30C534FD}" presName="circle3" presStyleLbl="node1" presStyleIdx="2" presStyleCnt="3" custLinFactNeighborX="2398" custLinFactNeighborY="-28571"/>
      <dgm:spPr/>
      <dgm:t>
        <a:bodyPr/>
        <a:lstStyle/>
        <a:p>
          <a:endParaRPr lang="tr-TR"/>
        </a:p>
      </dgm:t>
    </dgm:pt>
    <dgm:pt modelId="{B5A176EE-10F3-4219-8E60-0D86C2DD1330}" type="pres">
      <dgm:prSet presAssocID="{1FF17767-BDDA-4729-A0E3-850D30C534F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516279-B500-4135-914C-FC3C88BEBD03}" srcId="{1FF17767-BDDA-4729-A0E3-850D30C534FD}" destId="{F5846C7B-853E-48FE-B2B0-2F534F342A0B}" srcOrd="1" destOrd="0" parTransId="{578AB569-8F93-4166-A46A-EC06EB7D8BEF}" sibTransId="{B339F913-353E-49C3-B91C-7C02FCBAB425}"/>
    <dgm:cxn modelId="{F0339816-01C3-44FD-A66A-A3CC55C6012A}" type="presOf" srcId="{F3D03A18-D7E8-4F83-82FF-DC020D6BCF8B}" destId="{C5E2E0B1-0EBF-414C-A109-EDC165C578F0}" srcOrd="0" destOrd="0" presId="urn:microsoft.com/office/officeart/2005/8/layout/venn2"/>
    <dgm:cxn modelId="{4DDF2AEA-CC6B-4605-834E-5B986E6A8941}" type="presOf" srcId="{7E26EAF1-17A2-4458-BCE3-197BD46815C2}" destId="{B5A176EE-10F3-4219-8E60-0D86C2DD1330}" srcOrd="1" destOrd="0" presId="urn:microsoft.com/office/officeart/2005/8/layout/venn2"/>
    <dgm:cxn modelId="{7C0A386B-2BD0-4ACA-AEB1-A9E412AE73BC}" type="presOf" srcId="{F5846C7B-853E-48FE-B2B0-2F534F342A0B}" destId="{69B655AB-02D6-4B43-99AA-F62BDB96D45C}" srcOrd="0" destOrd="0" presId="urn:microsoft.com/office/officeart/2005/8/layout/venn2"/>
    <dgm:cxn modelId="{B7920695-20B2-447F-92E8-485F8384E4E9}" srcId="{1FF17767-BDDA-4729-A0E3-850D30C534FD}" destId="{7E26EAF1-17A2-4458-BCE3-197BD46815C2}" srcOrd="2" destOrd="0" parTransId="{30D89673-DB77-48E7-97DE-5D8BEC633FF0}" sibTransId="{375F959A-E394-4443-9A3B-289955CF68D2}"/>
    <dgm:cxn modelId="{3BC440DB-D763-47BC-806A-5E5651054693}" type="presOf" srcId="{7E26EAF1-17A2-4458-BCE3-197BD46815C2}" destId="{3B544F72-B349-4A1B-9A49-67AAC8616C01}" srcOrd="0" destOrd="0" presId="urn:microsoft.com/office/officeart/2005/8/layout/venn2"/>
    <dgm:cxn modelId="{0F1072AA-CE85-428C-BE09-B87242B317CD}" type="presOf" srcId="{F3D03A18-D7E8-4F83-82FF-DC020D6BCF8B}" destId="{46913B6C-2A1F-4733-8B42-D4CEE096D95E}" srcOrd="1" destOrd="0" presId="urn:microsoft.com/office/officeart/2005/8/layout/venn2"/>
    <dgm:cxn modelId="{64684BE0-838F-4742-A4E6-901B231EF106}" srcId="{1FF17767-BDDA-4729-A0E3-850D30C534FD}" destId="{F3D03A18-D7E8-4F83-82FF-DC020D6BCF8B}" srcOrd="0" destOrd="0" parTransId="{C039B9CB-73FA-4D4A-87E1-CD2CCB892B66}" sibTransId="{A7EB6BBE-60C9-436B-B611-B53DB2C95FD6}"/>
    <dgm:cxn modelId="{2EE6B466-A0CC-4EB3-B1D7-48BED5D716D5}" type="presOf" srcId="{1FF17767-BDDA-4729-A0E3-850D30C534FD}" destId="{574CC4A9-200F-4EE6-9027-79FED6F6A963}" srcOrd="0" destOrd="0" presId="urn:microsoft.com/office/officeart/2005/8/layout/venn2"/>
    <dgm:cxn modelId="{65C95374-2B75-4236-B521-DD567C9C16F7}" type="presOf" srcId="{F5846C7B-853E-48FE-B2B0-2F534F342A0B}" destId="{D4EA42AE-A884-4030-92AD-883326296A3C}" srcOrd="1" destOrd="0" presId="urn:microsoft.com/office/officeart/2005/8/layout/venn2"/>
    <dgm:cxn modelId="{AFC654B0-55A5-42EF-A89F-E6AC62048A49}" type="presParOf" srcId="{574CC4A9-200F-4EE6-9027-79FED6F6A963}" destId="{2013042B-A864-419D-8078-3B634D03FA06}" srcOrd="0" destOrd="0" presId="urn:microsoft.com/office/officeart/2005/8/layout/venn2"/>
    <dgm:cxn modelId="{153F9168-8304-4713-A8EE-DA6953A91C7A}" type="presParOf" srcId="{2013042B-A864-419D-8078-3B634D03FA06}" destId="{C5E2E0B1-0EBF-414C-A109-EDC165C578F0}" srcOrd="0" destOrd="0" presId="urn:microsoft.com/office/officeart/2005/8/layout/venn2"/>
    <dgm:cxn modelId="{A15EDE66-87F2-4F2A-906A-BF65E0CD3FB6}" type="presParOf" srcId="{2013042B-A864-419D-8078-3B634D03FA06}" destId="{46913B6C-2A1F-4733-8B42-D4CEE096D95E}" srcOrd="1" destOrd="0" presId="urn:microsoft.com/office/officeart/2005/8/layout/venn2"/>
    <dgm:cxn modelId="{1AE75E62-8F99-4047-BDC2-76504552A2EB}" type="presParOf" srcId="{574CC4A9-200F-4EE6-9027-79FED6F6A963}" destId="{2AFDAAA8-3475-45C8-A54F-39B3A55A3ED5}" srcOrd="1" destOrd="0" presId="urn:microsoft.com/office/officeart/2005/8/layout/venn2"/>
    <dgm:cxn modelId="{7B4A4099-1521-4C00-A2E9-E4407870B223}" type="presParOf" srcId="{2AFDAAA8-3475-45C8-A54F-39B3A55A3ED5}" destId="{69B655AB-02D6-4B43-99AA-F62BDB96D45C}" srcOrd="0" destOrd="0" presId="urn:microsoft.com/office/officeart/2005/8/layout/venn2"/>
    <dgm:cxn modelId="{7839210E-2BC9-4E5E-814B-F26558CD67AB}" type="presParOf" srcId="{2AFDAAA8-3475-45C8-A54F-39B3A55A3ED5}" destId="{D4EA42AE-A884-4030-92AD-883326296A3C}" srcOrd="1" destOrd="0" presId="urn:microsoft.com/office/officeart/2005/8/layout/venn2"/>
    <dgm:cxn modelId="{1488651F-4418-4AAE-8D80-5B33BE49EB2D}" type="presParOf" srcId="{574CC4A9-200F-4EE6-9027-79FED6F6A963}" destId="{85A0853A-1A7B-4BF7-B579-67A4F01444DC}" srcOrd="2" destOrd="0" presId="urn:microsoft.com/office/officeart/2005/8/layout/venn2"/>
    <dgm:cxn modelId="{7B0AC5F0-BFD9-4E7D-A497-86A3B764A703}" type="presParOf" srcId="{85A0853A-1A7B-4BF7-B579-67A4F01444DC}" destId="{3B544F72-B349-4A1B-9A49-67AAC8616C01}" srcOrd="0" destOrd="0" presId="urn:microsoft.com/office/officeart/2005/8/layout/venn2"/>
    <dgm:cxn modelId="{97533C44-7135-48D9-B99A-9EB051B6B269}" type="presParOf" srcId="{85A0853A-1A7B-4BF7-B579-67A4F01444DC}" destId="{B5A176EE-10F3-4219-8E60-0D86C2DD133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2E0B1-0EBF-414C-A109-EDC165C578F0}">
      <dsp:nvSpPr>
        <dsp:cNvPr id="0" name=""/>
        <dsp:cNvSpPr/>
      </dsp:nvSpPr>
      <dsp:spPr>
        <a:xfrm>
          <a:off x="697767" y="0"/>
          <a:ext cx="5877272" cy="587727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smtClean="0"/>
            <a:t>    Ethics</a:t>
          </a:r>
          <a:endParaRPr lang="tr-TR" sz="3200" b="1" kern="1200"/>
        </a:p>
      </dsp:txBody>
      <dsp:txXfrm>
        <a:off x="2609350" y="293863"/>
        <a:ext cx="2054106" cy="881590"/>
      </dsp:txXfrm>
    </dsp:sp>
    <dsp:sp modelId="{69B655AB-02D6-4B43-99AA-F62BDB96D45C}">
      <dsp:nvSpPr>
        <dsp:cNvPr id="0" name=""/>
        <dsp:cNvSpPr/>
      </dsp:nvSpPr>
      <dsp:spPr>
        <a:xfrm>
          <a:off x="1432426" y="1041349"/>
          <a:ext cx="4407954" cy="4407954"/>
        </a:xfrm>
        <a:prstGeom prst="ellipse">
          <a:avLst/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smtClean="0"/>
            <a:t> Morals</a:t>
          </a:r>
          <a:endParaRPr lang="tr-TR" sz="2400" b="1" kern="1200"/>
        </a:p>
      </dsp:txBody>
      <dsp:txXfrm>
        <a:off x="2609350" y="1316846"/>
        <a:ext cx="2054106" cy="826491"/>
      </dsp:txXfrm>
    </dsp:sp>
    <dsp:sp modelId="{3B544F72-B349-4A1B-9A49-67AAC8616C01}">
      <dsp:nvSpPr>
        <dsp:cNvPr id="0" name=""/>
        <dsp:cNvSpPr/>
      </dsp:nvSpPr>
      <dsp:spPr>
        <a:xfrm>
          <a:off x="2237554" y="2099038"/>
          <a:ext cx="2938636" cy="2938636"/>
        </a:xfrm>
        <a:prstGeom prst="ellipse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Morality</a:t>
          </a:r>
          <a:endParaRPr lang="tr-TR" sz="2800" b="1" kern="1200"/>
        </a:p>
      </dsp:txBody>
      <dsp:txXfrm>
        <a:off x="2667907" y="2833697"/>
        <a:ext cx="2077929" cy="146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D3BD1-92AC-4A29-9FA0-451EB5264001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B63E-9B82-44F8-A027-98D27D921FD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74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8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64196" y="4941168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AHLAKİLİK, AHLAK VE ETİK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80728"/>
            <a:ext cx="5686600" cy="37910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ejmc100.org/wp-content/uploads/2012/03/CareyJam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2950949" cy="3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381719" y="4159052"/>
            <a:ext cx="201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smtClean="0">
                <a:solidFill>
                  <a:schemeClr val="bg1"/>
                </a:solidFill>
              </a:rPr>
              <a:t>James Carey</a:t>
            </a:r>
            <a:endParaRPr lang="tr-TR" sz="280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5085184"/>
            <a:ext cx="7822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“Doktorlar hatalar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n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 gömer, avukatlar asar, gazetecilerse onlar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 yay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32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mlar.”</a:t>
            </a:r>
            <a:endParaRPr lang="tr-TR" sz="3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6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frontiers11.files.wordpress.com/2011/09/untitled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508612" cy="26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1560" y="299695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Haberlerde a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r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iddet görüntülerine yer vermek do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ru mudur? </a:t>
            </a:r>
            <a:endParaRPr lang="tr-TR" sz="2400" smtClean="0">
              <a:solidFill>
                <a:schemeClr val="bg1"/>
              </a:solidFill>
              <a:latin typeface="Book Antiqua" panose="02040602050305030304" pitchFamily="18" charset="0"/>
              <a:ea typeface="Palatino"/>
              <a:cs typeface="Palatino"/>
            </a:endParaRPr>
          </a:p>
          <a:p>
            <a:pPr algn="just"/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iddetin 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estetize edilerek gösterilmesi yanl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bir tutum mudur? </a:t>
            </a:r>
            <a:endParaRPr lang="tr-TR" sz="2400" smtClean="0">
              <a:solidFill>
                <a:schemeClr val="bg1"/>
              </a:solidFill>
              <a:latin typeface="Book Antiqua" panose="02040602050305030304" pitchFamily="18" charset="0"/>
              <a:ea typeface="Palatino"/>
              <a:cs typeface="Palatino"/>
            </a:endParaRPr>
          </a:p>
          <a:p>
            <a:pPr algn="just"/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Sald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r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görüntüleri yay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nlamak karl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olabilir ancak bu toplumun iyili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ine katk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da m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bulunur, yoksa ona zarar m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verir? </a:t>
            </a:r>
            <a:endParaRPr lang="tr-TR" sz="2400" smtClean="0">
              <a:solidFill>
                <a:schemeClr val="bg1"/>
              </a:solidFill>
              <a:latin typeface="Book Antiqua" panose="02040602050305030304" pitchFamily="18" charset="0"/>
              <a:ea typeface="Palatino"/>
              <a:cs typeface="Palatino"/>
            </a:endParaRPr>
          </a:p>
          <a:p>
            <a:pPr algn="just"/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Yay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nc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kurulu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lar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 bu görüntülerden rahats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z olan izleyicilere kar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sorumluluk duymas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gerekmez mi? </a:t>
            </a:r>
            <a:endParaRPr lang="tr-T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700808"/>
            <a:ext cx="7344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“Ödünç 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ald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ığı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z mal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i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iniz bitti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inde geri verin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”</a:t>
            </a:r>
          </a:p>
          <a:p>
            <a:endParaRPr lang="tr-TR" sz="2600" smtClean="0">
              <a:solidFill>
                <a:schemeClr val="bg1"/>
              </a:solidFill>
              <a:latin typeface="Book Antiqua" panose="02040602050305030304" pitchFamily="18" charset="0"/>
              <a:ea typeface="Palatino"/>
              <a:cs typeface="Palatino"/>
            </a:endParaRPr>
          </a:p>
          <a:p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“Hasta 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mahremiyetine ayk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r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uygulamalardan kaç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”</a:t>
            </a:r>
          </a:p>
          <a:p>
            <a:endParaRPr lang="tr-TR" sz="2600" smtClean="0">
              <a:solidFill>
                <a:schemeClr val="bg1"/>
              </a:solidFill>
              <a:latin typeface="Book Antiqua" panose="02040602050305030304" pitchFamily="18" charset="0"/>
              <a:ea typeface="Palatino"/>
              <a:cs typeface="Palatino"/>
            </a:endParaRPr>
          </a:p>
          <a:p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“Do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rulu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u 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teyit edilmeyen bilgileri esas alarak haber yapmay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n.” </a:t>
            </a:r>
            <a:endParaRPr lang="tr-TR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5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827584" y="23488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>
                <a:solidFill>
                  <a:schemeClr val="bg1"/>
                </a:solidFill>
              </a:rPr>
              <a:t>Ahlâk, bireylerden isteklerde bulunur; bu istekler, </a:t>
            </a:r>
            <a:r>
              <a:rPr lang="tr-TR" sz="2800" smtClean="0">
                <a:solidFill>
                  <a:schemeClr val="bg1"/>
                </a:solidFill>
              </a:rPr>
              <a:t>en </a:t>
            </a:r>
            <a:r>
              <a:rPr lang="tr-TR" sz="2800">
                <a:solidFill>
                  <a:schemeClr val="bg1"/>
                </a:solidFill>
              </a:rPr>
              <a:t>azından başlangıçta bireye dışsal </a:t>
            </a:r>
            <a:r>
              <a:rPr lang="tr-TR" sz="2800" smtClean="0">
                <a:solidFill>
                  <a:schemeClr val="bg1"/>
                </a:solidFill>
              </a:rPr>
              <a:t>isteklerdir. </a:t>
            </a:r>
          </a:p>
          <a:p>
            <a:pPr algn="just"/>
            <a:endParaRPr lang="tr-TR" sz="2800">
              <a:solidFill>
                <a:schemeClr val="bg1"/>
              </a:solidFill>
            </a:endParaRPr>
          </a:p>
          <a:p>
            <a:pPr algn="just"/>
            <a:r>
              <a:rPr lang="tr-TR" sz="2800" smtClean="0">
                <a:solidFill>
                  <a:schemeClr val="bg1"/>
                </a:solidFill>
              </a:rPr>
              <a:t>Ahlak, kökeni</a:t>
            </a:r>
            <a:r>
              <a:rPr lang="tr-TR" sz="2800">
                <a:solidFill>
                  <a:schemeClr val="bg1"/>
                </a:solidFill>
              </a:rPr>
              <a:t>, yaptırımları ve işlevleri bakımından toplumsal bir nitelik taşır, faili </a:t>
            </a:r>
            <a:r>
              <a:rPr lang="tr-TR" sz="2800" smtClean="0">
                <a:solidFill>
                  <a:schemeClr val="bg1"/>
                </a:solidFill>
              </a:rPr>
              <a:t>önceler. </a:t>
            </a:r>
            <a:endParaRPr lang="tr-TR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71600" y="2247127"/>
            <a:ext cx="7272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Ahlâk 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normlar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ı/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kodlar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ndan 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bahsetti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imizde, belli bir ahlâki topluluk taraf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ndan geçerli kabul edilen, ahlâki davran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ta uyulmas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beklenen ortak de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er yarg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lar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bütününe göndermede bulunuruz; 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Protestan 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ahlâk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, burjuva ahlâk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, bas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 ahlâk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, i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ahlâk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, dinsel ahlâk vb. </a:t>
            </a:r>
            <a:endParaRPr lang="tr-TR" sz="260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03276" y="1628800"/>
            <a:ext cx="3911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smtClean="0">
                <a:latin typeface="Book Antiqua" panose="02040602050305030304" pitchFamily="18" charset="0"/>
                <a:ea typeface="Palatino"/>
                <a:cs typeface="Palatino"/>
              </a:rPr>
              <a:t>Ahlâk </a:t>
            </a:r>
            <a:r>
              <a:rPr lang="tr-TR" sz="3200">
                <a:latin typeface="Book Antiqua" panose="02040602050305030304" pitchFamily="18" charset="0"/>
                <a:ea typeface="Palatino"/>
                <a:cs typeface="Palatino"/>
              </a:rPr>
              <a:t>“</a:t>
            </a:r>
            <a:r>
              <a:rPr lang="tr-TR" sz="3200" smtClean="0">
                <a:latin typeface="Book Antiqua" panose="02040602050305030304" pitchFamily="18" charset="0"/>
                <a:ea typeface="Palatino"/>
                <a:cs typeface="Palatino"/>
              </a:rPr>
              <a:t>normatif”tir.</a:t>
            </a:r>
            <a:endParaRPr lang="tr-TR" sz="3200"/>
          </a:p>
        </p:txBody>
      </p:sp>
    </p:spTree>
    <p:extLst>
      <p:ext uri="{BB962C8B-B14F-4D97-AF65-F5344CB8AC3E}">
        <p14:creationId xmlns:p14="http://schemas.microsoft.com/office/powerpoint/2010/main" val="220617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83568" y="4869160"/>
            <a:ext cx="78488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600">
                <a:solidFill>
                  <a:schemeClr val="bg1"/>
                </a:solidFill>
              </a:rPr>
              <a:t>Kişi, ahlâkın talepleriyle uyuşmazlığa girdiğinde ya da birden fazla normun çelişerek ahlâki bir ikileme yol açtığı durumlarda artık ahlâkın yol göstericiliğine sığınamaz.</a:t>
            </a:r>
          </a:p>
        </p:txBody>
      </p:sp>
      <p:pic>
        <p:nvPicPr>
          <p:cNvPr id="8194" name="Picture 2" descr="https://img.washingtonpost.com/wp-apps/imrs.php?src=https://img.washingtonpost.com/blogs/innovations/files/2015/12/question-illo-01.jpg&amp;w=1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84" y="476672"/>
            <a:ext cx="71838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24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6" y="4293096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Etik ve ahlâk ili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kisi, teori ve pratik aras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ndaki ili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ki gibidir: </a:t>
            </a:r>
            <a:endParaRPr lang="tr-TR" sz="2600" smtClean="0">
              <a:solidFill>
                <a:schemeClr val="bg1"/>
              </a:solidFill>
              <a:latin typeface="Book Antiqua" panose="02040602050305030304" pitchFamily="18" charset="0"/>
              <a:ea typeface="Palatino"/>
              <a:cs typeface="Palatino"/>
            </a:endParaRPr>
          </a:p>
          <a:p>
            <a:pPr algn="ctr"/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Etik 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(ethics) do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ru ve yanl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ış</a:t>
            </a:r>
            <a:r>
              <a:rPr lang="tr-TR" sz="26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eylemin teorisi, ahlâk ise onun 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prati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600" smtClean="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idir. </a:t>
            </a:r>
            <a:endParaRPr lang="tr-TR" sz="260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20" y="548680"/>
            <a:ext cx="5220747" cy="32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83568" y="2276872"/>
            <a:ext cx="78488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600">
                <a:solidFill>
                  <a:schemeClr val="bg1"/>
                </a:solidFill>
              </a:rPr>
              <a:t>Etik, felsefenin, ahlâki sorunlar üzerine akıl yürüterek hangi eylemlerin ahlâken doğru ya da yanlış olduğuyla ilgilenen, bireysel ve kolektif insan eylemini “iyi” tasarımı etrafında anlayıp açıklamaya çalışan dalıdır. </a:t>
            </a:r>
            <a:endParaRPr lang="tr-TR" sz="2600" smtClean="0">
              <a:solidFill>
                <a:schemeClr val="bg1"/>
              </a:solidFill>
            </a:endParaRPr>
          </a:p>
          <a:p>
            <a:pPr algn="just"/>
            <a:endParaRPr lang="tr-TR" sz="2600">
              <a:solidFill>
                <a:schemeClr val="bg1"/>
              </a:solidFill>
            </a:endParaRPr>
          </a:p>
          <a:p>
            <a:pPr algn="just"/>
            <a:r>
              <a:rPr lang="tr-TR" sz="2600" smtClean="0">
                <a:solidFill>
                  <a:schemeClr val="bg1"/>
                </a:solidFill>
              </a:rPr>
              <a:t>Yaygın </a:t>
            </a:r>
            <a:r>
              <a:rPr lang="tr-TR" sz="2600">
                <a:solidFill>
                  <a:schemeClr val="bg1"/>
                </a:solidFill>
              </a:rPr>
              <a:t>kullanımıyla, “ahlâk felsefesi”dir. </a:t>
            </a:r>
          </a:p>
        </p:txBody>
      </p:sp>
    </p:spTree>
    <p:extLst>
      <p:ext uri="{BB962C8B-B14F-4D97-AF65-F5344CB8AC3E}">
        <p14:creationId xmlns:p14="http://schemas.microsoft.com/office/powerpoint/2010/main" val="241808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55576" y="1052736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600">
                <a:solidFill>
                  <a:schemeClr val="bg1"/>
                </a:solidFill>
              </a:rPr>
              <a:t>Medya etiği, </a:t>
            </a:r>
            <a:endParaRPr lang="tr-TR" sz="2600" smtClean="0">
              <a:solidFill>
                <a:schemeClr val="bg1"/>
              </a:solidFill>
            </a:endParaRPr>
          </a:p>
          <a:p>
            <a:pPr algn="just"/>
            <a:endParaRPr lang="tr-TR" sz="260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Both"/>
            </a:pPr>
            <a:r>
              <a:rPr lang="tr-TR" sz="2600" smtClean="0">
                <a:solidFill>
                  <a:schemeClr val="bg1"/>
                </a:solidFill>
              </a:rPr>
              <a:t>medya </a:t>
            </a:r>
            <a:r>
              <a:rPr lang="tr-TR" sz="2600">
                <a:solidFill>
                  <a:schemeClr val="bg1"/>
                </a:solidFill>
              </a:rPr>
              <a:t>pratiklerinde gözetilmesi gereken temel ilkelerin ne olduğuyla ilgilenir, </a:t>
            </a:r>
            <a:endParaRPr lang="tr-TR" sz="260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Both"/>
            </a:pPr>
            <a:r>
              <a:rPr lang="tr-TR" sz="2600" smtClean="0">
                <a:solidFill>
                  <a:schemeClr val="bg1"/>
                </a:solidFill>
              </a:rPr>
              <a:t>medya </a:t>
            </a:r>
            <a:r>
              <a:rPr lang="tr-TR" sz="2600">
                <a:solidFill>
                  <a:schemeClr val="bg1"/>
                </a:solidFill>
              </a:rPr>
              <a:t>çalışanlarının eylemlerini hangi ahlâki ilkelere dayanarak oluşturduklarını inceler, </a:t>
            </a:r>
            <a:endParaRPr lang="tr-TR" sz="260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Both"/>
            </a:pPr>
            <a:r>
              <a:rPr lang="tr-TR" sz="2600" smtClean="0">
                <a:solidFill>
                  <a:schemeClr val="bg1"/>
                </a:solidFill>
              </a:rPr>
              <a:t>mevcut </a:t>
            </a:r>
            <a:r>
              <a:rPr lang="tr-TR" sz="2600">
                <a:solidFill>
                  <a:schemeClr val="bg1"/>
                </a:solidFill>
              </a:rPr>
              <a:t>ahlâk normlarının niteliğini (değerini) sorgular, </a:t>
            </a:r>
            <a:endParaRPr lang="tr-TR" sz="260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Both"/>
            </a:pPr>
            <a:r>
              <a:rPr lang="tr-TR" sz="2600" smtClean="0">
                <a:solidFill>
                  <a:schemeClr val="bg1"/>
                </a:solidFill>
              </a:rPr>
              <a:t>belirlediği </a:t>
            </a:r>
            <a:r>
              <a:rPr lang="tr-TR" sz="2600">
                <a:solidFill>
                  <a:schemeClr val="bg1"/>
                </a:solidFill>
              </a:rPr>
              <a:t>genel ilkelerden yola çıkarak ahlâki ikilemlerin aşılması için yol gösterir, </a:t>
            </a:r>
            <a:endParaRPr lang="tr-TR" sz="2600" smtClean="0">
              <a:solidFill>
                <a:schemeClr val="bg1"/>
              </a:solidFill>
            </a:endParaRPr>
          </a:p>
          <a:p>
            <a:pPr marL="514350" indent="-514350" algn="just">
              <a:buAutoNum type="arabicParenBoth"/>
            </a:pPr>
            <a:r>
              <a:rPr lang="tr-TR" sz="2600" smtClean="0">
                <a:solidFill>
                  <a:schemeClr val="bg1"/>
                </a:solidFill>
              </a:rPr>
              <a:t>mevcut </a:t>
            </a:r>
            <a:r>
              <a:rPr lang="tr-TR" sz="2600">
                <a:solidFill>
                  <a:schemeClr val="bg1"/>
                </a:solidFill>
              </a:rPr>
              <a:t>ahlâki dizgenin çıkmaza girdiği durumlarda yenileyici bir bakış açısı sunar. </a:t>
            </a:r>
          </a:p>
        </p:txBody>
      </p:sp>
    </p:spTree>
    <p:extLst>
      <p:ext uri="{BB962C8B-B14F-4D97-AF65-F5344CB8AC3E}">
        <p14:creationId xmlns:p14="http://schemas.microsoft.com/office/powerpoint/2010/main" val="292039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2736"/>
            <a:ext cx="5920307" cy="398770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059545" y="530120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Etik, bir eyleme ahlâki boyutuyla yaklaşırken, hukuk tanımı gereği eylemin “yasallığını” gözetir.</a:t>
            </a:r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4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83568" y="1042858"/>
            <a:ext cx="781912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tr-TR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Olgu Önermeleri                       Değer Önermeleri</a:t>
            </a:r>
          </a:p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tr-TR" sz="28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30" name="Picture 6" descr="http://social-science-soapbox.wikispaces.com/file/view/Abortion_Is_A_Choice.gif/208579282/Abortion_Is_A_Cho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972" y="2132856"/>
            <a:ext cx="2549436" cy="3384376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000185" y="5530983"/>
            <a:ext cx="2535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Olgusal Gerçekler</a:t>
            </a:r>
            <a:endParaRPr lang="tr-TR" sz="24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963973" y="5517232"/>
            <a:ext cx="2136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Değer Yargıları</a:t>
            </a:r>
            <a:endParaRPr lang="tr-TR" sz="24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5602" name="Picture 2" descr="http://2.bp.blogspot.com/_gizjdhgJLb8/S7tS0EwIMKI/AAAAAAAAAG4/kyd-BaD1j_Q/s1600/earth_square_world_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1038"/>
            <a:ext cx="2736304" cy="3399945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4046578" y="3482696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i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versus</a:t>
            </a:r>
            <a:endParaRPr lang="tr-TR" sz="28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39751" y="3645024"/>
            <a:ext cx="42082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600" u="sng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meta </a:t>
            </a:r>
            <a:r>
              <a:rPr lang="tr-TR" sz="2600" u="sng" smtClean="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etik</a:t>
            </a:r>
          </a:p>
          <a:p>
            <a:pPr algn="ctr"/>
            <a:endParaRPr lang="tr-TR" sz="2600">
              <a:solidFill>
                <a:schemeClr val="bg1"/>
              </a:solidFill>
              <a:latin typeface="Calibri" panose="020F0502020204030204" pitchFamily="34" charset="0"/>
              <a:ea typeface="Palatino"/>
              <a:cs typeface="Palatino"/>
            </a:endParaRPr>
          </a:p>
          <a:p>
            <a:pPr algn="ctr"/>
            <a:r>
              <a:rPr lang="tr-TR" sz="2600" smtClean="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peki ama «iyi» nedir?</a:t>
            </a:r>
          </a:p>
          <a:p>
            <a:pPr algn="ctr"/>
            <a:endParaRPr lang="tr-TR" sz="2600">
              <a:solidFill>
                <a:schemeClr val="bg1"/>
              </a:solidFill>
              <a:latin typeface="Calibri" panose="020F0502020204030204" pitchFamily="34" charset="0"/>
              <a:ea typeface="Palatino"/>
              <a:cs typeface="Palatino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47509" y="1772816"/>
            <a:ext cx="3192732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600" u="sng">
                <a:solidFill>
                  <a:schemeClr val="bg1"/>
                </a:solidFill>
              </a:rPr>
              <a:t>normatif </a:t>
            </a:r>
            <a:r>
              <a:rPr lang="tr-TR" sz="2600" u="sng" smtClean="0">
                <a:solidFill>
                  <a:schemeClr val="bg1"/>
                </a:solidFill>
              </a:rPr>
              <a:t>etik</a:t>
            </a:r>
          </a:p>
          <a:p>
            <a:pPr algn="ctr"/>
            <a:endParaRPr lang="tr-TR" sz="2600">
              <a:solidFill>
                <a:schemeClr val="bg1"/>
              </a:solidFill>
            </a:endParaRPr>
          </a:p>
          <a:p>
            <a:pPr algn="ctr"/>
            <a:r>
              <a:rPr lang="tr-TR" sz="2600" smtClean="0">
                <a:solidFill>
                  <a:schemeClr val="bg1"/>
                </a:solidFill>
              </a:rPr>
              <a:t>Neyi yapmam iyi olur?</a:t>
            </a:r>
            <a:endParaRPr lang="tr-TR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755576" y="1340768"/>
            <a:ext cx="74168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smtClean="0">
                <a:solidFill>
                  <a:schemeClr val="bg1"/>
                </a:solidFill>
              </a:rPr>
              <a:t>Meta etiğin başlıca soruları</a:t>
            </a:r>
          </a:p>
          <a:p>
            <a:pPr algn="just"/>
            <a:endParaRPr lang="tr-TR" sz="2800" smtClean="0">
              <a:solidFill>
                <a:schemeClr val="bg1"/>
              </a:solidFill>
            </a:endParaRPr>
          </a:p>
          <a:p>
            <a:pPr algn="just"/>
            <a:r>
              <a:rPr lang="tr-TR" sz="2800" smtClean="0">
                <a:solidFill>
                  <a:schemeClr val="bg1"/>
                </a:solidFill>
              </a:rPr>
              <a:t>“</a:t>
            </a:r>
            <a:r>
              <a:rPr lang="tr-TR" sz="2800">
                <a:solidFill>
                  <a:schemeClr val="bg1"/>
                </a:solidFill>
              </a:rPr>
              <a:t>Bir ahlâk teorisinin geçerliliği nasıl ortaya konabilir</a:t>
            </a:r>
            <a:r>
              <a:rPr lang="tr-TR" sz="2800" smtClean="0">
                <a:solidFill>
                  <a:schemeClr val="bg1"/>
                </a:solidFill>
              </a:rPr>
              <a:t>?”</a:t>
            </a:r>
          </a:p>
          <a:p>
            <a:pPr algn="just"/>
            <a:endParaRPr lang="tr-TR" sz="2800" smtClean="0">
              <a:solidFill>
                <a:schemeClr val="bg1"/>
              </a:solidFill>
            </a:endParaRPr>
          </a:p>
          <a:p>
            <a:pPr algn="just"/>
            <a:r>
              <a:rPr lang="tr-TR" sz="2800" smtClean="0">
                <a:solidFill>
                  <a:schemeClr val="bg1"/>
                </a:solidFill>
              </a:rPr>
              <a:t>“</a:t>
            </a:r>
            <a:r>
              <a:rPr lang="tr-TR" sz="2800">
                <a:solidFill>
                  <a:schemeClr val="bg1"/>
                </a:solidFill>
              </a:rPr>
              <a:t>Bir eylemin doğru ya da bir kişinin iyi olduğunu söylemek ne anlama gelir</a:t>
            </a:r>
            <a:r>
              <a:rPr lang="tr-TR" sz="2800" smtClean="0">
                <a:solidFill>
                  <a:schemeClr val="bg1"/>
                </a:solidFill>
              </a:rPr>
              <a:t>?”</a:t>
            </a:r>
          </a:p>
          <a:p>
            <a:pPr algn="just"/>
            <a:endParaRPr lang="tr-TR" sz="2800" smtClean="0">
              <a:solidFill>
                <a:schemeClr val="bg1"/>
              </a:solidFill>
            </a:endParaRPr>
          </a:p>
          <a:p>
            <a:pPr algn="just"/>
            <a:r>
              <a:rPr lang="tr-TR" sz="2800" smtClean="0">
                <a:solidFill>
                  <a:schemeClr val="bg1"/>
                </a:solidFill>
              </a:rPr>
              <a:t>“</a:t>
            </a:r>
            <a:r>
              <a:rPr lang="tr-TR" sz="2800">
                <a:solidFill>
                  <a:schemeClr val="bg1"/>
                </a:solidFill>
              </a:rPr>
              <a:t>Deontolojik ve teleolojik ahlâk teorileri arasında ne fark vardır?”</a:t>
            </a:r>
          </a:p>
        </p:txBody>
      </p:sp>
    </p:spTree>
    <p:extLst>
      <p:ext uri="{BB962C8B-B14F-4D97-AF65-F5344CB8AC3E}">
        <p14:creationId xmlns:p14="http://schemas.microsoft.com/office/powerpoint/2010/main" val="344367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9519/v629519677/2ccb3/Iiw-1g2G_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461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0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236x/19/b0/02/19b0026e2f0c8c01f9e7f8e1ac3e85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3706071" cy="45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40/87/af/4087af2b881dbcbc82124ed21420d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61976"/>
            <a:ext cx="3600400" cy="573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0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BrJfGp8IUAEnH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23099" cy="58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.licdn.com/mpr/mpr/shrinknp_800_800/AAEAAQAAAAAAAAbZAAAAJDUzMTU5NGRiLWNiYTUtNDE4Yi1hZGViLTg3NmVjN2FhZTJk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5071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0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woodgatesview.files.wordpress.com/2012/04/in-support-of-oregons-death-with-dignity-law1.jpg?w=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5512"/>
            <a:ext cx="4032448" cy="27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2.bp.blogspot.com/-pa9rHDJzeRg/UmdalXaIY0I/AAAAAAAAACc/XH39VldadhA/s1600/say-no-to-euthana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5513"/>
            <a:ext cx="3240360" cy="28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6852" y="908720"/>
            <a:ext cx="75683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“ya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am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 de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erli k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lan nedir</a:t>
            </a:r>
            <a:r>
              <a:rPr lang="tr-TR" sz="2800" smtClean="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?”</a:t>
            </a:r>
          </a:p>
          <a:p>
            <a:pPr algn="ctr"/>
            <a:endParaRPr lang="tr-TR" sz="2800" smtClean="0">
              <a:solidFill>
                <a:schemeClr val="bg1"/>
              </a:solidFill>
              <a:latin typeface="Calibri" panose="020F0502020204030204" pitchFamily="34" charset="0"/>
              <a:ea typeface="Palatino"/>
              <a:cs typeface="Palatino"/>
            </a:endParaRPr>
          </a:p>
          <a:p>
            <a:pPr algn="ctr"/>
            <a:r>
              <a:rPr lang="tr-TR" sz="2800" smtClean="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“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nas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l bir hayat ya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anmaya de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er</a:t>
            </a:r>
            <a:r>
              <a:rPr lang="tr-TR" sz="2800" smtClean="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?”</a:t>
            </a:r>
          </a:p>
          <a:p>
            <a:pPr algn="ctr"/>
            <a:endParaRPr lang="tr-TR" sz="2800">
              <a:solidFill>
                <a:schemeClr val="bg1"/>
              </a:solidFill>
              <a:latin typeface="Calibri" panose="020F0502020204030204" pitchFamily="34" charset="0"/>
              <a:ea typeface="Palatino"/>
              <a:cs typeface="Palatino"/>
            </a:endParaRPr>
          </a:p>
          <a:p>
            <a:pPr algn="ctr"/>
            <a:r>
              <a:rPr lang="tr-TR" sz="2800" smtClean="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“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ya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am nerede ba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800">
                <a:solidFill>
                  <a:schemeClr val="bg1"/>
                </a:solidFill>
                <a:latin typeface="Calibri" panose="020F0502020204030204" pitchFamily="34" charset="0"/>
                <a:ea typeface="Palatino"/>
                <a:cs typeface="Palatino"/>
              </a:rPr>
              <a:t>lar ve biter?”</a:t>
            </a:r>
            <a:endParaRPr lang="tr-T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683568" y="836712"/>
            <a:ext cx="513352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Ahlakın Alanı/Ahlakilik (Morals)</a:t>
            </a:r>
          </a:p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en-GB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Ahlak (Morality)</a:t>
            </a:r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tr-TR" sz="2800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tr-TR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Etik (Ethics)</a:t>
            </a:r>
          </a:p>
          <a:p>
            <a:endParaRPr lang="tr-TR" sz="2800" b="1" smtClean="0">
              <a:solidFill>
                <a:schemeClr val="bg1"/>
              </a:solidFill>
            </a:endParaRPr>
          </a:p>
          <a:p>
            <a:endParaRPr lang="tr-TR"/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2448666009"/>
              </p:ext>
            </p:extLst>
          </p:nvPr>
        </p:nvGraphicFramePr>
        <p:xfrm>
          <a:off x="2051720" y="852731"/>
          <a:ext cx="727280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71600" y="227687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er bir ki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inin (ya da grup, topluluk, kurum vb.nin) di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er insanlar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çe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itli bak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mlardan etkileyen bir eylemini (davran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, karar, tutum vb.) niyetleri, amaçlar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ve sonuçlar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aç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s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ndan ele al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yor, onu iyi veya kötü, do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ru ya da yanl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kavramlar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ı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 temelinde sorguluyorsak, bu ahlâki bir de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Cambria" panose="02040503050406030204" pitchFamily="18" charset="0"/>
              </a:rPr>
              <a:t>ğ</a:t>
            </a:r>
            <a:r>
              <a:rPr lang="tr-TR" sz="2400">
                <a:solidFill>
                  <a:schemeClr val="bg1"/>
                </a:solidFill>
                <a:latin typeface="Book Antiqua" panose="02040602050305030304" pitchFamily="18" charset="0"/>
                <a:ea typeface="Palatino"/>
                <a:cs typeface="Palatino"/>
              </a:rPr>
              <a:t>erlendirme olur. </a:t>
            </a:r>
            <a:endParaRPr lang="tr-TR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495</Words>
  <Application>Microsoft Office PowerPoint</Application>
  <PresentationFormat>Ekran Gösterisi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Cambria</vt:lpstr>
      <vt:lpstr>Palatino</vt:lpstr>
      <vt:lpstr>Ofis Teması</vt:lpstr>
      <vt:lpstr>AHLAKİLİK, AHLAK VE ETİK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FELSEFE, AHLAK VE ETİK</dc:title>
  <dc:creator>OGUZHAN TAS</dc:creator>
  <cp:lastModifiedBy>OGUZHANTAS</cp:lastModifiedBy>
  <cp:revision>49</cp:revision>
  <dcterms:created xsi:type="dcterms:W3CDTF">2014-02-25T08:03:20Z</dcterms:created>
  <dcterms:modified xsi:type="dcterms:W3CDTF">2018-02-21T10:06:56Z</dcterms:modified>
</cp:coreProperties>
</file>