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300" r:id="rId3"/>
    <p:sldId id="446" r:id="rId4"/>
    <p:sldId id="449" r:id="rId5"/>
    <p:sldId id="301" r:id="rId6"/>
    <p:sldId id="447" r:id="rId7"/>
    <p:sldId id="302" r:id="rId8"/>
    <p:sldId id="30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89785" y="799252"/>
            <a:ext cx="5233181" cy="1303867"/>
          </a:xfrm>
        </p:spPr>
        <p:txBody>
          <a:bodyPr>
            <a:normAutofit/>
          </a:bodyPr>
          <a:lstStyle/>
          <a:p>
            <a:pPr algn="just"/>
            <a:r>
              <a:rPr lang="tr-TR" sz="3600" b="1" dirty="0">
                <a:latin typeface="+mn-lt"/>
              </a:rPr>
              <a:t>Sos Aşçısı (</a:t>
            </a:r>
            <a:r>
              <a:rPr lang="tr-TR" sz="3600" b="1" dirty="0" err="1">
                <a:latin typeface="+mn-lt"/>
              </a:rPr>
              <a:t>Chef</a:t>
            </a:r>
            <a:r>
              <a:rPr lang="tr-TR" sz="3600" b="1" dirty="0">
                <a:latin typeface="+mn-lt"/>
              </a:rPr>
              <a:t> </a:t>
            </a:r>
            <a:r>
              <a:rPr lang="tr-TR" sz="3600" b="1" dirty="0" err="1">
                <a:latin typeface="+mn-lt"/>
              </a:rPr>
              <a:t>Saucier</a:t>
            </a:r>
            <a:r>
              <a:rPr lang="tr-TR" sz="3600" b="1" dirty="0">
                <a:latin typeface="+mn-lt"/>
              </a:rPr>
              <a:t>): </a:t>
            </a:r>
          </a:p>
        </p:txBody>
      </p:sp>
      <p:sp>
        <p:nvSpPr>
          <p:cNvPr id="3" name="İçerik Yer Tutucusu 2"/>
          <p:cNvSpPr>
            <a:spLocks noGrp="1"/>
          </p:cNvSpPr>
          <p:nvPr>
            <p:ph idx="1"/>
          </p:nvPr>
        </p:nvSpPr>
        <p:spPr>
          <a:xfrm>
            <a:off x="576775" y="4318775"/>
            <a:ext cx="10846191" cy="2124222"/>
          </a:xfrm>
        </p:spPr>
        <p:txBody>
          <a:bodyPr>
            <a:normAutofit fontScale="92500" lnSpcReduction="20000"/>
          </a:bodyPr>
          <a:lstStyle/>
          <a:p>
            <a:pPr algn="just"/>
            <a:r>
              <a:rPr lang="tr-TR" sz="3200" dirty="0">
                <a:latin typeface="+mn-lt"/>
              </a:rPr>
              <a:t> Mutfakta kullanılan tüm sıcak sosların hazırlanmasından, büyük ve küçük baş hayvanların, av ve kümes hayvanlarının etlerinden yapılan yemeklerin pişirilmesinden sorumludur. </a:t>
            </a:r>
            <a:endParaRPr lang="tr-TR" sz="3200" dirty="0"/>
          </a:p>
          <a:p>
            <a:pPr algn="just"/>
            <a:r>
              <a:rPr lang="tr-TR" sz="3200" dirty="0">
                <a:latin typeface="+mn-lt"/>
              </a:rPr>
              <a:t>Rosto, yahni ve sos içinde pişen sıcak yemeklerin üretimi de bu aşçının sorumluluğundadır.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74" y="542093"/>
            <a:ext cx="5622829" cy="3748553"/>
          </a:xfrm>
          <a:prstGeom prst="rect">
            <a:avLst/>
          </a:prstGeom>
        </p:spPr>
      </p:pic>
    </p:spTree>
    <p:extLst>
      <p:ext uri="{BB962C8B-B14F-4D97-AF65-F5344CB8AC3E}">
        <p14:creationId xmlns:p14="http://schemas.microsoft.com/office/powerpoint/2010/main" val="150571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33046" y="4459458"/>
            <a:ext cx="10916529" cy="1786597"/>
          </a:xfrm>
        </p:spPr>
        <p:txBody>
          <a:bodyPr>
            <a:normAutofit fontScale="77500" lnSpcReduction="20000"/>
          </a:bodyPr>
          <a:lstStyle/>
          <a:p>
            <a:r>
              <a:rPr lang="tr-TR" sz="3800" dirty="0"/>
              <a:t>Balık aşçısının olmadığı durumlarda sıcak balık yemeklerinin ve sosların hazırlanması görevini de üstlenir. </a:t>
            </a:r>
          </a:p>
          <a:p>
            <a:r>
              <a:rPr lang="tr-TR" sz="3800" dirty="0"/>
              <a:t>Tüm ana sıcak sosları ve bunların türevlerini hazırlayabilmeli, hangi yemekler ile hangi sosun uyumlu olacağı konusunda bilgi sahibi olmalıdır. </a:t>
            </a:r>
          </a:p>
          <a:p>
            <a:endParaRPr lang="tr-TR" dirty="0"/>
          </a:p>
        </p:txBody>
      </p:sp>
      <p:pic>
        <p:nvPicPr>
          <p:cNvPr id="4" name="Resim 3"/>
          <p:cNvPicPr>
            <a:picLocks noChangeAspect="1"/>
          </p:cNvPicPr>
          <p:nvPr/>
        </p:nvPicPr>
        <p:blipFill>
          <a:blip r:embed="rId2"/>
          <a:stretch>
            <a:fillRect/>
          </a:stretch>
        </p:blipFill>
        <p:spPr>
          <a:xfrm>
            <a:off x="2475915" y="0"/>
            <a:ext cx="6411350" cy="4279577"/>
          </a:xfrm>
          <a:prstGeom prst="rect">
            <a:avLst/>
          </a:prstGeom>
        </p:spPr>
      </p:pic>
    </p:spTree>
    <p:extLst>
      <p:ext uri="{BB962C8B-B14F-4D97-AF65-F5344CB8AC3E}">
        <p14:creationId xmlns:p14="http://schemas.microsoft.com/office/powerpoint/2010/main" val="374223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5544" y="982132"/>
            <a:ext cx="4951827" cy="1303867"/>
          </a:xfrm>
        </p:spPr>
        <p:txBody>
          <a:bodyPr>
            <a:normAutofit/>
          </a:bodyPr>
          <a:lstStyle/>
          <a:p>
            <a:r>
              <a:rPr lang="tr-TR" sz="3600" b="1" dirty="0"/>
              <a:t>Izgara-Kebap Aşçısı </a:t>
            </a:r>
            <a:br>
              <a:rPr lang="tr-TR" sz="3600" b="1" dirty="0"/>
            </a:br>
            <a:r>
              <a:rPr lang="tr-TR" sz="3600" b="1" dirty="0"/>
              <a:t>(</a:t>
            </a:r>
            <a:r>
              <a:rPr lang="tr-TR" sz="3600" b="1" dirty="0" err="1"/>
              <a:t>Chef</a:t>
            </a:r>
            <a:r>
              <a:rPr lang="tr-TR" sz="3600" b="1" dirty="0"/>
              <a:t> </a:t>
            </a:r>
            <a:r>
              <a:rPr lang="tr-TR" sz="3600" b="1" dirty="0" err="1"/>
              <a:t>Rotisseur</a:t>
            </a:r>
            <a:r>
              <a:rPr lang="tr-TR" sz="3600" b="1" dirty="0"/>
              <a:t>): </a:t>
            </a:r>
          </a:p>
        </p:txBody>
      </p:sp>
      <p:sp>
        <p:nvSpPr>
          <p:cNvPr id="3" name="İçerik Yer Tutucusu 2"/>
          <p:cNvSpPr>
            <a:spLocks noGrp="1"/>
          </p:cNvSpPr>
          <p:nvPr>
            <p:ph idx="1"/>
          </p:nvPr>
        </p:nvSpPr>
        <p:spPr>
          <a:xfrm>
            <a:off x="590843" y="4554544"/>
            <a:ext cx="10733649" cy="3318936"/>
          </a:xfrm>
        </p:spPr>
        <p:txBody>
          <a:bodyPr/>
          <a:lstStyle/>
          <a:p>
            <a:pPr algn="just"/>
            <a:r>
              <a:rPr lang="tr-TR" sz="3200" dirty="0"/>
              <a:t>Her türlü kırmızı et, av hayvanları, balık ve kümes hayvanlarının etlerinden oluşan ızgaralar ve ayrıca bol yağda yapılan kızartmaların hazırlanmasından sorumludur. </a:t>
            </a:r>
          </a:p>
          <a:p>
            <a:pPr algn="just"/>
            <a:endParaRPr lang="tr-TR" dirty="0"/>
          </a:p>
        </p:txBody>
      </p:sp>
    </p:spTree>
    <p:extLst>
      <p:ext uri="{BB962C8B-B14F-4D97-AF65-F5344CB8AC3E}">
        <p14:creationId xmlns:p14="http://schemas.microsoft.com/office/powerpoint/2010/main" val="17413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1857" y="883658"/>
            <a:ext cx="4628271" cy="1303867"/>
          </a:xfrm>
        </p:spPr>
        <p:txBody>
          <a:bodyPr>
            <a:normAutofit/>
          </a:bodyPr>
          <a:lstStyle/>
          <a:p>
            <a:r>
              <a:rPr lang="tr-TR" sz="3200" b="1" dirty="0">
                <a:latin typeface="+mn-lt"/>
              </a:rPr>
              <a:t>Sebze Aşçısı </a:t>
            </a:r>
            <a:br>
              <a:rPr lang="tr-TR" sz="3200" b="1" dirty="0">
                <a:latin typeface="+mn-lt"/>
              </a:rPr>
            </a:br>
            <a:r>
              <a:rPr lang="tr-TR" sz="3200" b="1" dirty="0">
                <a:latin typeface="+mn-lt"/>
              </a:rPr>
              <a:t>(</a:t>
            </a:r>
            <a:r>
              <a:rPr lang="tr-TR" sz="3200" b="1" dirty="0" err="1">
                <a:latin typeface="+mn-lt"/>
              </a:rPr>
              <a:t>Chef</a:t>
            </a:r>
            <a:r>
              <a:rPr lang="tr-TR" sz="3200" b="1" dirty="0">
                <a:latin typeface="+mn-lt"/>
              </a:rPr>
              <a:t> </a:t>
            </a:r>
            <a:r>
              <a:rPr lang="tr-TR" sz="3200" b="1" dirty="0" err="1">
                <a:latin typeface="+mn-lt"/>
              </a:rPr>
              <a:t>Entermetier</a:t>
            </a:r>
            <a:r>
              <a:rPr lang="tr-TR" sz="3200" b="1" dirty="0">
                <a:latin typeface="+mn-lt"/>
              </a:rPr>
              <a:t>): </a:t>
            </a:r>
          </a:p>
        </p:txBody>
      </p:sp>
      <p:sp>
        <p:nvSpPr>
          <p:cNvPr id="3" name="İçerik Yer Tutucusu 2"/>
          <p:cNvSpPr>
            <a:spLocks noGrp="1"/>
          </p:cNvSpPr>
          <p:nvPr>
            <p:ph idx="1"/>
          </p:nvPr>
        </p:nvSpPr>
        <p:spPr>
          <a:xfrm>
            <a:off x="801857" y="4262511"/>
            <a:ext cx="10761785" cy="2180492"/>
          </a:xfrm>
        </p:spPr>
        <p:txBody>
          <a:bodyPr>
            <a:normAutofit fontScale="85000" lnSpcReduction="10000"/>
          </a:bodyPr>
          <a:lstStyle/>
          <a:p>
            <a:pPr algn="just"/>
            <a:endParaRPr lang="tr-TR" sz="3200" dirty="0">
              <a:latin typeface="+mn-lt"/>
            </a:endParaRPr>
          </a:p>
          <a:p>
            <a:pPr algn="just"/>
            <a:r>
              <a:rPr lang="tr-TR" sz="3200" dirty="0">
                <a:latin typeface="+mn-lt"/>
              </a:rPr>
              <a:t>Her türlü sebze yemekleri, makarna, pilav, mantı gibi hamurlu yiyecekleri, patates garnitürleri ve diğer sebze garnitürlerini hazırlayan aşçıdır.  </a:t>
            </a:r>
          </a:p>
          <a:p>
            <a:pPr algn="just"/>
            <a:r>
              <a:rPr lang="tr-TR" sz="3200" dirty="0">
                <a:latin typeface="+mn-lt"/>
              </a:rPr>
              <a:t>Yumurta yemeklerinin yapımından da sorumludur.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583" y="28932"/>
            <a:ext cx="6044418" cy="4677415"/>
          </a:xfrm>
          <a:prstGeom prst="rect">
            <a:avLst/>
          </a:prstGeom>
        </p:spPr>
      </p:pic>
    </p:spTree>
    <p:extLst>
      <p:ext uri="{BB962C8B-B14F-4D97-AF65-F5344CB8AC3E}">
        <p14:creationId xmlns:p14="http://schemas.microsoft.com/office/powerpoint/2010/main" val="293028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744" y="799252"/>
            <a:ext cx="5528603" cy="1303867"/>
          </a:xfrm>
        </p:spPr>
        <p:txBody>
          <a:bodyPr>
            <a:normAutofit/>
          </a:bodyPr>
          <a:lstStyle/>
          <a:p>
            <a:r>
              <a:rPr lang="tr-TR" sz="3200" b="1" dirty="0"/>
              <a:t>Sebze Aşçısı </a:t>
            </a:r>
            <a:br>
              <a:rPr lang="tr-TR" sz="3200" b="1" dirty="0"/>
            </a:br>
            <a:r>
              <a:rPr lang="tr-TR" sz="3200" b="1" dirty="0"/>
              <a:t>(</a:t>
            </a:r>
            <a:r>
              <a:rPr lang="tr-TR" sz="3200" b="1" dirty="0" err="1"/>
              <a:t>Chef</a:t>
            </a:r>
            <a:r>
              <a:rPr lang="tr-TR" sz="3200" b="1" dirty="0"/>
              <a:t> </a:t>
            </a:r>
            <a:r>
              <a:rPr lang="tr-TR" sz="3200" b="1" dirty="0" err="1"/>
              <a:t>Entermetier</a:t>
            </a:r>
            <a:r>
              <a:rPr lang="tr-TR" sz="3200" b="1" dirty="0"/>
              <a:t>): </a:t>
            </a:r>
          </a:p>
        </p:txBody>
      </p:sp>
      <p:sp>
        <p:nvSpPr>
          <p:cNvPr id="3" name="İçerik Yer Tutucusu 2"/>
          <p:cNvSpPr>
            <a:spLocks noGrp="1"/>
          </p:cNvSpPr>
          <p:nvPr>
            <p:ph idx="1"/>
          </p:nvPr>
        </p:nvSpPr>
        <p:spPr>
          <a:xfrm>
            <a:off x="844062" y="4543864"/>
            <a:ext cx="10663310" cy="1772529"/>
          </a:xfrm>
        </p:spPr>
        <p:txBody>
          <a:bodyPr>
            <a:normAutofit/>
          </a:bodyPr>
          <a:lstStyle/>
          <a:p>
            <a:r>
              <a:rPr lang="tr-TR" sz="2800" dirty="0"/>
              <a:t>Çeşitli böreklerin içlerini de bu aşçı hazırlar. </a:t>
            </a:r>
          </a:p>
          <a:p>
            <a:r>
              <a:rPr lang="tr-TR" sz="2800" dirty="0"/>
              <a:t>Özellikle hangi tür garnitürün hangi yiyeceklerle iyi bir uyum sağlayacağını ve servis tabağına ne şekilde yerleştirilmesi gerektiğini iyi bilmelidir. </a:t>
            </a:r>
          </a:p>
          <a:p>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860" y="410814"/>
            <a:ext cx="6358596" cy="4133050"/>
          </a:xfrm>
          <a:prstGeom prst="rect">
            <a:avLst/>
          </a:prstGeom>
        </p:spPr>
      </p:pic>
    </p:spTree>
    <p:extLst>
      <p:ext uri="{BB962C8B-B14F-4D97-AF65-F5344CB8AC3E}">
        <p14:creationId xmlns:p14="http://schemas.microsoft.com/office/powerpoint/2010/main" val="61400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72663" y="939929"/>
            <a:ext cx="4833423" cy="1303867"/>
          </a:xfrm>
        </p:spPr>
        <p:txBody>
          <a:bodyPr/>
          <a:lstStyle/>
          <a:p>
            <a:r>
              <a:rPr lang="tr-TR" sz="3200" b="1" dirty="0">
                <a:latin typeface="+mn-lt"/>
              </a:rPr>
              <a:t>Çorba Aşçısı</a:t>
            </a:r>
            <a:br>
              <a:rPr lang="tr-TR" sz="3200" b="1" dirty="0">
                <a:latin typeface="+mn-lt"/>
              </a:rPr>
            </a:br>
            <a:r>
              <a:rPr lang="tr-TR" sz="3200" b="1" dirty="0">
                <a:latin typeface="+mn-lt"/>
              </a:rPr>
              <a:t> (</a:t>
            </a:r>
            <a:r>
              <a:rPr lang="tr-TR" sz="3200" b="1" dirty="0" err="1">
                <a:latin typeface="+mn-lt"/>
              </a:rPr>
              <a:t>Chef</a:t>
            </a:r>
            <a:r>
              <a:rPr lang="tr-TR" sz="3200" b="1" dirty="0">
                <a:latin typeface="+mn-lt"/>
              </a:rPr>
              <a:t> </a:t>
            </a:r>
            <a:r>
              <a:rPr lang="tr-TR" sz="3200" b="1" dirty="0" err="1">
                <a:latin typeface="+mn-lt"/>
              </a:rPr>
              <a:t>Potager</a:t>
            </a:r>
            <a:r>
              <a:rPr lang="tr-TR" sz="3200" b="1" dirty="0">
                <a:latin typeface="+mn-lt"/>
              </a:rPr>
              <a:t>): </a:t>
            </a:r>
          </a:p>
        </p:txBody>
      </p:sp>
      <p:sp>
        <p:nvSpPr>
          <p:cNvPr id="3" name="İçerik Yer Tutucusu 2"/>
          <p:cNvSpPr>
            <a:spLocks noGrp="1"/>
          </p:cNvSpPr>
          <p:nvPr>
            <p:ph idx="1"/>
          </p:nvPr>
        </p:nvSpPr>
        <p:spPr>
          <a:xfrm>
            <a:off x="694006" y="4698608"/>
            <a:ext cx="10803987" cy="1697763"/>
          </a:xfrm>
        </p:spPr>
        <p:txBody>
          <a:bodyPr>
            <a:normAutofit fontScale="92500"/>
          </a:bodyPr>
          <a:lstStyle/>
          <a:p>
            <a:pPr algn="just"/>
            <a:r>
              <a:rPr lang="tr-TR" sz="3200" dirty="0">
                <a:latin typeface="+mn-lt"/>
              </a:rPr>
              <a:t>Her türlü çorbanın hazırlanmasından sorumlu olan aşçıdır. Ayrıca et sularının hazırlanması görevi de bu aşçıdadır. Bu aşçının olmadığı durumlarda sebze aşçısı çorba hazırlama görevini üstlenir.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94" y="489877"/>
            <a:ext cx="6124761" cy="4087527"/>
          </a:xfrm>
          <a:prstGeom prst="rect">
            <a:avLst/>
          </a:prstGeom>
        </p:spPr>
      </p:pic>
    </p:spTree>
    <p:extLst>
      <p:ext uri="{BB962C8B-B14F-4D97-AF65-F5344CB8AC3E}">
        <p14:creationId xmlns:p14="http://schemas.microsoft.com/office/powerpoint/2010/main" val="18709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normAutofit/>
          </a:bodyPr>
          <a:lstStyle/>
          <a:p>
            <a:pPr algn="just"/>
            <a:r>
              <a:rPr lang="tr-TR" sz="3200" dirty="0">
                <a:latin typeface="+mn-lt"/>
              </a:rPr>
              <a:t>Soğuk Mutfak Aşçısı (</a:t>
            </a:r>
            <a:r>
              <a:rPr lang="tr-TR" sz="3200" dirty="0" err="1">
                <a:latin typeface="+mn-lt"/>
              </a:rPr>
              <a:t>Chef</a:t>
            </a:r>
            <a:r>
              <a:rPr lang="tr-TR" sz="3200" dirty="0">
                <a:latin typeface="+mn-lt"/>
              </a:rPr>
              <a:t> </a:t>
            </a:r>
            <a:r>
              <a:rPr lang="tr-TR" sz="3200" dirty="0" err="1">
                <a:latin typeface="+mn-lt"/>
              </a:rPr>
              <a:t>Garde</a:t>
            </a:r>
            <a:r>
              <a:rPr lang="tr-TR" sz="3200" dirty="0">
                <a:latin typeface="+mn-lt"/>
              </a:rPr>
              <a:t> </a:t>
            </a:r>
            <a:r>
              <a:rPr lang="tr-TR" sz="3200" dirty="0" err="1">
                <a:latin typeface="+mn-lt"/>
              </a:rPr>
              <a:t>Manger</a:t>
            </a:r>
            <a:r>
              <a:rPr lang="tr-TR" sz="3200" dirty="0">
                <a:latin typeface="+mn-lt"/>
              </a:rPr>
              <a:t>): Mutfakta kullanılan tüm soğuk sosların, salata ve mezelerin hazırlanmasından sorumludur. Soğuk büfenin hazırlanmasında ve servise sunulmasında tek sorumlu kişidir. büfe için yağdan, şekerden ve buzdan heykeller, sebze ve meyvelerden süsleme malzemeleri yapar. </a:t>
            </a:r>
          </a:p>
        </p:txBody>
      </p:sp>
    </p:spTree>
    <p:extLst>
      <p:ext uri="{BB962C8B-B14F-4D97-AF65-F5344CB8AC3E}">
        <p14:creationId xmlns:p14="http://schemas.microsoft.com/office/powerpoint/2010/main" val="33986346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246</Words>
  <Application>Microsoft Office PowerPoint</Application>
  <PresentationFormat>Geniş ekran</PresentationFormat>
  <Paragraphs>18</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TEMEL YİYECEK ÜRETİMİ</vt:lpstr>
      <vt:lpstr>Sos Aşçısı (Chef Saucier): </vt:lpstr>
      <vt:lpstr>PowerPoint Sunusu</vt:lpstr>
      <vt:lpstr>Izgara-Kebap Aşçısı  (Chef Rotisseur): </vt:lpstr>
      <vt:lpstr>Sebze Aşçısı  (Chef Entermetier): </vt:lpstr>
      <vt:lpstr>Sebze Aşçısı  (Chef Entermetier): </vt:lpstr>
      <vt:lpstr>Çorba Aşçısı  (Chef Potager):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12</cp:revision>
  <dcterms:created xsi:type="dcterms:W3CDTF">2018-12-03T13:26:35Z</dcterms:created>
  <dcterms:modified xsi:type="dcterms:W3CDTF">2018-12-03T13:36:59Z</dcterms:modified>
</cp:coreProperties>
</file>