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2" r:id="rId4"/>
    <p:sldId id="258" r:id="rId5"/>
    <p:sldId id="260" r:id="rId6"/>
    <p:sldId id="261" r:id="rId7"/>
    <p:sldId id="259"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6"/>
    <p:restoredTop sz="94697"/>
  </p:normalViewPr>
  <p:slideViewPr>
    <p:cSldViewPr snapToGrid="0" snapToObjects="1">
      <p:cViewPr varScale="1">
        <p:scale>
          <a:sx n="212" d="100"/>
          <a:sy n="212" d="100"/>
        </p:scale>
        <p:origin x="5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7CFCEF-963B-9041-876E-46E370518200}" type="datetimeFigureOut">
              <a:rPr lang="tr-TR" smtClean="0"/>
              <a:t>13.02.2018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23A4F74D-96E2-6946-BC25-00EFA2F800E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1C7CFCEF-963B-9041-876E-46E370518200}"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3A4F74D-96E2-6946-BC25-00EFA2F800E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1C7CFCEF-963B-9041-876E-46E370518200}"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A4F74D-96E2-6946-BC25-00EFA2F800E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1C7CFCEF-963B-9041-876E-46E370518200}"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A4F74D-96E2-6946-BC25-00EFA2F800E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1C7CFCEF-963B-9041-876E-46E370518200}"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A4F74D-96E2-6946-BC25-00EFA2F800E8}"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1C7CFCEF-963B-9041-876E-46E370518200}"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A4F74D-96E2-6946-BC25-00EFA2F800E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1C7CFCEF-963B-9041-876E-46E370518200}"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A4F74D-96E2-6946-BC25-00EFA2F800E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C7CFCEF-963B-9041-876E-46E370518200}"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A4F74D-96E2-6946-BC25-00EFA2F800E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C7CFCEF-963B-9041-876E-46E370518200}"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A4F74D-96E2-6946-BC25-00EFA2F800E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C7CFCEF-963B-9041-876E-46E370518200}"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A4F74D-96E2-6946-BC25-00EFA2F800E8}"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1C7CFCEF-963B-9041-876E-46E370518200}"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A4F74D-96E2-6946-BC25-00EFA2F800E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C7CFCEF-963B-9041-876E-46E370518200}"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3A4F74D-96E2-6946-BC25-00EFA2F800E8}"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C7CFCEF-963B-9041-876E-46E370518200}" type="datetimeFigureOut">
              <a:rPr lang="tr-TR" smtClean="0"/>
              <a:t>13.02.2018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3A4F74D-96E2-6946-BC25-00EFA2F800E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Date Placeholder 2"/>
          <p:cNvSpPr>
            <a:spLocks noGrp="1"/>
          </p:cNvSpPr>
          <p:nvPr>
            <p:ph type="dt" sz="half" idx="10"/>
          </p:nvPr>
        </p:nvSpPr>
        <p:spPr/>
        <p:txBody>
          <a:bodyPr/>
          <a:lstStyle/>
          <a:p>
            <a:fld id="{1C7CFCEF-963B-9041-876E-46E370518200}" type="datetimeFigureOut">
              <a:rPr lang="tr-TR" smtClean="0"/>
              <a:t>13.02.2018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3A4F74D-96E2-6946-BC25-00EFA2F800E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CFCEF-963B-9041-876E-46E370518200}" type="datetimeFigureOut">
              <a:rPr lang="tr-TR" smtClean="0"/>
              <a:t>13.02.2018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3A4F74D-96E2-6946-BC25-00EFA2F800E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1C7CFCEF-963B-9041-876E-46E370518200}"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3A4F74D-96E2-6946-BC25-00EFA2F800E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1C7CFCEF-963B-9041-876E-46E370518200}"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3A4F74D-96E2-6946-BC25-00EFA2F800E8}"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7CFCEF-963B-9041-876E-46E370518200}" type="datetimeFigureOut">
              <a:rPr lang="tr-TR" smtClean="0"/>
              <a:t>13.02.2018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A4F74D-96E2-6946-BC25-00EFA2F800E8}" type="slidenum">
              <a:rPr lang="tr-TR" smtClean="0"/>
              <a:t>‹#›</a:t>
            </a:fld>
            <a:endParaRPr lang="tr-TR"/>
          </a:p>
        </p:txBody>
      </p:sp>
    </p:spTree>
    <p:extLst>
      <p:ext uri="{BB962C8B-B14F-4D97-AF65-F5344CB8AC3E}">
        <p14:creationId xmlns:p14="http://schemas.microsoft.com/office/powerpoint/2010/main" val="655544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692398" y="1871131"/>
            <a:ext cx="6815669" cy="2418127"/>
          </a:xfrm>
        </p:spPr>
        <p:txBody>
          <a:bodyPr/>
          <a:lstStyle/>
          <a:p>
            <a:r>
              <a:rPr lang="tr-TR" dirty="0" smtClean="0"/>
              <a:t>Grevin Sonuçları, Kanun Dışı Grev Kavramı ve Sonuçları</a:t>
            </a:r>
            <a:endParaRPr lang="tr-TR" dirty="0"/>
          </a:p>
        </p:txBody>
      </p:sp>
      <p:sp>
        <p:nvSpPr>
          <p:cNvPr id="3" name="Alt Konu Başlığı 2"/>
          <p:cNvSpPr>
            <a:spLocks noGrp="1"/>
          </p:cNvSpPr>
          <p:nvPr>
            <p:ph type="subTitle" idx="1"/>
          </p:nvPr>
        </p:nvSpPr>
        <p:spPr>
          <a:xfrm>
            <a:off x="2692398" y="4523872"/>
            <a:ext cx="6815669" cy="815473"/>
          </a:xfrm>
        </p:spPr>
        <p:txBody>
          <a:bodyPr/>
          <a:lstStyle/>
          <a:p>
            <a:r>
              <a:rPr lang="tr-TR" dirty="0" smtClean="0"/>
              <a:t>Hafta 12</a:t>
            </a:r>
            <a:endParaRPr lang="tr-TR" dirty="0"/>
          </a:p>
        </p:txBody>
      </p:sp>
    </p:spTree>
    <p:extLst>
      <p:ext uri="{BB962C8B-B14F-4D97-AF65-F5344CB8AC3E}">
        <p14:creationId xmlns:p14="http://schemas.microsoft.com/office/powerpoint/2010/main" val="66392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Grevin Sonuçları </a:t>
            </a:r>
            <a:endParaRPr lang="tr-TR" dirty="0"/>
          </a:p>
        </p:txBody>
      </p:sp>
      <p:sp>
        <p:nvSpPr>
          <p:cNvPr id="3" name="İçerik Yer Tutucusu 2"/>
          <p:cNvSpPr>
            <a:spLocks noGrp="1"/>
          </p:cNvSpPr>
          <p:nvPr>
            <p:ph idx="1"/>
          </p:nvPr>
        </p:nvSpPr>
        <p:spPr/>
        <p:txBody>
          <a:bodyPr>
            <a:normAutofit lnSpcReduction="10000"/>
          </a:bodyPr>
          <a:lstStyle/>
          <a:p>
            <a:r>
              <a:rPr lang="tr-TR" dirty="0" smtClean="0"/>
              <a:t>I. İşyerinden ayrılma: İşçiler </a:t>
            </a:r>
            <a:r>
              <a:rPr lang="tr-TR" dirty="0"/>
              <a:t>greve katılıp katılmamakta serbesttir. Greve katılan işçiler ile lokavta maruz kalan işçiler işyerinden ayrılmak zorundadır. </a:t>
            </a:r>
            <a:endParaRPr lang="tr-TR" dirty="0" smtClean="0"/>
          </a:p>
          <a:p>
            <a:r>
              <a:rPr lang="tr-TR" dirty="0" smtClean="0"/>
              <a:t>II. İşyerinde çalışma serbestisi: Greve </a:t>
            </a:r>
            <a:r>
              <a:rPr lang="tr-TR" dirty="0"/>
              <a:t>katılmayan veya katılmaktan vazgeçenlerin işyerinde çalışmaları hiçbir şekilde engellenemez. Ancak, işveren bu işçileri çalıştırıp çalıştırmamakta serbesttir</a:t>
            </a:r>
            <a:r>
              <a:rPr lang="tr-TR" dirty="0" smtClean="0"/>
              <a:t>.</a:t>
            </a:r>
          </a:p>
          <a:p>
            <a:r>
              <a:rPr lang="tr-TR" dirty="0" smtClean="0"/>
              <a:t>III. Greve katılan işçilerin iş sözleşmeleri askıya alınır. </a:t>
            </a:r>
          </a:p>
          <a:p>
            <a:r>
              <a:rPr lang="tr-TR" dirty="0" smtClean="0"/>
              <a:t>IV. İş sözleşmesi askıda kalan işçilerin yerine işveren başka işçi işe alamaz, çalışan işçilere greve katılan işçilerin işleri gördürülemez. </a:t>
            </a:r>
            <a:endParaRPr lang="tr-TR" dirty="0"/>
          </a:p>
        </p:txBody>
      </p:sp>
    </p:spTree>
    <p:extLst>
      <p:ext uri="{BB962C8B-B14F-4D97-AF65-F5344CB8AC3E}">
        <p14:creationId xmlns:p14="http://schemas.microsoft.com/office/powerpoint/2010/main" val="90388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Grev esnasında işyerinde devam eden çalışma ile ilgili olarak uyulması gereken temel kurallar</a:t>
            </a:r>
            <a:endParaRPr lang="tr-TR" dirty="0"/>
          </a:p>
        </p:txBody>
      </p:sp>
      <p:sp>
        <p:nvSpPr>
          <p:cNvPr id="3" name="İçerik Yer Tutucusu 2"/>
          <p:cNvSpPr>
            <a:spLocks noGrp="1"/>
          </p:cNvSpPr>
          <p:nvPr>
            <p:ph idx="1"/>
          </p:nvPr>
        </p:nvSpPr>
        <p:spPr/>
        <p:txBody>
          <a:bodyPr/>
          <a:lstStyle/>
          <a:p>
            <a:r>
              <a:rPr lang="tr-TR" dirty="0"/>
              <a:t>Greve katılan veya lokavta maruz kalan işçilerin işyerine giriş çıkışı engellemeleri yasaktır.</a:t>
            </a:r>
          </a:p>
          <a:p>
            <a:r>
              <a:rPr lang="tr-TR" dirty="0" smtClean="0"/>
              <a:t>Grev </a:t>
            </a:r>
            <a:r>
              <a:rPr lang="tr-TR" dirty="0"/>
              <a:t>başlamadan önce üretilen ürünlerin satılmasına ve işyeri dışına çıkarılmasına engel olunamaz.</a:t>
            </a:r>
          </a:p>
          <a:p>
            <a:r>
              <a:rPr lang="tr-TR" dirty="0" smtClean="0"/>
              <a:t>Greve </a:t>
            </a:r>
            <a:r>
              <a:rPr lang="tr-TR" dirty="0"/>
              <a:t>katılmayıp çalışan işçilerin ürettiği ürünlerin satılmasına ve işyeri dışına çıkarılmasına, işyeri için gerekli maddelerin, araç ve gereçlerin işyerine sokulmasına engel olunamaz. Bu fıkraya göre işlerin görülmesinde 68 inci madde hükümleri uygulanır.</a:t>
            </a:r>
          </a:p>
        </p:txBody>
      </p:sp>
    </p:spTree>
    <p:extLst>
      <p:ext uri="{BB962C8B-B14F-4D97-AF65-F5344CB8AC3E}">
        <p14:creationId xmlns:p14="http://schemas.microsoft.com/office/powerpoint/2010/main" val="179222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Grev sırasında iş sözleşmelerinin askıya alınmasının etkileri</a:t>
            </a:r>
            <a:endParaRPr lang="tr-TR" dirty="0"/>
          </a:p>
        </p:txBody>
      </p:sp>
      <p:sp>
        <p:nvSpPr>
          <p:cNvPr id="3" name="İçerik Yer Tutucusu 2"/>
          <p:cNvSpPr>
            <a:spLocks noGrp="1"/>
          </p:cNvSpPr>
          <p:nvPr>
            <p:ph idx="1"/>
          </p:nvPr>
        </p:nvSpPr>
        <p:spPr/>
        <p:txBody>
          <a:bodyPr>
            <a:normAutofit fontScale="85000" lnSpcReduction="10000"/>
          </a:bodyPr>
          <a:lstStyle/>
          <a:p>
            <a:r>
              <a:rPr lang="tr-TR" dirty="0"/>
              <a:t>Kanuni greve katılan, greve katılmayan veya katılmaktan vazgeçip de grev nedeniyle çalıştırılamayan ve kanuni lokavta maruz kalan işçilerin iş sözleşmeleri grev ve lokavt süresince askıda kalır.</a:t>
            </a:r>
          </a:p>
          <a:p>
            <a:r>
              <a:rPr lang="tr-TR" dirty="0" smtClean="0"/>
              <a:t> </a:t>
            </a:r>
            <a:r>
              <a:rPr lang="tr-TR" dirty="0"/>
              <a:t>İşveren, grev ve lokavt nedeniyle iş sözleşmeleri askıda kalan işçilerin grev veya lokavtın başlamasından önce işleyen ücretlerini ve eklerini olağan ödeme gününde ödemek zorundadır. Ödemeyi yapacak personel de bunun için çalışmakla yükümlüdür. </a:t>
            </a:r>
          </a:p>
          <a:p>
            <a:r>
              <a:rPr lang="tr-TR" dirty="0" smtClean="0"/>
              <a:t>Grev </a:t>
            </a:r>
            <a:r>
              <a:rPr lang="tr-TR" dirty="0"/>
              <a:t>ve lokavt süresince iş sözleşmeleri askıda kalan işçilere bu dönem için işverence ücret ve sosyal yardımlar ödenemez, bu süre kıdem tazminatı hesabında dikkate alınmaz. Toplu iş sözleşmelerine ve iş sözleşmelerine bunların aksine hüküm konulamaz.</a:t>
            </a:r>
          </a:p>
        </p:txBody>
      </p:sp>
    </p:spTree>
    <p:extLst>
      <p:ext uri="{BB962C8B-B14F-4D97-AF65-F5344CB8AC3E}">
        <p14:creationId xmlns:p14="http://schemas.microsoft.com/office/powerpoint/2010/main" val="35586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Grev (ve lokavtın) konut haklarına etkisi</a:t>
            </a:r>
            <a:endParaRPr lang="tr-TR" dirty="0"/>
          </a:p>
        </p:txBody>
      </p:sp>
      <p:sp>
        <p:nvSpPr>
          <p:cNvPr id="3" name="İçerik Yer Tutucusu 2"/>
          <p:cNvSpPr>
            <a:spLocks noGrp="1"/>
          </p:cNvSpPr>
          <p:nvPr>
            <p:ph idx="1"/>
          </p:nvPr>
        </p:nvSpPr>
        <p:spPr/>
        <p:txBody>
          <a:bodyPr>
            <a:normAutofit fontScale="92500"/>
          </a:bodyPr>
          <a:lstStyle/>
          <a:p>
            <a:r>
              <a:rPr lang="tr-TR" dirty="0"/>
              <a:t>İşveren, kanuni bir grev veya lokavt süresince greve katılan veya lokavta uğrayan işçilerin oturdukları ve kendisi tarafından sağlanmış olan konutlardan çıkmalarını isteyemez.</a:t>
            </a:r>
          </a:p>
          <a:p>
            <a:r>
              <a:rPr lang="tr-TR" dirty="0" smtClean="0"/>
              <a:t>İşveren</a:t>
            </a:r>
            <a:r>
              <a:rPr lang="tr-TR" dirty="0"/>
              <a:t>, bu konutlarda oturan işçilerden, grev ve lokavt süresi içinde konutların onarımı, su, gaz, aydınlatma ve ısıtma giderleri ile rayiç kirayı talep edebilir.</a:t>
            </a:r>
          </a:p>
          <a:p>
            <a:r>
              <a:rPr lang="tr-TR" dirty="0" smtClean="0"/>
              <a:t>İşveren</a:t>
            </a:r>
            <a:r>
              <a:rPr lang="tr-TR" dirty="0"/>
              <a:t>, konutların su, gaz, aydınlatma ve ısıtma hizmetlerini, kanuni grev ve lokavt süresince kısıntıya uğratamaz. Ancak bu hizmetlerin kanuni grev ve lokavt yüzünden kısıntıya uğramış olanlarının devamı, işçiler tarafından istenemez.</a:t>
            </a:r>
          </a:p>
          <a:p>
            <a:endParaRPr lang="tr-TR" dirty="0"/>
          </a:p>
        </p:txBody>
      </p:sp>
    </p:spTree>
    <p:extLst>
      <p:ext uri="{BB962C8B-B14F-4D97-AF65-F5344CB8AC3E}">
        <p14:creationId xmlns:p14="http://schemas.microsoft.com/office/powerpoint/2010/main" val="87542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Kanun dışı grev (6356 </a:t>
            </a:r>
            <a:r>
              <a:rPr lang="tr-TR" dirty="0" err="1" smtClean="0"/>
              <a:t>sk</a:t>
            </a:r>
            <a:r>
              <a:rPr lang="tr-TR" dirty="0" smtClean="0"/>
              <a:t> 58.md)</a:t>
            </a:r>
            <a:endParaRPr lang="tr-TR" dirty="0"/>
          </a:p>
        </p:txBody>
      </p:sp>
      <p:sp>
        <p:nvSpPr>
          <p:cNvPr id="3" name="İçerik Yer Tutucusu 2"/>
          <p:cNvSpPr>
            <a:spLocks noGrp="1"/>
          </p:cNvSpPr>
          <p:nvPr>
            <p:ph idx="1"/>
          </p:nvPr>
        </p:nvSpPr>
        <p:spPr/>
        <p:txBody>
          <a:bodyPr/>
          <a:lstStyle/>
          <a:p>
            <a:r>
              <a:rPr lang="tr-TR" dirty="0" smtClean="0"/>
              <a:t> </a:t>
            </a:r>
            <a:r>
              <a:rPr lang="tr-TR" dirty="0"/>
              <a:t>Toplu iş sözleşmesinin yapılması sırasında uyuşmazlık çıkması hâlinde, işçilerin ekonomik ve sosyal durumları ile çalışma şartlarını korumak veya geliştirmek amacıyla, bu Kanun hükümlerine uygun olarak yapılan greve kanuni grev denir.</a:t>
            </a:r>
          </a:p>
          <a:p>
            <a:r>
              <a:rPr lang="tr-TR" dirty="0" smtClean="0"/>
              <a:t>Kanuni </a:t>
            </a:r>
            <a:r>
              <a:rPr lang="tr-TR" dirty="0"/>
              <a:t>grev için aranan şartlar gerçekleşmeden yapılan grev kanun dışıdır.</a:t>
            </a:r>
          </a:p>
          <a:p>
            <a:endParaRPr lang="tr-TR" dirty="0"/>
          </a:p>
        </p:txBody>
      </p:sp>
    </p:spTree>
    <p:extLst>
      <p:ext uri="{BB962C8B-B14F-4D97-AF65-F5344CB8AC3E}">
        <p14:creationId xmlns:p14="http://schemas.microsoft.com/office/powerpoint/2010/main" val="89324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Kanun dışı grevin sonuçları  </a:t>
            </a:r>
            <a:endParaRPr lang="tr-TR" dirty="0"/>
          </a:p>
        </p:txBody>
      </p:sp>
      <p:sp>
        <p:nvSpPr>
          <p:cNvPr id="3" name="İçerik Yer Tutucusu 2"/>
          <p:cNvSpPr>
            <a:spLocks noGrp="1"/>
          </p:cNvSpPr>
          <p:nvPr>
            <p:ph idx="1"/>
          </p:nvPr>
        </p:nvSpPr>
        <p:spPr/>
        <p:txBody>
          <a:bodyPr>
            <a:normAutofit/>
          </a:bodyPr>
          <a:lstStyle/>
          <a:p>
            <a:r>
              <a:rPr lang="tr-TR" dirty="0" smtClean="0"/>
              <a:t>Kanun </a:t>
            </a:r>
            <a:r>
              <a:rPr lang="tr-TR" dirty="0"/>
              <a:t>dışı grev yapılması hâlinde işveren, grevin yapılması kararına katılan, grevin yapılmasını teşvik eden, greve katılan veya katılmaya ya da devama teşvik eden işçilerin iş sözleşmelerini haklı nedenle feshedebilir.</a:t>
            </a:r>
          </a:p>
          <a:p>
            <a:r>
              <a:rPr lang="tr-TR" dirty="0" smtClean="0"/>
              <a:t>Kanun </a:t>
            </a:r>
            <a:r>
              <a:rPr lang="tr-TR" dirty="0"/>
              <a:t>dışı bir grev yapılması hâlinde bu grev nedeniyle işverenin uğradığı zararlar, greve karar veren işçi kuruluşu veya kanun dışı grev herhangi bir işçi kuruluşunca kararlaştırılmaksızın yapılmışsa, bu greve katılan işçiler tarafından karşılanır.</a:t>
            </a:r>
          </a:p>
          <a:p>
            <a:endParaRPr lang="tr-TR" dirty="0"/>
          </a:p>
        </p:txBody>
      </p:sp>
    </p:spTree>
    <p:extLst>
      <p:ext uri="{BB962C8B-B14F-4D97-AF65-F5344CB8AC3E}">
        <p14:creationId xmlns:p14="http://schemas.microsoft.com/office/powerpoint/2010/main" val="202189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TotalTime>
  <Words>502</Words>
  <Application>Microsoft Macintosh PowerPoint</Application>
  <PresentationFormat>Geniş Ekran</PresentationFormat>
  <Paragraphs>25</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Garamond</vt:lpstr>
      <vt:lpstr>Arial</vt:lpstr>
      <vt:lpstr>Organik</vt:lpstr>
      <vt:lpstr>Grevin Sonuçları, Kanun Dışı Grev Kavramı ve Sonuçları</vt:lpstr>
      <vt:lpstr>Grevin Sonuçları </vt:lpstr>
      <vt:lpstr>Grev esnasında işyerinde devam eden çalışma ile ilgili olarak uyulması gereken temel kurallar</vt:lpstr>
      <vt:lpstr>Grev sırasında iş sözleşmelerinin askıya alınmasının etkileri</vt:lpstr>
      <vt:lpstr>Grev (ve lokavtın) konut haklarına etkisi</vt:lpstr>
      <vt:lpstr>Kanun dışı grev (6356 sk 58.md)</vt:lpstr>
      <vt:lpstr>Kanun dışı grevin sonuçları  </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Grevin Sonuçları, Kanun Dışı Grev Kavramı ve Sonuçları</dc:title>
  <dc:creator>Microsoft Office Kullanıcısı</dc:creator>
  <cp:lastModifiedBy>Microsoft Office Kullanıcısı</cp:lastModifiedBy>
  <cp:revision>2</cp:revision>
  <dcterms:created xsi:type="dcterms:W3CDTF">2018-02-13T07:54:59Z</dcterms:created>
  <dcterms:modified xsi:type="dcterms:W3CDTF">2018-02-13T08:08:05Z</dcterms:modified>
</cp:coreProperties>
</file>