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80" r:id="rId4"/>
    <p:sldId id="281" r:id="rId5"/>
    <p:sldId id="279" r:id="rId6"/>
    <p:sldId id="278" r:id="rId7"/>
    <p:sldId id="277" r:id="rId8"/>
    <p:sldId id="276" r:id="rId9"/>
    <p:sldId id="275" r:id="rId10"/>
    <p:sldId id="274" r:id="rId11"/>
    <p:sldId id="273" r:id="rId12"/>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1.08.2021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1.08.2021</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a:t>TASAVVUF II </a:t>
            </a:r>
            <a:br>
              <a:rPr lang="tr-TR" sz="4400" b="1" dirty="0"/>
            </a:br>
            <a:r>
              <a:rPr lang="tr-TR" sz="4400" b="1" dirty="0"/>
              <a:t>VII. </a:t>
            </a:r>
            <a:r>
              <a:rPr lang="tr-TR" sz="4400" b="1"/>
              <a:t>YARIYIL GÜZ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Tasavvufî Hal ve </a:t>
            </a:r>
            <a:r>
              <a:rPr lang="tr-TR" b="1" dirty="0" err="1"/>
              <a:t>Makâmlar</a:t>
            </a:r>
            <a:r>
              <a:rPr lang="tr-TR" dirty="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b="1" dirty="0" err="1"/>
              <a:t>Seyr</a:t>
            </a:r>
            <a:r>
              <a:rPr lang="tr-TR" b="1" dirty="0"/>
              <a:t> u </a:t>
            </a:r>
            <a:r>
              <a:rPr lang="tr-TR" b="1" dirty="0" err="1"/>
              <a:t>Sülûk</a:t>
            </a:r>
            <a:r>
              <a:rPr lang="tr-TR" b="1" dirty="0"/>
              <a:t> Terimleri</a:t>
            </a:r>
            <a:r>
              <a:rPr lang="tr-TR" dirty="0"/>
              <a:t>: </a:t>
            </a:r>
            <a:r>
              <a:rPr lang="tr-TR" dirty="0" err="1"/>
              <a:t>Seyr-sülûk</a:t>
            </a:r>
            <a:r>
              <a:rPr lang="tr-TR" dirty="0"/>
              <a:t>, şeyh-</a:t>
            </a:r>
            <a:r>
              <a:rPr lang="tr-TR" dirty="0" err="1"/>
              <a:t>mürşid</a:t>
            </a:r>
            <a:r>
              <a:rPr lang="tr-TR" dirty="0"/>
              <a:t>, </a:t>
            </a:r>
            <a:r>
              <a:rPr lang="tr-TR" dirty="0" err="1"/>
              <a:t>mürîd-sâlik</a:t>
            </a:r>
            <a:r>
              <a:rPr lang="tr-TR" dirty="0"/>
              <a:t>, </a:t>
            </a:r>
            <a:r>
              <a:rPr lang="tr-TR" dirty="0" err="1"/>
              <a:t>bey’at-intisab</a:t>
            </a:r>
            <a:r>
              <a:rPr lang="tr-TR" dirty="0"/>
              <a:t>, sema’-</a:t>
            </a:r>
            <a:r>
              <a:rPr lang="tr-TR" dirty="0" err="1"/>
              <a:t>âyin</a:t>
            </a:r>
            <a:r>
              <a:rPr lang="tr-TR" dirty="0"/>
              <a:t>, </a:t>
            </a:r>
            <a:r>
              <a:rPr lang="tr-TR" dirty="0" err="1"/>
              <a:t>celvet</a:t>
            </a:r>
            <a:r>
              <a:rPr lang="tr-TR" dirty="0"/>
              <a:t>-halvet der encümen, </a:t>
            </a:r>
            <a:r>
              <a:rPr lang="tr-TR" dirty="0" err="1"/>
              <a:t>ârif</a:t>
            </a:r>
            <a:r>
              <a:rPr lang="tr-TR" dirty="0"/>
              <a:t>, </a:t>
            </a:r>
            <a:r>
              <a:rPr lang="tr-TR" dirty="0" err="1"/>
              <a:t>velî</a:t>
            </a:r>
            <a:r>
              <a:rPr lang="tr-TR" dirty="0"/>
              <a:t>-velâyet.</a:t>
            </a:r>
          </a:p>
          <a:p>
            <a:r>
              <a:rPr lang="tr-TR" b="1" dirty="0" err="1"/>
              <a:t>Seyr</a:t>
            </a:r>
            <a:r>
              <a:rPr lang="tr-TR" b="1" dirty="0"/>
              <a:t> u </a:t>
            </a:r>
            <a:r>
              <a:rPr lang="tr-TR" b="1" dirty="0" err="1"/>
              <a:t>Sülûk</a:t>
            </a:r>
            <a:r>
              <a:rPr lang="tr-TR" b="1" dirty="0"/>
              <a:t> </a:t>
            </a:r>
            <a:r>
              <a:rPr lang="tr-TR" b="1" dirty="0" err="1"/>
              <a:t>Metodları</a:t>
            </a:r>
            <a:r>
              <a:rPr lang="tr-TR" dirty="0"/>
              <a:t>: </a:t>
            </a:r>
            <a:r>
              <a:rPr lang="tr-TR" dirty="0" err="1"/>
              <a:t>Nefsânî</a:t>
            </a:r>
            <a:r>
              <a:rPr lang="tr-TR" dirty="0"/>
              <a:t> usul, </a:t>
            </a:r>
            <a:r>
              <a:rPr lang="tr-TR" dirty="0" err="1"/>
              <a:t>Ruhânî</a:t>
            </a:r>
            <a:r>
              <a:rPr lang="tr-TR" dirty="0"/>
              <a:t> usul</a:t>
            </a:r>
          </a:p>
          <a:p>
            <a:r>
              <a:rPr lang="tr-TR" b="1" dirty="0"/>
              <a:t>Nefis Tezkiyesinde Öne Çıkan Bazı Kavramlar</a:t>
            </a:r>
            <a:r>
              <a:rPr lang="tr-TR" dirty="0"/>
              <a:t>: Riyazet ve </a:t>
            </a:r>
            <a:r>
              <a:rPr lang="tr-TR" dirty="0" err="1"/>
              <a:t>mücahede</a:t>
            </a:r>
            <a:r>
              <a:rPr lang="tr-TR" dirty="0"/>
              <a:t>, halvet, hizmet, tasfiye-i </a:t>
            </a:r>
            <a:r>
              <a:rPr lang="tr-TR" dirty="0" err="1"/>
              <a:t>kalb</a:t>
            </a:r>
            <a:r>
              <a:rPr lang="tr-TR" dirty="0"/>
              <a:t>. </a:t>
            </a:r>
          </a:p>
          <a:p>
            <a:r>
              <a:rPr lang="tr-TR" b="1" dirty="0"/>
              <a:t>Ebu </a:t>
            </a:r>
            <a:r>
              <a:rPr lang="tr-TR" b="1" dirty="0" err="1"/>
              <a:t>Hafs</a:t>
            </a:r>
            <a:r>
              <a:rPr lang="tr-TR" b="1" dirty="0"/>
              <a:t> Ömer </a:t>
            </a:r>
            <a:r>
              <a:rPr lang="tr-TR" b="1" dirty="0" err="1"/>
              <a:t>Şihabüddîn</a:t>
            </a:r>
            <a:r>
              <a:rPr lang="tr-TR" b="1" dirty="0"/>
              <a:t> es-</a:t>
            </a:r>
            <a:r>
              <a:rPr lang="tr-TR" b="1" dirty="0" err="1"/>
              <a:t>Sühreverdî</a:t>
            </a:r>
            <a:r>
              <a:rPr lang="tr-TR" b="1" dirty="0"/>
              <a:t> (v.632/1234)</a:t>
            </a:r>
            <a:endParaRPr lang="tr-TR" dirty="0"/>
          </a:p>
          <a:p>
            <a:pPr algn="just"/>
            <a:endParaRPr lang="tr-TR" sz="1400" dirty="0"/>
          </a:p>
        </p:txBody>
      </p:sp>
    </p:spTree>
    <p:extLst>
      <p:ext uri="{BB962C8B-B14F-4D97-AF65-F5344CB8AC3E}">
        <p14:creationId xmlns:p14="http://schemas.microsoft.com/office/powerpoint/2010/main" val="1036433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endParaRPr lang="tr-TR" sz="1400" dirty="0"/>
          </a:p>
        </p:txBody>
      </p:sp>
    </p:spTree>
    <p:extLst>
      <p:ext uri="{BB962C8B-B14F-4D97-AF65-F5344CB8AC3E}">
        <p14:creationId xmlns:p14="http://schemas.microsoft.com/office/powerpoint/2010/main" val="95226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10.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sz="1400" dirty="0"/>
              <a:t>Ethem Cebecioğlu, “</a:t>
            </a:r>
            <a:r>
              <a:rPr lang="tr-TR" sz="1400" dirty="0" err="1"/>
              <a:t>Sühreverdî</a:t>
            </a:r>
            <a:r>
              <a:rPr lang="tr-TR" sz="1400" dirty="0"/>
              <a:t>”, </a:t>
            </a:r>
            <a:r>
              <a:rPr lang="tr-TR" sz="1400" i="1" dirty="0"/>
              <a:t>Tasavvuf Klasikleri</a:t>
            </a:r>
            <a:r>
              <a:rPr lang="tr-TR" sz="1400" dirty="0"/>
              <a:t>, ed. Ethem Cebecioğlu, Ank. 2010.</a:t>
            </a:r>
            <a:br>
              <a:rPr lang="tr-TR" sz="1400" dirty="0"/>
            </a:br>
            <a:r>
              <a:rPr lang="tr-TR" sz="1400" dirty="0"/>
              <a:t>Ramazan Muslu, “Tasavvufî Terbiye ve Ahlak”, </a:t>
            </a:r>
            <a:r>
              <a:rPr lang="tr-TR" sz="1400" i="1" dirty="0"/>
              <a:t>Tasavvuf El Kitabı</a:t>
            </a:r>
            <a:r>
              <a:rPr lang="tr-TR" sz="1400" dirty="0"/>
              <a:t>, ed. Kadir </a:t>
            </a:r>
            <a:r>
              <a:rPr lang="tr-TR" sz="1400" dirty="0" err="1"/>
              <a:t>Özköse</a:t>
            </a:r>
            <a:r>
              <a:rPr lang="tr-TR" sz="1400" dirty="0"/>
              <a:t>, Ank. 2012.</a:t>
            </a:r>
            <a:br>
              <a:rPr lang="tr-TR" sz="1400" dirty="0"/>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sz="2400" b="1" dirty="0"/>
              <a:t>Tasavvufî Terbiye ve Ahlak + Ebu </a:t>
            </a:r>
            <a:r>
              <a:rPr lang="tr-TR" sz="2400" b="1" dirty="0" err="1"/>
              <a:t>Hafs</a:t>
            </a:r>
            <a:r>
              <a:rPr lang="tr-TR" sz="2400" b="1" dirty="0"/>
              <a:t> Ömer </a:t>
            </a:r>
            <a:r>
              <a:rPr lang="tr-TR" sz="2400" b="1" dirty="0" err="1"/>
              <a:t>Şihabüddîn</a:t>
            </a:r>
            <a:r>
              <a:rPr lang="tr-TR" sz="2400" b="1" dirty="0"/>
              <a:t> es-</a:t>
            </a:r>
            <a:r>
              <a:rPr lang="tr-TR" sz="2400" b="1" dirty="0" err="1"/>
              <a:t>Sühreverdî</a:t>
            </a:r>
            <a:r>
              <a:rPr lang="tr-TR" sz="2400" b="1" dirty="0"/>
              <a:t> (v.632/1234)</a:t>
            </a: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Tasavvufta İnsan</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Kuran insanın sadece insanın kâinattaki yerini belirlemekle kalmamış, aynı zamanda onun var oluş amacını da ortaya koymuştur. Dolayısıyla insan seçiminde özgür olduğu için sorumluluk sahibi bir varlıktır. Bu yüzden “emanet” ona yüklenmiştir. </a:t>
            </a:r>
            <a:endParaRPr lang="tr-TR" dirty="0" smtClean="0"/>
          </a:p>
          <a:p>
            <a:pPr algn="just"/>
            <a:r>
              <a:rPr lang="tr-TR" dirty="0"/>
              <a:t>İslam maneviyatında ahlâkî otorite “</a:t>
            </a:r>
            <a:r>
              <a:rPr lang="tr-TR" dirty="0" err="1"/>
              <a:t>ilâhî”dir</a:t>
            </a:r>
            <a:r>
              <a:rPr lang="tr-TR" dirty="0"/>
              <a:t>. Zira insan ve onun tabiatını en bilecek olan O’dur. (</a:t>
            </a:r>
            <a:r>
              <a:rPr lang="ar-SA" dirty="0"/>
              <a:t>الا يعلم من خلق</a:t>
            </a:r>
            <a:r>
              <a:rPr lang="tr-TR" dirty="0"/>
              <a:t>) Dolayısıyla bütün İslâmî ilimlerdeki temel saik kul-Allah ilişkisi olmaktadır. Tasavvuf ilmi de çeşitli manevî tecrübe ve hallerle en nihayetinde Allah’ın yeryüzündeki halifesi olarak kabul ettiği bir “insan-ı kâmil” prototipini meydana getirmeyi hedeflemektedir. Buna göre “insan-ı kâmil” Allah’ın halife olmaya layık bir varlık haline gelmektedir</a:t>
            </a:r>
            <a:endParaRPr lang="tr-TR" sz="1400" dirty="0"/>
          </a:p>
        </p:txBody>
      </p:sp>
    </p:spTree>
    <p:extLst>
      <p:ext uri="{BB962C8B-B14F-4D97-AF65-F5344CB8AC3E}">
        <p14:creationId xmlns:p14="http://schemas.microsoft.com/office/powerpoint/2010/main" val="2185386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İnsanın Manevî Yapısı</a:t>
            </a:r>
            <a:r>
              <a:rPr lang="tr-TR" dirty="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İnsan beden ve ruhtan oluşan bir varlıktır. Ayetlerde insanın hem maddî hem de manevî yönleri vurgulanmaktadır. Dolayısıyla insanın cismanî varlığının yanında </a:t>
            </a:r>
            <a:r>
              <a:rPr lang="tr-TR" dirty="0" err="1"/>
              <a:t>Kur’ân’da</a:t>
            </a:r>
            <a:r>
              <a:rPr lang="tr-TR" dirty="0"/>
              <a:t> onun “halife” “secde edilmesi gereken bir varlık” “</a:t>
            </a:r>
            <a:r>
              <a:rPr lang="tr-TR" dirty="0" err="1"/>
              <a:t>ahsen</a:t>
            </a:r>
            <a:r>
              <a:rPr lang="tr-TR" dirty="0"/>
              <a:t>-i takvim” gibi sıfatlarla anılması insanın maddî varlığının çok daha ötesinde önemli olan </a:t>
            </a:r>
            <a:r>
              <a:rPr lang="tr-TR" dirty="0" err="1"/>
              <a:t>ruhânî</a:t>
            </a:r>
            <a:r>
              <a:rPr lang="tr-TR" dirty="0"/>
              <a:t> varlığına işaret etmek içindir</a:t>
            </a:r>
            <a:r>
              <a:rPr lang="tr-TR" dirty="0" smtClean="0"/>
              <a:t>.</a:t>
            </a:r>
          </a:p>
          <a:p>
            <a:pPr algn="just"/>
            <a:r>
              <a:rPr lang="tr-TR" dirty="0" err="1"/>
              <a:t>Sufiler</a:t>
            </a:r>
            <a:r>
              <a:rPr lang="tr-TR" dirty="0"/>
              <a:t> insanın bu ikili yönünden dolayı tek taraflı olarak değerlendirilmemesi gerektiği üzerinden önemle durmuşlardır. Onlara göre bu insan memleketinde Allah’ın yönetiminin hâkim kılınması gerekmektedir. </a:t>
            </a:r>
            <a:r>
              <a:rPr lang="tr-TR" dirty="0" err="1"/>
              <a:t>İbnü’l</a:t>
            </a:r>
            <a:r>
              <a:rPr lang="tr-TR" dirty="0"/>
              <a:t>-Arabî’nin </a:t>
            </a:r>
            <a:r>
              <a:rPr lang="tr-TR" i="1" dirty="0"/>
              <a:t>et-</a:t>
            </a:r>
            <a:r>
              <a:rPr lang="tr-TR" i="1" dirty="0" err="1"/>
              <a:t>Tedbîrâtü’l</a:t>
            </a:r>
            <a:r>
              <a:rPr lang="tr-TR" i="1" dirty="0"/>
              <a:t>-</a:t>
            </a:r>
            <a:r>
              <a:rPr lang="tr-TR" i="1" dirty="0" err="1"/>
              <a:t>İlâhiyye</a:t>
            </a:r>
            <a:r>
              <a:rPr lang="tr-TR" i="1" dirty="0"/>
              <a:t> fî </a:t>
            </a:r>
            <a:r>
              <a:rPr lang="tr-TR" i="1" dirty="0" err="1"/>
              <a:t>Memleketi’l-İnsâniyye</a:t>
            </a:r>
            <a:r>
              <a:rPr lang="tr-TR" dirty="0"/>
              <a:t> isimli eseri insanın maddî-manevî karmaşık yapısından bahsetmektedir.</a:t>
            </a:r>
            <a:endParaRPr lang="tr-TR" sz="1400" dirty="0"/>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Tasavvufî Hal ve </a:t>
            </a:r>
            <a:r>
              <a:rPr lang="tr-TR" b="1" dirty="0" err="1"/>
              <a:t>Makâmlar</a:t>
            </a:r>
            <a:r>
              <a:rPr lang="tr-TR" dirty="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a:t>Makam</a:t>
            </a:r>
            <a:r>
              <a:rPr lang="tr-TR" dirty="0"/>
              <a:t>: Kulun tekrar ede ede kazandığı ve vasfı haline getirdiği </a:t>
            </a:r>
            <a:r>
              <a:rPr lang="tr-TR" dirty="0" err="1"/>
              <a:t>adâb</a:t>
            </a:r>
            <a:r>
              <a:rPr lang="tr-TR" dirty="0"/>
              <a:t> ve ahlâktır. Makam denilen </a:t>
            </a:r>
            <a:r>
              <a:rPr lang="tr-TR" dirty="0" err="1"/>
              <a:t>âdâb</a:t>
            </a:r>
            <a:r>
              <a:rPr lang="tr-TR" dirty="0"/>
              <a:t> ve ahlâk; istek, arayış ve sıkıntılara göğüs germe ve çalışma ile elde edilir. Genellikle makamların ilki tövbe, sonuncusu da rıza olarak kabul edilmektedir. </a:t>
            </a:r>
            <a:endParaRPr lang="tr-TR" dirty="0" smtClean="0"/>
          </a:p>
          <a:p>
            <a:pPr algn="just"/>
            <a:r>
              <a:rPr lang="tr-TR" b="1" dirty="0"/>
              <a:t>Makam</a:t>
            </a:r>
            <a:r>
              <a:rPr lang="tr-TR" dirty="0"/>
              <a:t>: Kulun tekrar ede ede kazandığı ve vasfı haline getirdiği </a:t>
            </a:r>
            <a:r>
              <a:rPr lang="tr-TR" dirty="0" err="1"/>
              <a:t>adâb</a:t>
            </a:r>
            <a:r>
              <a:rPr lang="tr-TR" dirty="0"/>
              <a:t> ve ahlâktır. Makam denilen </a:t>
            </a:r>
            <a:r>
              <a:rPr lang="tr-TR" dirty="0" err="1"/>
              <a:t>âdâb</a:t>
            </a:r>
            <a:r>
              <a:rPr lang="tr-TR" dirty="0"/>
              <a:t> ve ahlâk; istek, arayış ve sıkıntılara göğüs germe ve çalışma ile elde edilir. Genellikle makamların ilki tövbe, sonuncusu da rıza olarak kabul edilmektedir. </a:t>
            </a:r>
          </a:p>
          <a:p>
            <a:pPr algn="just"/>
            <a:r>
              <a:rPr lang="tr-TR" b="1" dirty="0"/>
              <a:t>Hâl</a:t>
            </a:r>
            <a:r>
              <a:rPr lang="tr-TR" dirty="0"/>
              <a:t>: Kulun </a:t>
            </a:r>
            <a:r>
              <a:rPr lang="tr-TR" dirty="0" err="1"/>
              <a:t>kasdı</a:t>
            </a:r>
            <a:r>
              <a:rPr lang="tr-TR" dirty="0"/>
              <a:t> ve teşebbüsü olmadan </a:t>
            </a:r>
            <a:r>
              <a:rPr lang="tr-TR" dirty="0" err="1"/>
              <a:t>kalblere</a:t>
            </a:r>
            <a:r>
              <a:rPr lang="tr-TR" dirty="0"/>
              <a:t> gelen neşe ve hüzün, rahatlık ve sıkıntı gibi manalardır. Haller Allah’ın lütfu ve ikramıdır yani </a:t>
            </a:r>
            <a:r>
              <a:rPr lang="tr-TR" dirty="0" err="1"/>
              <a:t>vehbîdir</a:t>
            </a:r>
            <a:r>
              <a:rPr lang="tr-TR" dirty="0"/>
              <a:t>. Bu yüzden makam gibi kalıcı ve daimî değildir. </a:t>
            </a:r>
          </a:p>
          <a:p>
            <a:pPr algn="just"/>
            <a:endParaRPr lang="tr-TR" dirty="0"/>
          </a:p>
          <a:p>
            <a:pPr algn="just"/>
            <a:endParaRPr lang="tr-TR" sz="1400" dirty="0"/>
          </a:p>
        </p:txBody>
      </p:sp>
    </p:spTree>
    <p:extLst>
      <p:ext uri="{BB962C8B-B14F-4D97-AF65-F5344CB8AC3E}">
        <p14:creationId xmlns:p14="http://schemas.microsoft.com/office/powerpoint/2010/main" val="1834609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Tasavvufî Hal ve </a:t>
            </a:r>
            <a:r>
              <a:rPr lang="tr-TR" b="1" dirty="0" err="1"/>
              <a:t>Makâmlar</a:t>
            </a:r>
            <a:r>
              <a:rPr lang="tr-TR" dirty="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err="1"/>
              <a:t>Vakt</a:t>
            </a:r>
            <a:r>
              <a:rPr lang="tr-TR" dirty="0"/>
              <a:t>: Mazi ve istikbal arasındaki zaman diliminde </a:t>
            </a:r>
            <a:r>
              <a:rPr lang="tr-TR" dirty="0" err="1"/>
              <a:t>sûfînin</a:t>
            </a:r>
            <a:r>
              <a:rPr lang="tr-TR" dirty="0"/>
              <a:t> içinde bulunduğu şeydir. Gönül dünya ile meşgul olunca vakit dünya, </a:t>
            </a:r>
            <a:r>
              <a:rPr lang="tr-TR" dirty="0" err="1"/>
              <a:t>ukbâ</a:t>
            </a:r>
            <a:r>
              <a:rPr lang="tr-TR" dirty="0"/>
              <a:t> ile meşgul olunca vakit de </a:t>
            </a:r>
            <a:r>
              <a:rPr lang="tr-TR" dirty="0" err="1"/>
              <a:t>ukbâ</a:t>
            </a:r>
            <a:r>
              <a:rPr lang="tr-TR" dirty="0"/>
              <a:t> olur. Bir bakıma insana galip olan hal, kişinin vaktidir. </a:t>
            </a:r>
            <a:r>
              <a:rPr lang="tr-TR" dirty="0" err="1"/>
              <a:t>Sufiler</a:t>
            </a:r>
            <a:r>
              <a:rPr lang="tr-TR" dirty="0"/>
              <a:t> vakit kavramını “</a:t>
            </a:r>
            <a:r>
              <a:rPr lang="tr-TR" dirty="0" err="1"/>
              <a:t>ibnü’l-vakt</a:t>
            </a:r>
            <a:r>
              <a:rPr lang="tr-TR" dirty="0"/>
              <a:t>” şeklinde kullanırlar. Bunun manasın </a:t>
            </a:r>
            <a:r>
              <a:rPr lang="tr-TR" dirty="0" err="1"/>
              <a:t>sufinin</a:t>
            </a:r>
            <a:r>
              <a:rPr lang="tr-TR" dirty="0"/>
              <a:t> içinde bulunduğu âna göre en evlâ olanı yapmasıdır. </a:t>
            </a:r>
          </a:p>
          <a:p>
            <a:r>
              <a:rPr lang="tr-TR" b="1" dirty="0"/>
              <a:t>Usul-i Aşere</a:t>
            </a:r>
            <a:r>
              <a:rPr lang="tr-TR" dirty="0"/>
              <a:t>: </a:t>
            </a:r>
            <a:r>
              <a:rPr lang="tr-TR" dirty="0" err="1"/>
              <a:t>Seyr</a:t>
            </a:r>
            <a:r>
              <a:rPr lang="tr-TR" dirty="0"/>
              <a:t> u </a:t>
            </a:r>
            <a:r>
              <a:rPr lang="tr-TR" dirty="0" err="1"/>
              <a:t>sülûk</a:t>
            </a:r>
            <a:r>
              <a:rPr lang="tr-TR" dirty="0"/>
              <a:t> sürecinde sayıları 1001’e kadar ulaşan haller ve makamlardan bahsedilmektedir. Bu tasniflerin en yaygınları “usul-i aşere” şeklinde yapılan tasniflerdir. 10’lu tasnifin şöhret bulmasında Necmeddin </a:t>
            </a:r>
            <a:r>
              <a:rPr lang="tr-TR" dirty="0" err="1"/>
              <a:t>Kübrâ</a:t>
            </a:r>
            <a:r>
              <a:rPr lang="tr-TR" dirty="0"/>
              <a:t> (v. 618/1221) ve </a:t>
            </a:r>
            <a:r>
              <a:rPr lang="tr-TR" dirty="0" err="1"/>
              <a:t>Sühreverdî’nin</a:t>
            </a:r>
            <a:r>
              <a:rPr lang="tr-TR" dirty="0"/>
              <a:t> (v. 632/1234) katkıları büyüktür. Özellikle </a:t>
            </a:r>
            <a:r>
              <a:rPr lang="tr-TR" dirty="0" err="1"/>
              <a:t>Kübrâ’nın</a:t>
            </a:r>
            <a:r>
              <a:rPr lang="tr-TR" dirty="0"/>
              <a:t> tasnifi şöhret bulmuştur. </a:t>
            </a:r>
          </a:p>
          <a:p>
            <a:r>
              <a:rPr lang="tr-TR" dirty="0"/>
              <a:t>- N. Kübra: Tarik-i </a:t>
            </a:r>
            <a:r>
              <a:rPr lang="tr-TR" dirty="0" err="1"/>
              <a:t>ahyar</a:t>
            </a:r>
            <a:r>
              <a:rPr lang="tr-TR" dirty="0"/>
              <a:t>, Tarik-i </a:t>
            </a:r>
            <a:r>
              <a:rPr lang="tr-TR" dirty="0" err="1"/>
              <a:t>ebrâr</a:t>
            </a:r>
            <a:r>
              <a:rPr lang="tr-TR" dirty="0"/>
              <a:t>, Tarik-i </a:t>
            </a:r>
            <a:r>
              <a:rPr lang="tr-TR" dirty="0" err="1"/>
              <a:t>şüttâr</a:t>
            </a:r>
            <a:r>
              <a:rPr lang="tr-TR" dirty="0"/>
              <a:t> diye üçe ayırır. Müridin maneviyatta kat etmesi gereken temek on merhaleden bahsetmektedir. On usul şunlardır:</a:t>
            </a:r>
          </a:p>
          <a:p>
            <a:pPr algn="just"/>
            <a:endParaRPr lang="tr-TR" sz="1400" dirty="0"/>
          </a:p>
        </p:txBody>
      </p:sp>
    </p:spTree>
    <p:extLst>
      <p:ext uri="{BB962C8B-B14F-4D97-AF65-F5344CB8AC3E}">
        <p14:creationId xmlns:p14="http://schemas.microsoft.com/office/powerpoint/2010/main" val="247521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Tasavvufî Hal ve </a:t>
            </a:r>
            <a:r>
              <a:rPr lang="tr-TR" b="1" dirty="0" err="1"/>
              <a:t>Makâmlar</a:t>
            </a:r>
            <a:r>
              <a:rPr lang="tr-TR" dirty="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a:t>1-Tövbe</a:t>
            </a:r>
            <a:r>
              <a:rPr lang="tr-TR" dirty="0"/>
              <a:t>: Maneviyat yolunun ilk adımıdır. Hadislerde belirtilen esaslar üzerinden üçlü bir aşamayla tövbenin yapılması gerektiğini söylemektedir. Kulun iradesiyle Allah’a dönüşünü ifade eder. </a:t>
            </a:r>
            <a:r>
              <a:rPr lang="tr-TR" dirty="0" err="1"/>
              <a:t>Sufilere</a:t>
            </a:r>
            <a:r>
              <a:rPr lang="tr-TR" dirty="0"/>
              <a:t> göre bütün </a:t>
            </a:r>
            <a:r>
              <a:rPr lang="tr-TR" dirty="0" err="1"/>
              <a:t>masivanın</a:t>
            </a:r>
            <a:r>
              <a:rPr lang="tr-TR" dirty="0"/>
              <a:t> aradan çıkarılıp kulun her şeyiyle Allah’a yönelmesi gerekmektedir. Yani “sen çıkınca aradan, kalır seni Yaradan!”</a:t>
            </a:r>
          </a:p>
          <a:p>
            <a:r>
              <a:rPr lang="tr-TR" b="1" dirty="0"/>
              <a:t>2-Zühd</a:t>
            </a:r>
            <a:r>
              <a:rPr lang="tr-TR" dirty="0"/>
              <a:t>: Tasavvufta kulun eşyaya dair isteklerinin bütünüyle tükenmesini ifade eder. C. Bağdadî “</a:t>
            </a:r>
            <a:r>
              <a:rPr lang="tr-TR" i="1" dirty="0"/>
              <a:t>Elde malın, </a:t>
            </a:r>
            <a:r>
              <a:rPr lang="tr-TR" i="1" dirty="0" err="1"/>
              <a:t>kalbde</a:t>
            </a:r>
            <a:r>
              <a:rPr lang="tr-TR" i="1" dirty="0"/>
              <a:t> de mal sahibi olma arzusunun bulunmamasıdır</a:t>
            </a:r>
            <a:r>
              <a:rPr lang="tr-TR" dirty="0"/>
              <a:t>.” demektedir. </a:t>
            </a:r>
          </a:p>
          <a:p>
            <a:r>
              <a:rPr lang="tr-TR" b="1" dirty="0"/>
              <a:t>3-Tevekkül</a:t>
            </a:r>
            <a:r>
              <a:rPr lang="tr-TR" dirty="0"/>
              <a:t>: Tasavvufta Allah katında olanlara güvenme ve insanların elindekinden ümidi kesmektir. </a:t>
            </a:r>
            <a:r>
              <a:rPr lang="tr-TR" dirty="0" err="1"/>
              <a:t>Kuşeyri’ye</a:t>
            </a:r>
            <a:r>
              <a:rPr lang="tr-TR" dirty="0"/>
              <a:t> göre tevekkülün mahalli </a:t>
            </a:r>
            <a:r>
              <a:rPr lang="tr-TR" dirty="0" err="1"/>
              <a:t>kalb</a:t>
            </a:r>
            <a:r>
              <a:rPr lang="tr-TR" dirty="0"/>
              <a:t> olduğundan zahirde çalışmak, tedbir ve sebeplere tevessül etmek tevekküle zıt bir durum değildir. </a:t>
            </a:r>
          </a:p>
          <a:p>
            <a:pPr algn="just"/>
            <a:endParaRPr lang="tr-TR" sz="1400" dirty="0"/>
          </a:p>
        </p:txBody>
      </p:sp>
    </p:spTree>
    <p:extLst>
      <p:ext uri="{BB962C8B-B14F-4D97-AF65-F5344CB8AC3E}">
        <p14:creationId xmlns:p14="http://schemas.microsoft.com/office/powerpoint/2010/main" val="2762780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Tasavvufî Hal ve </a:t>
            </a:r>
            <a:r>
              <a:rPr lang="tr-TR" b="1" dirty="0" err="1"/>
              <a:t>Makâmlar</a:t>
            </a:r>
            <a:r>
              <a:rPr lang="tr-TR" dirty="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b="1" dirty="0"/>
              <a:t>4-Kanaat</a:t>
            </a:r>
            <a:r>
              <a:rPr lang="tr-TR" dirty="0"/>
              <a:t>: Azla yetinmek ve kısmete razı olmak demektir. Hakikat ehlinin nazarında kanaat, nefsin alışık olduğu şeylerin bulunmaması durumunda sükût etmektir. </a:t>
            </a:r>
            <a:r>
              <a:rPr lang="tr-TR" dirty="0" err="1"/>
              <a:t>Kübrâ’ya</a:t>
            </a:r>
            <a:r>
              <a:rPr lang="tr-TR" dirty="0"/>
              <a:t> göre ise kanaat, yaşamak için zarurî olan ihtiyaçların dışında kalan bütün </a:t>
            </a:r>
            <a:r>
              <a:rPr lang="tr-TR" dirty="0" err="1"/>
              <a:t>nefsânî</a:t>
            </a:r>
            <a:r>
              <a:rPr lang="tr-TR" dirty="0"/>
              <a:t> arzu ve hayvanî isteklerden ölü bir kimsenin uzak kaldığı gibi uzak durmak, yeme, içme ve mesken konusunda israfa kaçmamaktır. </a:t>
            </a:r>
          </a:p>
          <a:p>
            <a:r>
              <a:rPr lang="tr-TR" b="1" dirty="0"/>
              <a:t>5-Uzlet</a:t>
            </a:r>
            <a:r>
              <a:rPr lang="tr-TR" dirty="0"/>
              <a:t>: İnziva, yalnızlık, tek başına yaşamak, topluma karışmamak gibi manalara gelir. Tasavvufta ne bir meleğin ne de diğer herhangi bir kimsenin bulunmadığı bir halde ve yerde Hak ile manen konuşmak, </a:t>
            </a:r>
            <a:r>
              <a:rPr lang="tr-TR" dirty="0" err="1"/>
              <a:t>masivadan</a:t>
            </a:r>
            <a:r>
              <a:rPr lang="tr-TR" dirty="0"/>
              <a:t> ilgiyi kesip tamamen O’na yönelmek ve kendini ibadete vermek şeklinde tanımlanmaktadır. </a:t>
            </a:r>
          </a:p>
          <a:p>
            <a:pPr algn="just"/>
            <a:r>
              <a:rPr lang="tr-TR" b="1" dirty="0"/>
              <a:t>6-Zikir</a:t>
            </a:r>
            <a:r>
              <a:rPr lang="tr-TR" dirty="0"/>
              <a:t>: Anmak, hatırlamak, yâd etmek gibi anlamlara gelir. Tasavvufta </a:t>
            </a:r>
            <a:r>
              <a:rPr lang="tr-TR" dirty="0" err="1"/>
              <a:t>sufilerin</a:t>
            </a:r>
            <a:r>
              <a:rPr lang="tr-TR" dirty="0"/>
              <a:t> belli kelime ve ibareleri, belli zamanlarda, belli sayıda, belli bir </a:t>
            </a:r>
            <a:r>
              <a:rPr lang="tr-TR" dirty="0" err="1"/>
              <a:t>edeb</a:t>
            </a:r>
            <a:r>
              <a:rPr lang="tr-TR" dirty="0"/>
              <a:t> dâhilinde tekrar etmeleridir. </a:t>
            </a:r>
          </a:p>
          <a:p>
            <a:pPr algn="just"/>
            <a:endParaRPr lang="tr-TR" sz="1400" dirty="0"/>
          </a:p>
        </p:txBody>
      </p:sp>
    </p:spTree>
    <p:extLst>
      <p:ext uri="{BB962C8B-B14F-4D97-AF65-F5344CB8AC3E}">
        <p14:creationId xmlns:p14="http://schemas.microsoft.com/office/powerpoint/2010/main" val="3536192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Tasavvufî Hal ve </a:t>
            </a:r>
            <a:r>
              <a:rPr lang="tr-TR" b="1" dirty="0" err="1"/>
              <a:t>Makâmlar</a:t>
            </a:r>
            <a:r>
              <a:rPr lang="tr-TR" dirty="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a:t>7-Teveccüh</a:t>
            </a:r>
            <a:r>
              <a:rPr lang="tr-TR" dirty="0"/>
              <a:t>: “Yönelmek” demektir. Tasavvufta kalbin hakka boyun eğmesi ve her çeşit varlık ve olgunun suretinden arınmakla Allah’ı gözetmesi demektir. Dört türlü teveccüh vardır: Allah’a teveccüh, kalbe teveccüh, müridi şeyhine ve şeyhin müridine teveccühleridir. </a:t>
            </a:r>
          </a:p>
          <a:p>
            <a:r>
              <a:rPr lang="tr-TR" b="1" dirty="0"/>
              <a:t>8-Sabır</a:t>
            </a:r>
            <a:r>
              <a:rPr lang="tr-TR" dirty="0"/>
              <a:t>: Tahammül ve dayanma anlamına gelmektedir. Tasavvufta nefsi itaatleri yerine getirmeye, emir ve yasaklara uymaya; bunun yanı sıra ruhu farklı belalara karşı direnç göstermeye zorlamak şeklinde tanımlanmaktadır. </a:t>
            </a:r>
          </a:p>
          <a:p>
            <a:r>
              <a:rPr lang="tr-TR" b="1" dirty="0"/>
              <a:t>9-Murakabe</a:t>
            </a:r>
            <a:r>
              <a:rPr lang="tr-TR" dirty="0"/>
              <a:t>: Denetleme, gözetleme ve muhafaza anlamlarına gelmektedir. Tasavvufta kulun Hakk’ın her halükarda kendisini denetlediğini ve kalbinde bulunan şeylere muttali olduğunu bilmesidir. Yani ihsan hadisinde belirtildiği gibi Allah’ın kendisini her zaman gördüğüne dair bir şuura sahip olmasıdır. </a:t>
            </a:r>
          </a:p>
          <a:p>
            <a:r>
              <a:rPr lang="tr-TR" b="1" dirty="0"/>
              <a:t>10-Rızâ</a:t>
            </a:r>
            <a:r>
              <a:rPr lang="tr-TR" dirty="0"/>
              <a:t>: Hoşnut ve memnun olmak anlamına gelir. Tasavvufta Allah’ın her türlü fiil ve takdiri karşısında kalbin süruru ve O’ndan razı olması demektir. </a:t>
            </a:r>
          </a:p>
          <a:p>
            <a:pPr algn="just"/>
            <a:endParaRPr lang="tr-TR" sz="1400" dirty="0"/>
          </a:p>
        </p:txBody>
      </p:sp>
    </p:spTree>
    <p:extLst>
      <p:ext uri="{BB962C8B-B14F-4D97-AF65-F5344CB8AC3E}">
        <p14:creationId xmlns:p14="http://schemas.microsoft.com/office/powerpoint/2010/main" val="2506282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1190</TotalTime>
  <Words>999</Words>
  <Application>Microsoft Office PowerPoint</Application>
  <PresentationFormat>Geniş ekran</PresentationFormat>
  <Paragraphs>41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Century Gothic</vt:lpstr>
      <vt:lpstr>Times New Roman</vt:lpstr>
      <vt:lpstr>Wingdings 3</vt:lpstr>
      <vt:lpstr>İyon Toplantı Odası</vt:lpstr>
      <vt:lpstr>TASAVVUF II  VII. YARIYIL GÜZ DÖNEMİ</vt:lpstr>
      <vt:lpstr>10. HAFTA  - KAYNAKÇA - Ethem Cebecioğlu, “Sühreverdî”, Tasavvuf Klasikleri, ed. Ethem Cebecioğlu, Ank. 2010. Ramazan Muslu, “Tasavvufî Terbiye ve Ahlak”, Tasavvuf El Kitabı, ed. Kadir Özköse, Ank. 2012.   </vt:lpstr>
      <vt:lpstr>Tasavvufta İnsan</vt:lpstr>
      <vt:lpstr>İnsanın Manevî Yapısı:</vt:lpstr>
      <vt:lpstr>Tasavvufî Hal ve Makâmlar:</vt:lpstr>
      <vt:lpstr>Tasavvufî Hal ve Makâmlar:</vt:lpstr>
      <vt:lpstr>Tasavvufî Hal ve Makâmlar:</vt:lpstr>
      <vt:lpstr>Tasavvufî Hal ve Makâmlar:</vt:lpstr>
      <vt:lpstr>Tasavvufî Hal ve Makâmlar:</vt:lpstr>
      <vt:lpstr>Tasavvufî Hal ve Makâmlar: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ADMİN</cp:lastModifiedBy>
  <cp:revision>117</cp:revision>
  <cp:lastPrinted>2019-02-25T11:11:47Z</cp:lastPrinted>
  <dcterms:created xsi:type="dcterms:W3CDTF">2017-02-20T05:50:03Z</dcterms:created>
  <dcterms:modified xsi:type="dcterms:W3CDTF">2021-08-01T13:27:18Z</dcterms:modified>
</cp:coreProperties>
</file>