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3" r:id="rId1"/>
  </p:sldMasterIdLst>
  <p:notesMasterIdLst>
    <p:notesMasterId r:id="rId2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sldSz cx="10693400" cy="7556500"/>
  <p:notesSz cx="10693400" cy="75565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382" autoAdjust="0"/>
    <p:restoredTop sz="94660"/>
  </p:normalViewPr>
  <p:slideViewPr>
    <p:cSldViewPr>
      <p:cViewPr>
        <p:scale>
          <a:sx n="75" d="100"/>
          <a:sy n="75" d="100"/>
        </p:scale>
        <p:origin x="-1848" y="-61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633913" cy="3794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6057900" y="0"/>
            <a:ext cx="4632325" cy="3794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FB8EA6F-F775-4768-AF7E-3756AE731A3E}" type="datetimeFigureOut">
              <a:rPr lang="tr-TR" smtClean="0"/>
              <a:t>04.12.2019</a:t>
            </a:fld>
            <a:endParaRPr lang="tr-TR"/>
          </a:p>
        </p:txBody>
      </p:sp>
      <p:sp>
        <p:nvSpPr>
          <p:cNvPr id="4" name="Slayt Resmi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3541713" y="944563"/>
            <a:ext cx="3609975" cy="25511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1069975" y="3636963"/>
            <a:ext cx="8553450" cy="29749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4"/>
          </p:nvPr>
        </p:nvSpPr>
        <p:spPr>
          <a:xfrm>
            <a:off x="0" y="7177088"/>
            <a:ext cx="4633913" cy="3794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6057900" y="7177088"/>
            <a:ext cx="4632325" cy="3794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F54F7BA-F886-4C7E-A2AA-1F2E6E3DA74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492007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Resmi Yer Tutucusu 1"/>
          <p:cNvSpPr>
            <a:spLocks noGrp="1" noRot="1" noChangeAspect="1"/>
          </p:cNvSpPr>
          <p:nvPr>
            <p:ph type="sldImg"/>
          </p:nvPr>
        </p:nvSpPr>
        <p:spPr>
          <a:xfrm>
            <a:off x="3543300" y="944563"/>
            <a:ext cx="3606800" cy="2551112"/>
          </a:xfrm>
        </p:spPr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873D73A-CDD9-4D19-B93C-1402F6D0AB76}" type="slidenum">
              <a:rPr lang="tr-TR" smtClean="0"/>
              <a:t>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036270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447200" y="0"/>
            <a:ext cx="11615310" cy="75565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983" dirty="0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983" dirty="0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983" dirty="0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5334119" y="-23702"/>
            <a:ext cx="4302522" cy="6910639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983" dirty="0"/>
          </a:p>
        </p:txBody>
      </p:sp>
      <p:sp>
        <p:nvSpPr>
          <p:cNvPr id="47" name="Rectangle 46"/>
          <p:cNvSpPr/>
          <p:nvPr/>
        </p:nvSpPr>
        <p:spPr>
          <a:xfrm>
            <a:off x="5436859" y="-23701"/>
            <a:ext cx="4099137" cy="2548461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983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535408" y="2984339"/>
            <a:ext cx="3874785" cy="1875528"/>
          </a:xfrm>
        </p:spPr>
        <p:txBody>
          <a:bodyPr>
            <a:normAutofit/>
          </a:bodyPr>
          <a:lstStyle>
            <a:lvl1pPr>
              <a:defRPr sz="3967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535408" y="4871376"/>
            <a:ext cx="3870631" cy="1389026"/>
          </a:xfrm>
        </p:spPr>
        <p:txBody>
          <a:bodyPr>
            <a:normAutofit/>
          </a:bodyPr>
          <a:lstStyle>
            <a:lvl1pPr marL="0" indent="0" algn="l">
              <a:buNone/>
              <a:defRPr sz="1983">
                <a:solidFill>
                  <a:srgbClr val="424242"/>
                </a:solidFill>
              </a:defRPr>
            </a:lvl1pPr>
            <a:lvl2pPr marL="5037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075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113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151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18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227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2652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303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541698" y="1671320"/>
            <a:ext cx="2495127" cy="827470"/>
          </a:xfrm>
        </p:spPr>
        <p:txBody>
          <a:bodyPr anchor="b"/>
          <a:lstStyle>
            <a:lvl1pPr algn="l">
              <a:defRPr sz="2645"/>
            </a:lvl1pPr>
          </a:lstStyle>
          <a:p>
            <a:pPr marL="12700">
              <a:lnSpc>
                <a:spcPts val="1630"/>
              </a:lnSpc>
            </a:pPr>
            <a:r>
              <a:rPr lang="tr-TR" spc="-5"/>
              <a:t>KM134</a:t>
            </a:r>
            <a:endParaRPr lang="tr-TR" spc="-5" dirty="0"/>
          </a:p>
        </p:txBody>
      </p:sp>
      <p:sp>
        <p:nvSpPr>
          <p:cNvPr id="50" name="Rectangle 49"/>
          <p:cNvSpPr/>
          <p:nvPr/>
        </p:nvSpPr>
        <p:spPr>
          <a:xfrm>
            <a:off x="5438956" y="6708387"/>
            <a:ext cx="4099137" cy="9006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983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202172" y="6302556"/>
            <a:ext cx="3311390" cy="402314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pPr marL="12700">
              <a:lnSpc>
                <a:spcPts val="1630"/>
              </a:lnSpc>
            </a:pPr>
            <a:r>
              <a:rPr lang="tr-TR" spc="-5"/>
              <a:t>2004</a:t>
            </a:r>
            <a:r>
              <a:rPr lang="tr-TR" spc="-60"/>
              <a:t> </a:t>
            </a:r>
            <a:r>
              <a:rPr lang="tr-TR" spc="-5"/>
              <a:t>Fall</a:t>
            </a:r>
            <a:endParaRPr lang="tr-TR" spc="-5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436859" y="6302556"/>
            <a:ext cx="752732" cy="402314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pPr marL="25400">
              <a:lnSpc>
                <a:spcPts val="1630"/>
              </a:lnSpc>
            </a:pPr>
            <a:fld id="{81D60167-4931-47E6-BA6A-407CBD079E47}" type="slidenum">
              <a:rPr lang="tr-TR" smtClean="0"/>
              <a:t>‹#›</a:t>
            </a:fld>
            <a:endParaRPr lang="tr-TR" dirty="0"/>
          </a:p>
        </p:txBody>
      </p:sp>
      <p:sp>
        <p:nvSpPr>
          <p:cNvPr id="89" name="Rectangle 88"/>
          <p:cNvSpPr/>
          <p:nvPr/>
        </p:nvSpPr>
        <p:spPr>
          <a:xfrm>
            <a:off x="5438956" y="6708387"/>
            <a:ext cx="4099137" cy="9006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983" dirty="0"/>
          </a:p>
        </p:txBody>
      </p:sp>
    </p:spTree>
    <p:extLst>
      <p:ext uri="{BB962C8B-B14F-4D97-AF65-F5344CB8AC3E}">
        <p14:creationId xmlns:p14="http://schemas.microsoft.com/office/powerpoint/2010/main" val="12562091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12700">
              <a:lnSpc>
                <a:spcPts val="1630"/>
              </a:lnSpc>
            </a:pPr>
            <a:r>
              <a:rPr lang="tr-TR" spc="-5"/>
              <a:t>KM134</a:t>
            </a:r>
            <a:endParaRPr lang="tr-TR" spc="-5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12700">
              <a:lnSpc>
                <a:spcPts val="1630"/>
              </a:lnSpc>
            </a:pPr>
            <a:r>
              <a:rPr lang="tr-TR" spc="-5"/>
              <a:t>2004</a:t>
            </a:r>
            <a:r>
              <a:rPr lang="tr-TR" spc="-60"/>
              <a:t> </a:t>
            </a:r>
            <a:r>
              <a:rPr lang="tr-TR" spc="-5"/>
              <a:t>Fall</a:t>
            </a:r>
            <a:endParaRPr lang="tr-TR" spc="-5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25400">
              <a:lnSpc>
                <a:spcPts val="1630"/>
              </a:lnSpc>
            </a:pPr>
            <a:fld id="{81D60167-4931-47E6-BA6A-407CBD079E47}" type="slidenum">
              <a:rPr lang="tr-TR" smtClean="0"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276829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752716" y="1135069"/>
            <a:ext cx="1735985" cy="5267231"/>
          </a:xfrm>
        </p:spPr>
        <p:txBody>
          <a:bodyPr vert="eaVert" anchor="ctr"/>
          <a:lstStyle/>
          <a:p>
            <a:r>
              <a:rPr lang="tr-TR"/>
              <a:t>Asıl başlık stilini düzenlemek için tıklayın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31771" y="1135069"/>
            <a:ext cx="6342721" cy="5267231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12700">
              <a:lnSpc>
                <a:spcPts val="1630"/>
              </a:lnSpc>
            </a:pPr>
            <a:r>
              <a:rPr lang="tr-TR" spc="-5"/>
              <a:t>KM134</a:t>
            </a:r>
            <a:endParaRPr lang="tr-TR" spc="-5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12700">
              <a:lnSpc>
                <a:spcPts val="1630"/>
              </a:lnSpc>
            </a:pPr>
            <a:r>
              <a:rPr lang="tr-TR" spc="-5"/>
              <a:t>2004</a:t>
            </a:r>
            <a:r>
              <a:rPr lang="tr-TR" spc="-60"/>
              <a:t> </a:t>
            </a:r>
            <a:r>
              <a:rPr lang="tr-TR" spc="-5"/>
              <a:t>Fall</a:t>
            </a:r>
            <a:endParaRPr lang="tr-TR" spc="-5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25400">
              <a:lnSpc>
                <a:spcPts val="1630"/>
              </a:lnSpc>
            </a:pPr>
            <a:fld id="{81D60167-4931-47E6-BA6A-407CBD079E47}" type="slidenum">
              <a:rPr lang="tr-TR" smtClean="0"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5247158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12700">
              <a:lnSpc>
                <a:spcPts val="1630"/>
              </a:lnSpc>
            </a:pPr>
            <a:r>
              <a:rPr lang="tr-TR" spc="-5"/>
              <a:t>KM134</a:t>
            </a:r>
            <a:endParaRPr lang="tr-TR" spc="-5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12700">
              <a:lnSpc>
                <a:spcPts val="1630"/>
              </a:lnSpc>
            </a:pPr>
            <a:r>
              <a:rPr lang="tr-TR" spc="-5"/>
              <a:t>2004</a:t>
            </a:r>
            <a:r>
              <a:rPr lang="tr-TR" spc="-60"/>
              <a:t> </a:t>
            </a:r>
            <a:r>
              <a:rPr lang="tr-TR" spc="-5"/>
              <a:t>Fall</a:t>
            </a:r>
            <a:endParaRPr lang="tr-TR" spc="-5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25400">
              <a:lnSpc>
                <a:spcPts val="1630"/>
              </a:lnSpc>
            </a:pPr>
            <a:fld id="{81D60167-4931-47E6-BA6A-407CBD079E47}" type="slidenum">
              <a:rPr lang="tr-TR" smtClean="0"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2467361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1915" y="3196284"/>
            <a:ext cx="7762150" cy="1500805"/>
          </a:xfrm>
        </p:spPr>
        <p:txBody>
          <a:bodyPr anchor="b"/>
          <a:lstStyle>
            <a:lvl1pPr algn="l">
              <a:defRPr sz="4408" b="0" cap="none" baseline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71916" y="4701823"/>
            <a:ext cx="7762149" cy="1675270"/>
          </a:xfrm>
        </p:spPr>
        <p:txBody>
          <a:bodyPr anchor="t"/>
          <a:lstStyle>
            <a:lvl1pPr marL="0" indent="0">
              <a:buNone/>
              <a:defRPr sz="2204">
                <a:solidFill>
                  <a:schemeClr val="tx1">
                    <a:tint val="75000"/>
                  </a:schemeClr>
                </a:solidFill>
              </a:defRPr>
            </a:lvl1pPr>
            <a:lvl2pPr marL="503789" indent="0">
              <a:buNone/>
              <a:defRPr sz="1983">
                <a:solidFill>
                  <a:schemeClr val="tx1">
                    <a:tint val="75000"/>
                  </a:schemeClr>
                </a:solidFill>
              </a:defRPr>
            </a:lvl2pPr>
            <a:lvl3pPr marL="1007577" indent="0">
              <a:buNone/>
              <a:defRPr sz="1763">
                <a:solidFill>
                  <a:schemeClr val="tx1">
                    <a:tint val="75000"/>
                  </a:schemeClr>
                </a:solidFill>
              </a:defRPr>
            </a:lvl3pPr>
            <a:lvl4pPr marL="1511366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4pPr>
            <a:lvl5pPr marL="2015155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5pPr>
            <a:lvl6pPr marL="2518943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6pPr>
            <a:lvl7pPr marL="3022732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7pPr>
            <a:lvl8pPr marL="3526521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8pPr>
            <a:lvl9pPr marL="4030309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12700">
              <a:lnSpc>
                <a:spcPts val="1630"/>
              </a:lnSpc>
            </a:pPr>
            <a:r>
              <a:rPr lang="tr-TR" spc="-5"/>
              <a:t>KM134</a:t>
            </a:r>
            <a:endParaRPr lang="tr-TR" spc="-5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12700">
              <a:lnSpc>
                <a:spcPts val="1630"/>
              </a:lnSpc>
            </a:pPr>
            <a:r>
              <a:rPr lang="tr-TR" spc="-5"/>
              <a:t>2004</a:t>
            </a:r>
            <a:r>
              <a:rPr lang="tr-TR" spc="-60"/>
              <a:t> </a:t>
            </a:r>
            <a:r>
              <a:rPr lang="tr-TR" spc="-5"/>
              <a:t>Fall</a:t>
            </a:r>
            <a:endParaRPr lang="tr-TR" spc="-5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25400">
              <a:lnSpc>
                <a:spcPts val="1630"/>
              </a:lnSpc>
            </a:pPr>
            <a:fld id="{81D60167-4931-47E6-BA6A-407CBD079E47}" type="slidenum">
              <a:rPr lang="tr-TR" smtClean="0"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1153990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12700">
              <a:lnSpc>
                <a:spcPts val="1630"/>
              </a:lnSpc>
            </a:pPr>
            <a:r>
              <a:rPr lang="tr-TR" spc="-5"/>
              <a:t>KM134</a:t>
            </a:r>
            <a:endParaRPr lang="tr-TR" spc="-5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12700">
              <a:lnSpc>
                <a:spcPts val="1630"/>
              </a:lnSpc>
            </a:pPr>
            <a:r>
              <a:rPr lang="tr-TR" spc="-5"/>
              <a:t>2004</a:t>
            </a:r>
            <a:r>
              <a:rPr lang="tr-TR" spc="-60"/>
              <a:t> </a:t>
            </a:r>
            <a:r>
              <a:rPr lang="tr-TR" spc="-5"/>
              <a:t>Fall</a:t>
            </a:r>
            <a:endParaRPr lang="tr-TR" spc="-5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25400">
              <a:lnSpc>
                <a:spcPts val="1630"/>
              </a:lnSpc>
            </a:pPr>
            <a:fld id="{81D60167-4931-47E6-BA6A-407CBD079E47}" type="slidenum">
              <a:rPr lang="tr-TR" smtClean="0"/>
              <a:t>‹#›</a:t>
            </a:fld>
            <a:endParaRPr lang="tr-TR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219047" y="2549060"/>
            <a:ext cx="3999332" cy="3848777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5432247" y="2549058"/>
            <a:ext cx="3999332" cy="3848777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1754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stilini düzenlemek için tıklayın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51385" y="2551899"/>
            <a:ext cx="3575165" cy="704923"/>
          </a:xfrm>
        </p:spPr>
        <p:txBody>
          <a:bodyPr anchor="b"/>
          <a:lstStyle>
            <a:lvl1pPr marL="0" indent="0">
              <a:buNone/>
              <a:defRPr sz="2645" b="1">
                <a:solidFill>
                  <a:schemeClr val="accent1"/>
                </a:solidFill>
              </a:defRPr>
            </a:lvl1pPr>
            <a:lvl2pPr marL="503789" indent="0">
              <a:buNone/>
              <a:defRPr sz="2204" b="1"/>
            </a:lvl2pPr>
            <a:lvl3pPr marL="1007577" indent="0">
              <a:buNone/>
              <a:defRPr sz="1983" b="1"/>
            </a:lvl3pPr>
            <a:lvl4pPr marL="1511366" indent="0">
              <a:buNone/>
              <a:defRPr sz="1763" b="1"/>
            </a:lvl4pPr>
            <a:lvl5pPr marL="2015155" indent="0">
              <a:buNone/>
              <a:defRPr sz="1763" b="1"/>
            </a:lvl5pPr>
            <a:lvl6pPr marL="2518943" indent="0">
              <a:buNone/>
              <a:defRPr sz="1763" b="1"/>
            </a:lvl6pPr>
            <a:lvl7pPr marL="3022732" indent="0">
              <a:buNone/>
              <a:defRPr sz="1763" b="1"/>
            </a:lvl7pPr>
            <a:lvl8pPr marL="3526521" indent="0">
              <a:buNone/>
              <a:defRPr sz="1763" b="1"/>
            </a:lvl8pPr>
            <a:lvl9pPr marL="4030309" indent="0">
              <a:buNone/>
              <a:defRPr sz="1763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18235" y="3277673"/>
            <a:ext cx="3999332" cy="3124628"/>
          </a:xfrm>
        </p:spPr>
        <p:txBody>
          <a:bodyPr/>
          <a:lstStyle>
            <a:lvl1pPr>
              <a:defRPr sz="2645"/>
            </a:lvl1pPr>
            <a:lvl2pPr>
              <a:defRPr sz="2204"/>
            </a:lvl2pPr>
            <a:lvl3pPr>
              <a:defRPr sz="1983"/>
            </a:lvl3pPr>
            <a:lvl4pPr>
              <a:defRPr sz="1763"/>
            </a:lvl4pPr>
            <a:lvl5pPr>
              <a:defRPr sz="1763"/>
            </a:lvl5pPr>
            <a:lvl6pPr>
              <a:defRPr sz="1763"/>
            </a:lvl6pPr>
            <a:lvl7pPr>
              <a:defRPr sz="1763"/>
            </a:lvl7pPr>
            <a:lvl8pPr>
              <a:defRPr sz="1763"/>
            </a:lvl8pPr>
            <a:lvl9pPr>
              <a:defRPr sz="1763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61066" y="2551900"/>
            <a:ext cx="3573491" cy="704923"/>
          </a:xfrm>
        </p:spPr>
        <p:txBody>
          <a:bodyPr anchor="b"/>
          <a:lstStyle>
            <a:lvl1pPr marL="0" indent="0">
              <a:buNone/>
              <a:defRPr sz="2645" b="1">
                <a:solidFill>
                  <a:schemeClr val="accent1"/>
                </a:solidFill>
              </a:defRPr>
            </a:lvl1pPr>
            <a:lvl2pPr marL="503789" indent="0">
              <a:buNone/>
              <a:defRPr sz="2204" b="1"/>
            </a:lvl2pPr>
            <a:lvl3pPr marL="1007577" indent="0">
              <a:buNone/>
              <a:defRPr sz="1983" b="1"/>
            </a:lvl3pPr>
            <a:lvl4pPr marL="1511366" indent="0">
              <a:buNone/>
              <a:defRPr sz="1763" b="1"/>
            </a:lvl4pPr>
            <a:lvl5pPr marL="2015155" indent="0">
              <a:buNone/>
              <a:defRPr sz="1763" b="1"/>
            </a:lvl5pPr>
            <a:lvl6pPr marL="2518943" indent="0">
              <a:buNone/>
              <a:defRPr sz="1763" b="1"/>
            </a:lvl6pPr>
            <a:lvl7pPr marL="3022732" indent="0">
              <a:buNone/>
              <a:defRPr sz="1763" b="1"/>
            </a:lvl7pPr>
            <a:lvl8pPr marL="3526521" indent="0">
              <a:buNone/>
              <a:defRPr sz="1763" b="1"/>
            </a:lvl8pPr>
            <a:lvl9pPr marL="4030309" indent="0">
              <a:buNone/>
              <a:defRPr sz="1763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32247" y="3277673"/>
            <a:ext cx="3999332" cy="3124628"/>
          </a:xfrm>
        </p:spPr>
        <p:txBody>
          <a:bodyPr/>
          <a:lstStyle>
            <a:lvl1pPr>
              <a:defRPr sz="2645"/>
            </a:lvl1pPr>
            <a:lvl2pPr>
              <a:defRPr sz="2204"/>
            </a:lvl2pPr>
            <a:lvl3pPr>
              <a:defRPr sz="1983"/>
            </a:lvl3pPr>
            <a:lvl4pPr>
              <a:defRPr sz="1763"/>
            </a:lvl4pPr>
            <a:lvl5pPr>
              <a:defRPr sz="1763"/>
            </a:lvl5pPr>
            <a:lvl6pPr>
              <a:defRPr sz="1763"/>
            </a:lvl6pPr>
            <a:lvl7pPr>
              <a:defRPr sz="1763"/>
            </a:lvl7pPr>
            <a:lvl8pPr>
              <a:defRPr sz="1763"/>
            </a:lvl8pPr>
            <a:lvl9pPr>
              <a:defRPr sz="1763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12700">
              <a:lnSpc>
                <a:spcPts val="1630"/>
              </a:lnSpc>
            </a:pPr>
            <a:r>
              <a:rPr lang="tr-TR" spc="-5"/>
              <a:t>KM134</a:t>
            </a:r>
            <a:endParaRPr lang="tr-TR" spc="-5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12700">
              <a:lnSpc>
                <a:spcPts val="1630"/>
              </a:lnSpc>
            </a:pPr>
            <a:r>
              <a:rPr lang="tr-TR" spc="-5"/>
              <a:t>2004</a:t>
            </a:r>
            <a:r>
              <a:rPr lang="tr-TR" spc="-60"/>
              <a:t> </a:t>
            </a:r>
            <a:r>
              <a:rPr lang="tr-TR" spc="-5"/>
              <a:t>Fall</a:t>
            </a:r>
            <a:endParaRPr lang="tr-TR" spc="-5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25400">
              <a:lnSpc>
                <a:spcPts val="1630"/>
              </a:lnSpc>
            </a:pPr>
            <a:fld id="{81D60167-4931-47E6-BA6A-407CBD079E47}" type="slidenum">
              <a:rPr lang="tr-TR" smtClean="0"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8945857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12700">
              <a:lnSpc>
                <a:spcPts val="1630"/>
              </a:lnSpc>
            </a:pPr>
            <a:r>
              <a:rPr lang="tr-TR" spc="-5"/>
              <a:t>KM134</a:t>
            </a:r>
            <a:endParaRPr lang="tr-TR" spc="-5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12700">
              <a:lnSpc>
                <a:spcPts val="1630"/>
              </a:lnSpc>
            </a:pPr>
            <a:r>
              <a:rPr lang="tr-TR" spc="-5"/>
              <a:t>2004</a:t>
            </a:r>
            <a:r>
              <a:rPr lang="tr-TR" spc="-60"/>
              <a:t> </a:t>
            </a:r>
            <a:r>
              <a:rPr lang="tr-TR" spc="-5"/>
              <a:t>Fall</a:t>
            </a:r>
            <a:endParaRPr lang="tr-TR" spc="-5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25400">
              <a:lnSpc>
                <a:spcPts val="1630"/>
              </a:lnSpc>
            </a:pPr>
            <a:fld id="{81D60167-4931-47E6-BA6A-407CBD079E47}" type="slidenum">
              <a:rPr lang="tr-TR" smtClean="0"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246844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12700">
              <a:lnSpc>
                <a:spcPts val="1630"/>
              </a:lnSpc>
            </a:pPr>
            <a:r>
              <a:rPr lang="tr-TR" spc="-5"/>
              <a:t>KM134</a:t>
            </a:r>
            <a:endParaRPr lang="tr-TR" spc="-5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12700">
              <a:lnSpc>
                <a:spcPts val="1630"/>
              </a:lnSpc>
            </a:pPr>
            <a:r>
              <a:rPr lang="tr-TR" spc="-5"/>
              <a:t>2004</a:t>
            </a:r>
            <a:r>
              <a:rPr lang="tr-TR" spc="-60"/>
              <a:t> </a:t>
            </a:r>
            <a:r>
              <a:rPr lang="tr-TR" spc="-5"/>
              <a:t>Fall</a:t>
            </a:r>
            <a:endParaRPr lang="tr-TR" spc="-5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25400">
              <a:lnSpc>
                <a:spcPts val="1630"/>
              </a:lnSpc>
            </a:pPr>
            <a:fld id="{81D60167-4931-47E6-BA6A-407CBD079E47}" type="slidenum">
              <a:rPr lang="tr-TR" smtClean="0"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491693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447200" y="0"/>
            <a:ext cx="11615310" cy="75565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983" dirty="0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983" dirty="0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983" dirty="0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5334119" y="-23702"/>
            <a:ext cx="4302522" cy="6910639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983" dirty="0"/>
          </a:p>
        </p:txBody>
      </p:sp>
      <p:sp>
        <p:nvSpPr>
          <p:cNvPr id="57" name="Rectangle 56"/>
          <p:cNvSpPr/>
          <p:nvPr/>
        </p:nvSpPr>
        <p:spPr>
          <a:xfrm>
            <a:off x="5436859" y="-23701"/>
            <a:ext cx="4099137" cy="68748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983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12700">
              <a:lnSpc>
                <a:spcPts val="1630"/>
              </a:lnSpc>
            </a:pPr>
            <a:r>
              <a:rPr lang="tr-TR" spc="-5"/>
              <a:t>KM134</a:t>
            </a:r>
            <a:endParaRPr lang="tr-TR" spc="-5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25400">
              <a:lnSpc>
                <a:spcPts val="1630"/>
              </a:lnSpc>
            </a:pPr>
            <a:fld id="{81D60167-4931-47E6-BA6A-407CBD079E47}" type="slidenum">
              <a:rPr lang="tr-TR" smtClean="0"/>
              <a:t>‹#›</a:t>
            </a:fld>
            <a:endParaRPr lang="tr-TR" dirty="0"/>
          </a:p>
        </p:txBody>
      </p:sp>
      <p:sp>
        <p:nvSpPr>
          <p:cNvPr id="58" name="Rectangle 57"/>
          <p:cNvSpPr/>
          <p:nvPr/>
        </p:nvSpPr>
        <p:spPr>
          <a:xfrm>
            <a:off x="1059015" y="663186"/>
            <a:ext cx="4165862" cy="6223750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983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40059" y="943766"/>
            <a:ext cx="3614098" cy="5675346"/>
          </a:xfrm>
        </p:spPr>
        <p:txBody>
          <a:bodyPr/>
          <a:lstStyle>
            <a:lvl1pPr>
              <a:defRPr sz="2645"/>
            </a:lvl1pPr>
            <a:lvl2pPr>
              <a:defRPr sz="2424"/>
            </a:lvl2pPr>
            <a:lvl3pPr>
              <a:defRPr sz="2204"/>
            </a:lvl3pPr>
            <a:lvl4pPr>
              <a:defRPr sz="1983"/>
            </a:lvl4pPr>
            <a:lvl5pPr>
              <a:defRPr sz="1763"/>
            </a:lvl5pPr>
            <a:lvl6pPr>
              <a:defRPr sz="2204"/>
            </a:lvl6pPr>
            <a:lvl7pPr>
              <a:defRPr sz="2204"/>
            </a:lvl7pPr>
            <a:lvl8pPr>
              <a:defRPr sz="2204"/>
            </a:lvl8pPr>
            <a:lvl9pPr>
              <a:defRPr sz="2204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5438956" y="6708387"/>
            <a:ext cx="4099137" cy="9006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983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427916" y="6307920"/>
            <a:ext cx="4085646" cy="402314"/>
          </a:xfrm>
        </p:spPr>
        <p:txBody>
          <a:bodyPr>
            <a:normAutofit/>
          </a:bodyPr>
          <a:lstStyle/>
          <a:p>
            <a:pPr marL="12700">
              <a:lnSpc>
                <a:spcPts val="1630"/>
              </a:lnSpc>
            </a:pPr>
            <a:r>
              <a:rPr lang="tr-TR" spc="-5"/>
              <a:t>2004</a:t>
            </a:r>
            <a:r>
              <a:rPr lang="tr-TR" spc="-60"/>
              <a:t> </a:t>
            </a:r>
            <a:r>
              <a:rPr lang="tr-TR" spc="-5"/>
              <a:t>Fall</a:t>
            </a:r>
            <a:endParaRPr lang="tr-TR" spc="-5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42972" y="2928099"/>
            <a:ext cx="3864513" cy="1612178"/>
          </a:xfrm>
        </p:spPr>
        <p:txBody>
          <a:bodyPr anchor="b">
            <a:normAutofit/>
          </a:bodyPr>
          <a:lstStyle>
            <a:lvl1pPr algn="l">
              <a:defRPr sz="3085" b="0"/>
            </a:lvl1pPr>
          </a:lstStyle>
          <a:p>
            <a:r>
              <a:rPr lang="tr-TR"/>
              <a:t>Asıl başlık stilini düzenlemek için tıklayın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539181" y="4558355"/>
            <a:ext cx="3857745" cy="1672505"/>
          </a:xfrm>
        </p:spPr>
        <p:txBody>
          <a:bodyPr>
            <a:normAutofit/>
          </a:bodyPr>
          <a:lstStyle>
            <a:lvl1pPr marL="0" indent="0">
              <a:buNone/>
              <a:defRPr sz="1763">
                <a:solidFill>
                  <a:srgbClr val="424242"/>
                </a:solidFill>
              </a:defRPr>
            </a:lvl1pPr>
            <a:lvl2pPr marL="503789" indent="0">
              <a:buNone/>
              <a:defRPr sz="1322"/>
            </a:lvl2pPr>
            <a:lvl3pPr marL="1007577" indent="0">
              <a:buNone/>
              <a:defRPr sz="1102"/>
            </a:lvl3pPr>
            <a:lvl4pPr marL="1511366" indent="0">
              <a:buNone/>
              <a:defRPr sz="992"/>
            </a:lvl4pPr>
            <a:lvl5pPr marL="2015155" indent="0">
              <a:buNone/>
              <a:defRPr sz="992"/>
            </a:lvl5pPr>
            <a:lvl6pPr marL="2518943" indent="0">
              <a:buNone/>
              <a:defRPr sz="992"/>
            </a:lvl6pPr>
            <a:lvl7pPr marL="3022732" indent="0">
              <a:buNone/>
              <a:defRPr sz="992"/>
            </a:lvl7pPr>
            <a:lvl8pPr marL="3526521" indent="0">
              <a:buNone/>
              <a:defRPr sz="992"/>
            </a:lvl8pPr>
            <a:lvl9pPr marL="4030309" indent="0">
              <a:buNone/>
              <a:defRPr sz="992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</p:spTree>
    <p:extLst>
      <p:ext uri="{BB962C8B-B14F-4D97-AF65-F5344CB8AC3E}">
        <p14:creationId xmlns:p14="http://schemas.microsoft.com/office/powerpoint/2010/main" val="26554250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447200" y="0"/>
            <a:ext cx="11615310" cy="75565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983" dirty="0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983" dirty="0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983" dirty="0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5334119" y="-23702"/>
            <a:ext cx="4302522" cy="6910639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983" dirty="0"/>
          </a:p>
        </p:txBody>
      </p:sp>
      <p:sp>
        <p:nvSpPr>
          <p:cNvPr id="101" name="Rectangle 100"/>
          <p:cNvSpPr/>
          <p:nvPr/>
        </p:nvSpPr>
        <p:spPr>
          <a:xfrm>
            <a:off x="5436859" y="-23701"/>
            <a:ext cx="4099137" cy="68748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983" dirty="0"/>
          </a:p>
        </p:txBody>
      </p:sp>
      <p:sp>
        <p:nvSpPr>
          <p:cNvPr id="102" name="Rectangle 101"/>
          <p:cNvSpPr/>
          <p:nvPr/>
        </p:nvSpPr>
        <p:spPr>
          <a:xfrm>
            <a:off x="1059015" y="663186"/>
            <a:ext cx="4165862" cy="6223750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983" dirty="0"/>
          </a:p>
        </p:txBody>
      </p:sp>
      <p:sp>
        <p:nvSpPr>
          <p:cNvPr id="105" name="Rectangle 104"/>
          <p:cNvSpPr/>
          <p:nvPr/>
        </p:nvSpPr>
        <p:spPr>
          <a:xfrm>
            <a:off x="5438956" y="6708387"/>
            <a:ext cx="4099137" cy="9006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983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36646" y="2931922"/>
            <a:ext cx="3860317" cy="1612053"/>
          </a:xfrm>
        </p:spPr>
        <p:txBody>
          <a:bodyPr anchor="b">
            <a:normAutofit/>
          </a:bodyPr>
          <a:lstStyle>
            <a:lvl1pPr algn="l">
              <a:defRPr sz="3085" b="0"/>
            </a:lvl1pPr>
          </a:lstStyle>
          <a:p>
            <a:r>
              <a:rPr lang="tr-TR"/>
              <a:t>Asıl başlık stilini düzenlemek için tıklayın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175536" y="764459"/>
            <a:ext cx="3928892" cy="6025049"/>
          </a:xfrm>
        </p:spPr>
        <p:txBody>
          <a:bodyPr/>
          <a:lstStyle>
            <a:lvl1pPr marL="0" indent="0">
              <a:buNone/>
              <a:defRPr sz="3526">
                <a:solidFill>
                  <a:schemeClr val="accent1"/>
                </a:solidFill>
              </a:defRPr>
            </a:lvl1pPr>
            <a:lvl2pPr marL="503789" indent="0">
              <a:buNone/>
              <a:defRPr sz="3085"/>
            </a:lvl2pPr>
            <a:lvl3pPr marL="1007577" indent="0">
              <a:buNone/>
              <a:defRPr sz="2645"/>
            </a:lvl3pPr>
            <a:lvl4pPr marL="1511366" indent="0">
              <a:buNone/>
              <a:defRPr sz="2204"/>
            </a:lvl4pPr>
            <a:lvl5pPr marL="2015155" indent="0">
              <a:buNone/>
              <a:defRPr sz="2204"/>
            </a:lvl5pPr>
            <a:lvl6pPr marL="2518943" indent="0">
              <a:buNone/>
              <a:defRPr sz="2204"/>
            </a:lvl6pPr>
            <a:lvl7pPr marL="3022732" indent="0">
              <a:buNone/>
              <a:defRPr sz="2204"/>
            </a:lvl7pPr>
            <a:lvl8pPr marL="3526521" indent="0">
              <a:buNone/>
              <a:defRPr sz="2204"/>
            </a:lvl8pPr>
            <a:lvl9pPr marL="4030309" indent="0">
              <a:buNone/>
              <a:defRPr sz="2204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536887" y="4554051"/>
            <a:ext cx="3859837" cy="1674331"/>
          </a:xfrm>
        </p:spPr>
        <p:txBody>
          <a:bodyPr>
            <a:normAutofit/>
          </a:bodyPr>
          <a:lstStyle>
            <a:lvl1pPr marL="0" indent="0">
              <a:buNone/>
              <a:defRPr sz="1763">
                <a:solidFill>
                  <a:srgbClr val="424242"/>
                </a:solidFill>
              </a:defRPr>
            </a:lvl1pPr>
            <a:lvl2pPr marL="503789" indent="0">
              <a:buNone/>
              <a:defRPr sz="1322"/>
            </a:lvl2pPr>
            <a:lvl3pPr marL="1007577" indent="0">
              <a:buNone/>
              <a:defRPr sz="1102"/>
            </a:lvl3pPr>
            <a:lvl4pPr marL="1511366" indent="0">
              <a:buNone/>
              <a:defRPr sz="992"/>
            </a:lvl4pPr>
            <a:lvl5pPr marL="2015155" indent="0">
              <a:buNone/>
              <a:defRPr sz="992"/>
            </a:lvl5pPr>
            <a:lvl6pPr marL="2518943" indent="0">
              <a:buNone/>
              <a:defRPr sz="992"/>
            </a:lvl6pPr>
            <a:lvl7pPr marL="3022732" indent="0">
              <a:buNone/>
              <a:defRPr sz="992"/>
            </a:lvl7pPr>
            <a:lvl8pPr marL="3526521" indent="0">
              <a:buNone/>
              <a:defRPr sz="992"/>
            </a:lvl8pPr>
            <a:lvl9pPr marL="4030309" indent="0">
              <a:buNone/>
              <a:defRPr sz="992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12700">
              <a:lnSpc>
                <a:spcPts val="1630"/>
              </a:lnSpc>
            </a:pPr>
            <a:r>
              <a:rPr lang="tr-TR" spc="-5"/>
              <a:t>KM134</a:t>
            </a:r>
            <a:endParaRPr lang="tr-TR" spc="-5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427916" y="6307920"/>
            <a:ext cx="4085646" cy="402314"/>
          </a:xfrm>
        </p:spPr>
        <p:txBody>
          <a:bodyPr>
            <a:normAutofit/>
          </a:bodyPr>
          <a:lstStyle/>
          <a:p>
            <a:pPr marL="12700">
              <a:lnSpc>
                <a:spcPts val="1630"/>
              </a:lnSpc>
            </a:pPr>
            <a:r>
              <a:rPr lang="tr-TR" spc="-5"/>
              <a:t>2004</a:t>
            </a:r>
            <a:r>
              <a:rPr lang="tr-TR" spc="-60"/>
              <a:t> </a:t>
            </a:r>
            <a:r>
              <a:rPr lang="tr-TR" spc="-5"/>
              <a:t>Fall</a:t>
            </a:r>
            <a:endParaRPr lang="tr-TR" spc="-5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25400">
              <a:lnSpc>
                <a:spcPts val="1630"/>
              </a:lnSpc>
            </a:pPr>
            <a:fld id="{81D60167-4931-47E6-BA6A-407CBD079E47}" type="slidenum">
              <a:rPr lang="tr-TR" smtClean="0"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51824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/>
            </a:gs>
            <a:gs pos="0">
              <a:schemeClr val="bg2">
                <a:tint val="92000"/>
                <a:shade val="66000"/>
                <a:satMod val="110000"/>
                <a:lumMod val="80000"/>
              </a:schemeClr>
            </a:gs>
            <a:gs pos="100000">
              <a:schemeClr val="bg2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56446" y="0"/>
            <a:ext cx="11615310" cy="75565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983" dirty="0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983" dirty="0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983" dirty="0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534670" y="367454"/>
            <a:ext cx="9624060" cy="681566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983" dirty="0"/>
          </a:p>
        </p:txBody>
      </p:sp>
      <p:sp>
        <p:nvSpPr>
          <p:cNvPr id="70" name="Rectangle 69"/>
          <p:cNvSpPr/>
          <p:nvPr/>
        </p:nvSpPr>
        <p:spPr>
          <a:xfrm>
            <a:off x="5334119" y="-23702"/>
            <a:ext cx="4302522" cy="770463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983" dirty="0"/>
          </a:p>
        </p:txBody>
      </p:sp>
      <p:sp>
        <p:nvSpPr>
          <p:cNvPr id="71" name="Rectangle 70"/>
          <p:cNvSpPr/>
          <p:nvPr/>
        </p:nvSpPr>
        <p:spPr>
          <a:xfrm>
            <a:off x="5436859" y="-23701"/>
            <a:ext cx="4099137" cy="68748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983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20304" y="1132333"/>
            <a:ext cx="8215048" cy="125941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20306" y="2560321"/>
            <a:ext cx="7925696" cy="38663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013612" y="247357"/>
            <a:ext cx="2495127" cy="4023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22">
                <a:solidFill>
                  <a:srgbClr val="FEFEFE"/>
                </a:solidFill>
              </a:defRPr>
            </a:lvl1pPr>
          </a:lstStyle>
          <a:p>
            <a:pPr marL="12700">
              <a:lnSpc>
                <a:spcPts val="1630"/>
              </a:lnSpc>
            </a:pPr>
            <a:r>
              <a:rPr lang="tr-TR" spc="-5"/>
              <a:t>KM134</a:t>
            </a:r>
            <a:endParaRPr lang="tr-TR" spc="-5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427916" y="6448214"/>
            <a:ext cx="4095572" cy="4023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22">
                <a:solidFill>
                  <a:schemeClr val="accent1"/>
                </a:solidFill>
              </a:defRPr>
            </a:lvl1pPr>
          </a:lstStyle>
          <a:p>
            <a:pPr marL="12700">
              <a:lnSpc>
                <a:spcPts val="1630"/>
              </a:lnSpc>
            </a:pPr>
            <a:r>
              <a:rPr lang="tr-TR" spc="-5"/>
              <a:t>2004</a:t>
            </a:r>
            <a:r>
              <a:rPr lang="tr-TR" spc="-60"/>
              <a:t> </a:t>
            </a:r>
            <a:r>
              <a:rPr lang="tr-TR" spc="-5"/>
              <a:t>Fall</a:t>
            </a:r>
            <a:endParaRPr lang="tr-TR" spc="-5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36860" y="247356"/>
            <a:ext cx="1557882" cy="4023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22">
                <a:solidFill>
                  <a:srgbClr val="FEFEFE"/>
                </a:solidFill>
              </a:defRPr>
            </a:lvl1pPr>
          </a:lstStyle>
          <a:p>
            <a:pPr marL="25400">
              <a:lnSpc>
                <a:spcPts val="1630"/>
              </a:lnSpc>
            </a:pPr>
            <a:fld id="{81D60167-4931-47E6-BA6A-407CBD079E47}" type="slidenum">
              <a:rPr lang="tr-TR" smtClean="0"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219701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4" r:id="rId1"/>
    <p:sldLayoutId id="2147483715" r:id="rId2"/>
    <p:sldLayoutId id="2147483716" r:id="rId3"/>
    <p:sldLayoutId id="2147483717" r:id="rId4"/>
    <p:sldLayoutId id="2147483718" r:id="rId5"/>
    <p:sldLayoutId id="2147483719" r:id="rId6"/>
    <p:sldLayoutId id="2147483720" r:id="rId7"/>
    <p:sldLayoutId id="2147483721" r:id="rId8"/>
    <p:sldLayoutId id="2147483722" r:id="rId9"/>
    <p:sldLayoutId id="2147483723" r:id="rId10"/>
    <p:sldLayoutId id="2147483724" r:id="rId11"/>
  </p:sldLayoutIdLst>
  <p:txStyles>
    <p:titleStyle>
      <a:lvl1pPr algn="l" defTabSz="1007577" rtl="0" eaLnBrk="1" latinLnBrk="0" hangingPunct="1">
        <a:spcBef>
          <a:spcPct val="0"/>
        </a:spcBef>
        <a:buNone/>
        <a:defRPr sz="4408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77842" indent="-302273" algn="l" defTabSz="1007577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645" kern="1200">
          <a:solidFill>
            <a:schemeClr val="tx2"/>
          </a:solidFill>
          <a:latin typeface="+mn-lt"/>
          <a:ea typeface="+mn-ea"/>
          <a:cs typeface="+mn-cs"/>
        </a:defRPr>
      </a:lvl1pPr>
      <a:lvl2pPr marL="705304" indent="-302273" algn="l" defTabSz="1007577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24" kern="1200">
          <a:solidFill>
            <a:schemeClr val="tx2"/>
          </a:solidFill>
          <a:latin typeface="+mn-lt"/>
          <a:ea typeface="+mn-ea"/>
          <a:cs typeface="+mn-cs"/>
        </a:defRPr>
      </a:lvl2pPr>
      <a:lvl3pPr marL="1007577" indent="-251894" algn="l" defTabSz="1007577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4" kern="1200">
          <a:solidFill>
            <a:schemeClr val="tx2"/>
          </a:solidFill>
          <a:latin typeface="+mn-lt"/>
          <a:ea typeface="+mn-ea"/>
          <a:cs typeface="+mn-cs"/>
        </a:defRPr>
      </a:lvl3pPr>
      <a:lvl4pPr marL="1239320" indent="-251894" algn="l" defTabSz="1007577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983" kern="1200">
          <a:solidFill>
            <a:schemeClr val="tx2"/>
          </a:solidFill>
          <a:latin typeface="+mn-lt"/>
          <a:ea typeface="+mn-ea"/>
          <a:cs typeface="+mn-cs"/>
        </a:defRPr>
      </a:lvl4pPr>
      <a:lvl5pPr marL="1460987" indent="-251894" algn="l" defTabSz="1007577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763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72578" indent="-251894" algn="l" defTabSz="1007577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543" kern="1200">
          <a:solidFill>
            <a:schemeClr val="tx2"/>
          </a:solidFill>
          <a:latin typeface="+mn-lt"/>
          <a:ea typeface="+mn-ea"/>
          <a:cs typeface="+mn-cs"/>
        </a:defRPr>
      </a:lvl6pPr>
      <a:lvl7pPr marL="1894245" indent="-251894" algn="l" defTabSz="1007577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543" kern="1200">
          <a:solidFill>
            <a:schemeClr val="tx2"/>
          </a:solidFill>
          <a:latin typeface="+mn-lt"/>
          <a:ea typeface="+mn-ea"/>
          <a:cs typeface="+mn-cs"/>
        </a:defRPr>
      </a:lvl7pPr>
      <a:lvl8pPr marL="2115912" indent="-251894" algn="l" defTabSz="1007577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543" kern="1200">
          <a:solidFill>
            <a:schemeClr val="tx2"/>
          </a:solidFill>
          <a:latin typeface="+mn-lt"/>
          <a:ea typeface="+mn-ea"/>
          <a:cs typeface="+mn-cs"/>
        </a:defRPr>
      </a:lvl8pPr>
      <a:lvl9pPr marL="2337579" indent="-251894" algn="l" defTabSz="1007577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543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7577" rtl="0" eaLnBrk="1" latinLnBrk="0" hangingPunct="1">
        <a:defRPr sz="1983" kern="1200">
          <a:solidFill>
            <a:schemeClr val="tx1"/>
          </a:solidFill>
          <a:latin typeface="+mn-lt"/>
          <a:ea typeface="+mn-ea"/>
          <a:cs typeface="+mn-cs"/>
        </a:defRPr>
      </a:lvl1pPr>
      <a:lvl2pPr marL="503789" algn="l" defTabSz="1007577" rtl="0" eaLnBrk="1" latinLnBrk="0" hangingPunct="1">
        <a:defRPr sz="1983" kern="1200">
          <a:solidFill>
            <a:schemeClr val="tx1"/>
          </a:solidFill>
          <a:latin typeface="+mn-lt"/>
          <a:ea typeface="+mn-ea"/>
          <a:cs typeface="+mn-cs"/>
        </a:defRPr>
      </a:lvl2pPr>
      <a:lvl3pPr marL="1007577" algn="l" defTabSz="1007577" rtl="0" eaLnBrk="1" latinLnBrk="0" hangingPunct="1">
        <a:defRPr sz="1983" kern="1200">
          <a:solidFill>
            <a:schemeClr val="tx1"/>
          </a:solidFill>
          <a:latin typeface="+mn-lt"/>
          <a:ea typeface="+mn-ea"/>
          <a:cs typeface="+mn-cs"/>
        </a:defRPr>
      </a:lvl3pPr>
      <a:lvl4pPr marL="1511366" algn="l" defTabSz="1007577" rtl="0" eaLnBrk="1" latinLnBrk="0" hangingPunct="1">
        <a:defRPr sz="1983" kern="1200">
          <a:solidFill>
            <a:schemeClr val="tx1"/>
          </a:solidFill>
          <a:latin typeface="+mn-lt"/>
          <a:ea typeface="+mn-ea"/>
          <a:cs typeface="+mn-cs"/>
        </a:defRPr>
      </a:lvl4pPr>
      <a:lvl5pPr marL="2015155" algn="l" defTabSz="1007577" rtl="0" eaLnBrk="1" latinLnBrk="0" hangingPunct="1">
        <a:defRPr sz="1983" kern="1200">
          <a:solidFill>
            <a:schemeClr val="tx1"/>
          </a:solidFill>
          <a:latin typeface="+mn-lt"/>
          <a:ea typeface="+mn-ea"/>
          <a:cs typeface="+mn-cs"/>
        </a:defRPr>
      </a:lvl5pPr>
      <a:lvl6pPr marL="2518943" algn="l" defTabSz="1007577" rtl="0" eaLnBrk="1" latinLnBrk="0" hangingPunct="1">
        <a:defRPr sz="1983" kern="1200">
          <a:solidFill>
            <a:schemeClr val="tx1"/>
          </a:solidFill>
          <a:latin typeface="+mn-lt"/>
          <a:ea typeface="+mn-ea"/>
          <a:cs typeface="+mn-cs"/>
        </a:defRPr>
      </a:lvl6pPr>
      <a:lvl7pPr marL="3022732" algn="l" defTabSz="1007577" rtl="0" eaLnBrk="1" latinLnBrk="0" hangingPunct="1">
        <a:defRPr sz="1983" kern="1200">
          <a:solidFill>
            <a:schemeClr val="tx1"/>
          </a:solidFill>
          <a:latin typeface="+mn-lt"/>
          <a:ea typeface="+mn-ea"/>
          <a:cs typeface="+mn-cs"/>
        </a:defRPr>
      </a:lvl7pPr>
      <a:lvl8pPr marL="3526521" algn="l" defTabSz="1007577" rtl="0" eaLnBrk="1" latinLnBrk="0" hangingPunct="1">
        <a:defRPr sz="1983" kern="1200">
          <a:solidFill>
            <a:schemeClr val="tx1"/>
          </a:solidFill>
          <a:latin typeface="+mn-lt"/>
          <a:ea typeface="+mn-ea"/>
          <a:cs typeface="+mn-cs"/>
        </a:defRPr>
      </a:lvl8pPr>
      <a:lvl9pPr marL="4030309" algn="l" defTabSz="1007577" rtl="0" eaLnBrk="1" latinLnBrk="0" hangingPunct="1">
        <a:defRPr sz="198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Başlık 7">
            <a:extLst>
              <a:ext uri="{FF2B5EF4-FFF2-40B4-BE49-F238E27FC236}">
                <a16:creationId xmlns:a16="http://schemas.microsoft.com/office/drawing/2014/main" xmlns="" id="{CDB8494A-A6A5-4AF3-9C7E-E97C163B5AD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/>
              <a:t>CHE138-1</a:t>
            </a:r>
            <a:endParaRPr lang="tr-TR" dirty="0"/>
          </a:p>
        </p:txBody>
      </p:sp>
      <p:sp>
        <p:nvSpPr>
          <p:cNvPr id="9" name="Alt Başlık 8">
            <a:extLst>
              <a:ext uri="{FF2B5EF4-FFF2-40B4-BE49-F238E27FC236}">
                <a16:creationId xmlns:a16="http://schemas.microsoft.com/office/drawing/2014/main" xmlns="" id="{5B2C0BD2-01BB-4DFB-BDAF-C30D3CA541F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sz="1800" dirty="0"/>
              <a:t>GENERAL INTRODUCTION TO </a:t>
            </a:r>
            <a:br>
              <a:rPr lang="tr-TR" sz="1800" dirty="0"/>
            </a:br>
            <a:r>
              <a:rPr lang="tr-TR" sz="1800" dirty="0"/>
              <a:t>MATLAB</a:t>
            </a:r>
          </a:p>
          <a:p>
            <a:endParaRPr lang="tr-TR" dirty="0"/>
          </a:p>
        </p:txBody>
      </p:sp>
      <p:sp>
        <p:nvSpPr>
          <p:cNvPr id="7" name="object 7"/>
          <p:cNvSpPr txBox="1"/>
          <p:nvPr/>
        </p:nvSpPr>
        <p:spPr>
          <a:xfrm>
            <a:off x="9398800" y="6790032"/>
            <a:ext cx="140335" cy="22288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630"/>
              </a:lnSpc>
            </a:pPr>
            <a:fld id="{81D60167-4931-47E6-BA6A-407CBD079E47}" type="slidenum">
              <a:rPr sz="1400" dirty="0">
                <a:latin typeface="Times New Roman"/>
                <a:cs typeface="Times New Roman"/>
              </a:rPr>
              <a:t>1</a:t>
            </a:fld>
            <a:endParaRPr sz="1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object 12"/>
          <p:cNvSpPr/>
          <p:nvPr/>
        </p:nvSpPr>
        <p:spPr>
          <a:xfrm>
            <a:off x="1452171" y="950889"/>
            <a:ext cx="7763180" cy="871787"/>
          </a:xfrm>
          <a:custGeom>
            <a:avLst/>
            <a:gdLst/>
            <a:ahLst/>
            <a:cxnLst/>
            <a:rect l="l" t="t" r="r" b="b"/>
            <a:pathLst>
              <a:path w="7772400" h="873252">
                <a:moveTo>
                  <a:pt x="0" y="873252"/>
                </a:moveTo>
                <a:lnTo>
                  <a:pt x="7772400" y="873251"/>
                </a:lnTo>
                <a:lnTo>
                  <a:pt x="7772400" y="0"/>
                </a:lnTo>
                <a:lnTo>
                  <a:pt x="0" y="0"/>
                </a:lnTo>
                <a:lnTo>
                  <a:pt x="0" y="873252"/>
                </a:lnTo>
                <a:close/>
              </a:path>
            </a:pathLst>
          </a:custGeom>
          <a:solidFill>
            <a:srgbClr val="3838CA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" name="object 11"/>
          <p:cNvSpPr txBox="1"/>
          <p:nvPr/>
        </p:nvSpPr>
        <p:spPr>
          <a:xfrm>
            <a:off x="1530814" y="2137344"/>
            <a:ext cx="228583" cy="431583"/>
          </a:xfrm>
          <a:prstGeom prst="rect">
            <a:avLst/>
          </a:prstGeom>
        </p:spPr>
        <p:txBody>
          <a:bodyPr wrap="square" lIns="0" tIns="21369" rIns="0" bIns="0" rtlCol="0">
            <a:noAutofit/>
          </a:bodyPr>
          <a:lstStyle/>
          <a:p>
            <a:pPr marL="12682">
              <a:lnSpc>
                <a:spcPts val="3365"/>
              </a:lnSpc>
            </a:pPr>
            <a:r>
              <a:rPr sz="3200" dirty="0">
                <a:latin typeface="Times New Roman"/>
                <a:cs typeface="Times New Roman"/>
              </a:rPr>
              <a:t>•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1873268" y="2137344"/>
            <a:ext cx="4018500" cy="1525500"/>
          </a:xfrm>
          <a:prstGeom prst="rect">
            <a:avLst/>
          </a:prstGeom>
        </p:spPr>
        <p:txBody>
          <a:bodyPr wrap="square" lIns="0" tIns="21369" rIns="0" bIns="0" rtlCol="0">
            <a:noAutofit/>
          </a:bodyPr>
          <a:lstStyle/>
          <a:p>
            <a:pPr marL="12682" marR="53188">
              <a:lnSpc>
                <a:spcPts val="3365"/>
              </a:lnSpc>
            </a:pPr>
            <a:r>
              <a:rPr sz="3200" spc="-1" dirty="0">
                <a:latin typeface="Times New Roman"/>
                <a:cs typeface="Times New Roman"/>
              </a:rPr>
              <a:t>Demo</a:t>
            </a:r>
            <a:endParaRPr sz="3200">
              <a:latin typeface="Times New Roman"/>
              <a:cs typeface="Times New Roman"/>
            </a:endParaRPr>
          </a:p>
          <a:p>
            <a:pPr marL="126861">
              <a:lnSpc>
                <a:spcPct val="95825"/>
              </a:lnSpc>
              <a:spcBef>
                <a:spcPts val="664"/>
              </a:spcBef>
            </a:pPr>
            <a:r>
              <a:rPr sz="2800" spc="4" dirty="0">
                <a:latin typeface="Times New Roman"/>
                <a:cs typeface="Times New Roman"/>
              </a:rPr>
              <a:t>– Type demo at MATLAB</a:t>
            </a:r>
            <a:endParaRPr sz="2800">
              <a:latin typeface="Times New Roman"/>
              <a:cs typeface="Times New Roman"/>
            </a:endParaRPr>
          </a:p>
          <a:p>
            <a:pPr marL="12682" marR="53188">
              <a:lnSpc>
                <a:spcPct val="95825"/>
              </a:lnSpc>
              <a:spcBef>
                <a:spcPts val="893"/>
              </a:spcBef>
            </a:pPr>
            <a:r>
              <a:rPr sz="3200" spc="-1" dirty="0">
                <a:latin typeface="Times New Roman"/>
                <a:cs typeface="Times New Roman"/>
              </a:rPr>
              <a:t>On-line documentation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5901476" y="2703866"/>
            <a:ext cx="1105129" cy="379854"/>
          </a:xfrm>
          <a:prstGeom prst="rect">
            <a:avLst/>
          </a:prstGeom>
        </p:spPr>
        <p:txBody>
          <a:bodyPr wrap="square" lIns="0" tIns="18738" rIns="0" bIns="0" rtlCol="0">
            <a:noAutofit/>
          </a:bodyPr>
          <a:lstStyle/>
          <a:p>
            <a:pPr marL="12682">
              <a:lnSpc>
                <a:spcPts val="2951"/>
              </a:lnSpc>
            </a:pPr>
            <a:r>
              <a:rPr sz="2800" spc="4" dirty="0">
                <a:latin typeface="Times New Roman"/>
                <a:cs typeface="Times New Roman"/>
              </a:rPr>
              <a:t>prompt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530814" y="3231261"/>
            <a:ext cx="228583" cy="431583"/>
          </a:xfrm>
          <a:prstGeom prst="rect">
            <a:avLst/>
          </a:prstGeom>
        </p:spPr>
        <p:txBody>
          <a:bodyPr wrap="square" lIns="0" tIns="21369" rIns="0" bIns="0" rtlCol="0">
            <a:noAutofit/>
          </a:bodyPr>
          <a:lstStyle/>
          <a:p>
            <a:pPr marL="12682">
              <a:lnSpc>
                <a:spcPts val="3365"/>
              </a:lnSpc>
            </a:pPr>
            <a:r>
              <a:rPr sz="3200" dirty="0">
                <a:latin typeface="Times New Roman"/>
                <a:cs typeface="Times New Roman"/>
              </a:rPr>
              <a:t>•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987472" y="3799306"/>
            <a:ext cx="255905" cy="1915034"/>
          </a:xfrm>
          <a:prstGeom prst="rect">
            <a:avLst/>
          </a:prstGeom>
        </p:spPr>
        <p:txBody>
          <a:bodyPr wrap="square" lIns="0" tIns="18738" rIns="0" bIns="0" rtlCol="0">
            <a:noAutofit/>
          </a:bodyPr>
          <a:lstStyle/>
          <a:p>
            <a:pPr marL="12682">
              <a:lnSpc>
                <a:spcPts val="2951"/>
              </a:lnSpc>
            </a:pPr>
            <a:r>
              <a:rPr sz="2800" dirty="0">
                <a:latin typeface="Times New Roman"/>
                <a:cs typeface="Times New Roman"/>
              </a:rPr>
              <a:t>–</a:t>
            </a:r>
            <a:endParaRPr sz="2800">
              <a:latin typeface="Times New Roman"/>
              <a:cs typeface="Times New Roman"/>
            </a:endParaRPr>
          </a:p>
          <a:p>
            <a:pPr marL="12682">
              <a:lnSpc>
                <a:spcPct val="95825"/>
              </a:lnSpc>
              <a:spcBef>
                <a:spcPts val="663"/>
              </a:spcBef>
            </a:pPr>
            <a:r>
              <a:rPr sz="2800" dirty="0">
                <a:latin typeface="Times New Roman"/>
                <a:cs typeface="Times New Roman"/>
              </a:rPr>
              <a:t>–</a:t>
            </a:r>
            <a:endParaRPr sz="2800">
              <a:latin typeface="Times New Roman"/>
              <a:cs typeface="Times New Roman"/>
            </a:endParaRPr>
          </a:p>
          <a:p>
            <a:pPr marL="12682">
              <a:lnSpc>
                <a:spcPct val="95825"/>
              </a:lnSpc>
              <a:spcBef>
                <a:spcPts val="823"/>
              </a:spcBef>
            </a:pPr>
            <a:r>
              <a:rPr sz="2800" dirty="0">
                <a:latin typeface="Times New Roman"/>
                <a:cs typeface="Times New Roman"/>
              </a:rPr>
              <a:t>–</a:t>
            </a:r>
            <a:endParaRPr sz="2800">
              <a:latin typeface="Times New Roman"/>
              <a:cs typeface="Times New Roman"/>
            </a:endParaRPr>
          </a:p>
          <a:p>
            <a:pPr marL="12682">
              <a:lnSpc>
                <a:spcPct val="95825"/>
              </a:lnSpc>
              <a:spcBef>
                <a:spcPts val="811"/>
              </a:spcBef>
            </a:pPr>
            <a:r>
              <a:rPr sz="2800" dirty="0">
                <a:latin typeface="Times New Roman"/>
                <a:cs typeface="Times New Roman"/>
              </a:rPr>
              <a:t>–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273655" y="3799306"/>
            <a:ext cx="1340560" cy="1915034"/>
          </a:xfrm>
          <a:prstGeom prst="rect">
            <a:avLst/>
          </a:prstGeom>
        </p:spPr>
        <p:txBody>
          <a:bodyPr wrap="square" lIns="0" tIns="18738" rIns="0" bIns="0" rtlCol="0">
            <a:noAutofit/>
          </a:bodyPr>
          <a:lstStyle/>
          <a:p>
            <a:pPr marL="12682" marR="53188">
              <a:lnSpc>
                <a:spcPts val="2951"/>
              </a:lnSpc>
            </a:pPr>
            <a:r>
              <a:rPr sz="2800" spc="4" dirty="0">
                <a:latin typeface="Times New Roman"/>
                <a:cs typeface="Times New Roman"/>
              </a:rPr>
              <a:t>lookfor</a:t>
            </a:r>
            <a:endParaRPr sz="2800">
              <a:latin typeface="Times New Roman"/>
              <a:cs typeface="Times New Roman"/>
            </a:endParaRPr>
          </a:p>
          <a:p>
            <a:pPr marL="12682" marR="122595">
              <a:lnSpc>
                <a:spcPts val="3214"/>
              </a:lnSpc>
              <a:spcBef>
                <a:spcPts val="663"/>
              </a:spcBef>
            </a:pPr>
            <a:r>
              <a:rPr sz="2800" dirty="0">
                <a:latin typeface="Times New Roman"/>
                <a:cs typeface="Times New Roman"/>
              </a:rPr>
              <a:t>help </a:t>
            </a:r>
            <a:endParaRPr sz="2800">
              <a:latin typeface="Times New Roman"/>
              <a:cs typeface="Times New Roman"/>
            </a:endParaRPr>
          </a:p>
          <a:p>
            <a:pPr marL="12682" marR="122595">
              <a:lnSpc>
                <a:spcPts val="3214"/>
              </a:lnSpc>
              <a:spcBef>
                <a:spcPts val="823"/>
              </a:spcBef>
            </a:pPr>
            <a:r>
              <a:rPr sz="2800" spc="1" dirty="0">
                <a:latin typeface="Times New Roman"/>
                <a:cs typeface="Times New Roman"/>
              </a:rPr>
              <a:t>helpwin</a:t>
            </a:r>
            <a:endParaRPr sz="2800">
              <a:latin typeface="Times New Roman"/>
              <a:cs typeface="Times New Roman"/>
            </a:endParaRPr>
          </a:p>
          <a:p>
            <a:pPr marL="12682">
              <a:lnSpc>
                <a:spcPct val="95825"/>
              </a:lnSpc>
              <a:spcBef>
                <a:spcPts val="838"/>
              </a:spcBef>
            </a:pPr>
            <a:r>
              <a:rPr sz="2800" spc="2" dirty="0">
                <a:latin typeface="Times New Roman"/>
                <a:cs typeface="Times New Roman"/>
              </a:rPr>
              <a:t>helpdesk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8932325" y="6641881"/>
            <a:ext cx="231036" cy="203366"/>
          </a:xfrm>
          <a:prstGeom prst="rect">
            <a:avLst/>
          </a:prstGeom>
        </p:spPr>
        <p:txBody>
          <a:bodyPr wrap="square" lIns="0" tIns="9733" rIns="0" bIns="0" rtlCol="0">
            <a:noAutofit/>
          </a:bodyPr>
          <a:lstStyle/>
          <a:p>
            <a:pPr marL="12682">
              <a:lnSpc>
                <a:spcPts val="1533"/>
              </a:lnSpc>
            </a:pPr>
            <a:r>
              <a:rPr sz="1400" spc="4" dirty="0">
                <a:latin typeface="Times New Roman"/>
                <a:cs typeface="Times New Roman"/>
              </a:rPr>
              <a:t>10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1452171" y="950889"/>
            <a:ext cx="7763180" cy="871786"/>
          </a:xfrm>
          <a:prstGeom prst="rect">
            <a:avLst/>
          </a:prstGeom>
          <a:solidFill>
            <a:schemeClr val="accent1"/>
          </a:solidFill>
        </p:spPr>
        <p:txBody>
          <a:bodyPr wrap="square" lIns="0" tIns="5608" rIns="0" bIns="0" rtlCol="0">
            <a:noAutofit/>
          </a:bodyPr>
          <a:lstStyle/>
          <a:p>
            <a:pPr>
              <a:lnSpc>
                <a:spcPts val="899"/>
              </a:lnSpc>
            </a:pPr>
            <a:endParaRPr sz="900" dirty="0"/>
          </a:p>
          <a:p>
            <a:pPr marL="2259968">
              <a:lnSpc>
                <a:spcPct val="95825"/>
              </a:lnSpc>
            </a:pPr>
            <a:r>
              <a:rPr sz="4400" spc="-4" dirty="0">
                <a:solidFill>
                  <a:srgbClr val="FFFFFF"/>
                </a:solidFill>
                <a:latin typeface="Times New Roman"/>
                <a:cs typeface="Times New Roman"/>
              </a:rPr>
              <a:t>On-line HELP</a:t>
            </a:r>
            <a:endParaRPr sz="4400" dirty="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76089751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object 15"/>
          <p:cNvSpPr/>
          <p:nvPr/>
        </p:nvSpPr>
        <p:spPr>
          <a:xfrm>
            <a:off x="1452171" y="950889"/>
            <a:ext cx="7763180" cy="657263"/>
          </a:xfrm>
          <a:custGeom>
            <a:avLst/>
            <a:gdLst/>
            <a:ahLst/>
            <a:cxnLst/>
            <a:rect l="l" t="t" r="r" b="b"/>
            <a:pathLst>
              <a:path w="7772400" h="658368">
                <a:moveTo>
                  <a:pt x="0" y="658368"/>
                </a:moveTo>
                <a:lnTo>
                  <a:pt x="7772400" y="658367"/>
                </a:lnTo>
                <a:lnTo>
                  <a:pt x="7772400" y="0"/>
                </a:lnTo>
                <a:lnTo>
                  <a:pt x="0" y="0"/>
                </a:lnTo>
                <a:lnTo>
                  <a:pt x="0" y="658368"/>
                </a:lnTo>
                <a:close/>
              </a:path>
            </a:pathLst>
          </a:custGeom>
          <a:solidFill>
            <a:srgbClr val="3838CA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" name="object 14"/>
          <p:cNvSpPr txBox="1"/>
          <p:nvPr/>
        </p:nvSpPr>
        <p:spPr>
          <a:xfrm>
            <a:off x="1530814" y="1994329"/>
            <a:ext cx="228583" cy="1014312"/>
          </a:xfrm>
          <a:prstGeom prst="rect">
            <a:avLst/>
          </a:prstGeom>
        </p:spPr>
        <p:txBody>
          <a:bodyPr wrap="square" lIns="0" tIns="21369" rIns="0" bIns="0" rtlCol="0">
            <a:noAutofit/>
          </a:bodyPr>
          <a:lstStyle/>
          <a:p>
            <a:pPr marL="12682">
              <a:lnSpc>
                <a:spcPts val="3365"/>
              </a:lnSpc>
            </a:pPr>
            <a:r>
              <a:rPr sz="3200" dirty="0">
                <a:latin typeface="Times New Roman"/>
                <a:cs typeface="Times New Roman"/>
              </a:rPr>
              <a:t>•</a:t>
            </a:r>
            <a:endParaRPr sz="3200">
              <a:latin typeface="Times New Roman"/>
              <a:cs typeface="Times New Roman"/>
            </a:endParaRPr>
          </a:p>
          <a:p>
            <a:pPr marL="12682">
              <a:lnSpc>
                <a:spcPct val="95825"/>
              </a:lnSpc>
              <a:spcBef>
                <a:spcPts val="746"/>
              </a:spcBef>
            </a:pPr>
            <a:r>
              <a:rPr sz="3200" dirty="0">
                <a:latin typeface="Times New Roman"/>
                <a:cs typeface="Times New Roman"/>
              </a:rPr>
              <a:t>•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1873267" y="1994328"/>
            <a:ext cx="6819443" cy="1501173"/>
          </a:xfrm>
          <a:prstGeom prst="rect">
            <a:avLst/>
          </a:prstGeom>
        </p:spPr>
        <p:txBody>
          <a:bodyPr wrap="square" lIns="0" tIns="21369" rIns="0" bIns="0" rtlCol="0">
            <a:noAutofit/>
          </a:bodyPr>
          <a:lstStyle/>
          <a:p>
            <a:pPr marL="12682" marR="57318">
              <a:lnSpc>
                <a:spcPts val="3365"/>
              </a:lnSpc>
            </a:pPr>
            <a:r>
              <a:rPr sz="3200" dirty="0">
                <a:latin typeface="Times New Roman"/>
                <a:cs typeface="Times New Roman"/>
              </a:rPr>
              <a:t>Dimensioning is automatic.</a:t>
            </a:r>
            <a:endParaRPr sz="3200">
              <a:latin typeface="Times New Roman"/>
              <a:cs typeface="Times New Roman"/>
            </a:endParaRPr>
          </a:p>
          <a:p>
            <a:pPr marL="12722" indent="-40">
              <a:lnSpc>
                <a:spcPct val="100041"/>
              </a:lnSpc>
              <a:spcBef>
                <a:spcPts val="746"/>
              </a:spcBef>
            </a:pPr>
            <a:r>
              <a:rPr sz="3200" dirty="0">
                <a:latin typeface="Times New Roman"/>
                <a:cs typeface="Times New Roman"/>
              </a:rPr>
              <a:t>No d</a:t>
            </a:r>
            <a:r>
              <a:rPr sz="3200" spc="-14" dirty="0">
                <a:latin typeface="Times New Roman"/>
                <a:cs typeface="Times New Roman"/>
              </a:rPr>
              <a:t>i</a:t>
            </a:r>
            <a:r>
              <a:rPr sz="3200" dirty="0">
                <a:latin typeface="Times New Roman"/>
                <a:cs typeface="Times New Roman"/>
              </a:rPr>
              <a:t>mension sta</a:t>
            </a:r>
            <a:r>
              <a:rPr sz="3200" spc="-14" dirty="0">
                <a:latin typeface="Times New Roman"/>
                <a:cs typeface="Times New Roman"/>
              </a:rPr>
              <a:t>t</a:t>
            </a:r>
            <a:r>
              <a:rPr sz="3200" dirty="0">
                <a:latin typeface="Times New Roman"/>
                <a:cs typeface="Times New Roman"/>
              </a:rPr>
              <a:t>ements are requ</a:t>
            </a:r>
            <a:r>
              <a:rPr sz="3200" spc="-14" dirty="0">
                <a:latin typeface="Times New Roman"/>
                <a:cs typeface="Times New Roman"/>
              </a:rPr>
              <a:t>i</a:t>
            </a:r>
            <a:r>
              <a:rPr sz="3200" spc="-9" dirty="0">
                <a:latin typeface="Times New Roman"/>
                <a:cs typeface="Times New Roman"/>
              </a:rPr>
              <a:t>r</a:t>
            </a:r>
            <a:r>
              <a:rPr sz="3200" dirty="0">
                <a:latin typeface="Times New Roman"/>
                <a:cs typeface="Times New Roman"/>
              </a:rPr>
              <a:t>ed for vec</a:t>
            </a:r>
            <a:r>
              <a:rPr sz="3200" spc="-14" dirty="0">
                <a:latin typeface="Times New Roman"/>
                <a:cs typeface="Times New Roman"/>
              </a:rPr>
              <a:t>t</a:t>
            </a:r>
            <a:r>
              <a:rPr sz="3200" dirty="0">
                <a:latin typeface="Times New Roman"/>
                <a:cs typeface="Times New Roman"/>
              </a:rPr>
              <a:t>ors or arrays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530814" y="3646649"/>
            <a:ext cx="228583" cy="431583"/>
          </a:xfrm>
          <a:prstGeom prst="rect">
            <a:avLst/>
          </a:prstGeom>
        </p:spPr>
        <p:txBody>
          <a:bodyPr wrap="square" lIns="0" tIns="21369" rIns="0" bIns="0" rtlCol="0">
            <a:noAutofit/>
          </a:bodyPr>
          <a:lstStyle/>
          <a:p>
            <a:pPr marL="12682">
              <a:lnSpc>
                <a:spcPts val="3365"/>
              </a:lnSpc>
            </a:pPr>
            <a:r>
              <a:rPr sz="3200" dirty="0">
                <a:latin typeface="Times New Roman"/>
                <a:cs typeface="Times New Roman"/>
              </a:rPr>
              <a:t>•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1873268" y="3646650"/>
            <a:ext cx="740150" cy="918443"/>
          </a:xfrm>
          <a:prstGeom prst="rect">
            <a:avLst/>
          </a:prstGeom>
        </p:spPr>
        <p:txBody>
          <a:bodyPr wrap="square" lIns="0" tIns="21369" rIns="0" bIns="0" rtlCol="0">
            <a:noAutofit/>
          </a:bodyPr>
          <a:lstStyle/>
          <a:p>
            <a:pPr marL="12682" marR="21860">
              <a:lnSpc>
                <a:spcPts val="3365"/>
              </a:lnSpc>
            </a:pPr>
            <a:r>
              <a:rPr sz="3200" dirty="0">
                <a:latin typeface="Times New Roman"/>
                <a:cs typeface="Times New Roman"/>
              </a:rPr>
              <a:t>Use</a:t>
            </a:r>
            <a:endParaRPr sz="3200">
              <a:latin typeface="Times New Roman"/>
              <a:cs typeface="Times New Roman"/>
            </a:endParaRPr>
          </a:p>
          <a:p>
            <a:pPr marL="12722">
              <a:lnSpc>
                <a:spcPct val="95825"/>
              </a:lnSpc>
            </a:pPr>
            <a:r>
              <a:rPr sz="3200" dirty="0">
                <a:latin typeface="Times New Roman"/>
                <a:cs typeface="Times New Roman"/>
              </a:rPr>
              <a:t>find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2606704" y="3646649"/>
            <a:ext cx="5430745" cy="431583"/>
          </a:xfrm>
          <a:prstGeom prst="rect">
            <a:avLst/>
          </a:prstGeom>
        </p:spPr>
        <p:txBody>
          <a:bodyPr wrap="square" lIns="0" tIns="21369" rIns="0" bIns="0" rtlCol="0">
            <a:noAutofit/>
          </a:bodyPr>
          <a:lstStyle/>
          <a:p>
            <a:pPr marL="12682">
              <a:lnSpc>
                <a:spcPts val="3365"/>
              </a:lnSpc>
            </a:pPr>
            <a:r>
              <a:rPr sz="3200" dirty="0">
                <a:latin typeface="Times New Roman"/>
                <a:cs typeface="Times New Roman"/>
              </a:rPr>
              <a:t>‘size’ and ‘length’ (vectors only)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8052599" y="3646649"/>
            <a:ext cx="402207" cy="431583"/>
          </a:xfrm>
          <a:prstGeom prst="rect">
            <a:avLst/>
          </a:prstGeom>
        </p:spPr>
        <p:txBody>
          <a:bodyPr wrap="square" lIns="0" tIns="21369" rIns="0" bIns="0" rtlCol="0">
            <a:noAutofit/>
          </a:bodyPr>
          <a:lstStyle/>
          <a:p>
            <a:pPr marL="12682">
              <a:lnSpc>
                <a:spcPts val="3365"/>
              </a:lnSpc>
            </a:pPr>
            <a:r>
              <a:rPr sz="3200" dirty="0">
                <a:latin typeface="Times New Roman"/>
                <a:cs typeface="Times New Roman"/>
              </a:rPr>
              <a:t>to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2628487" y="4133510"/>
            <a:ext cx="1777713" cy="431583"/>
          </a:xfrm>
          <a:prstGeom prst="rect">
            <a:avLst/>
          </a:prstGeom>
        </p:spPr>
        <p:txBody>
          <a:bodyPr wrap="square" lIns="0" tIns="21369" rIns="0" bIns="0" rtlCol="0">
            <a:noAutofit/>
          </a:bodyPr>
          <a:lstStyle/>
          <a:p>
            <a:pPr marL="12682">
              <a:lnSpc>
                <a:spcPts val="3365"/>
              </a:lnSpc>
            </a:pPr>
            <a:r>
              <a:rPr sz="3200" dirty="0">
                <a:latin typeface="Times New Roman"/>
                <a:cs typeface="Times New Roman"/>
              </a:rPr>
              <a:t>dimension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4421270" y="4133510"/>
            <a:ext cx="2295580" cy="431582"/>
          </a:xfrm>
          <a:prstGeom prst="rect">
            <a:avLst/>
          </a:prstGeom>
        </p:spPr>
        <p:txBody>
          <a:bodyPr wrap="square" lIns="0" tIns="21369" rIns="0" bIns="0" rtlCol="0">
            <a:noAutofit/>
          </a:bodyPr>
          <a:lstStyle/>
          <a:p>
            <a:pPr marL="12682">
              <a:lnSpc>
                <a:spcPts val="3365"/>
              </a:lnSpc>
            </a:pPr>
            <a:r>
              <a:rPr sz="3200" dirty="0">
                <a:latin typeface="Times New Roman"/>
                <a:cs typeface="Times New Roman"/>
              </a:rPr>
              <a:t>of an existing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6731920" y="4133510"/>
            <a:ext cx="1146047" cy="431583"/>
          </a:xfrm>
          <a:prstGeom prst="rect">
            <a:avLst/>
          </a:prstGeom>
        </p:spPr>
        <p:txBody>
          <a:bodyPr wrap="square" lIns="0" tIns="21369" rIns="0" bIns="0" rtlCol="0">
            <a:noAutofit/>
          </a:bodyPr>
          <a:lstStyle/>
          <a:p>
            <a:pPr marL="12682">
              <a:lnSpc>
                <a:spcPts val="3365"/>
              </a:lnSpc>
            </a:pPr>
            <a:r>
              <a:rPr sz="3200" dirty="0">
                <a:latin typeface="Times New Roman"/>
                <a:cs typeface="Times New Roman"/>
              </a:rPr>
              <a:t>matrix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8932325" y="6641881"/>
            <a:ext cx="231036" cy="203366"/>
          </a:xfrm>
          <a:prstGeom prst="rect">
            <a:avLst/>
          </a:prstGeom>
        </p:spPr>
        <p:txBody>
          <a:bodyPr wrap="square" lIns="0" tIns="9733" rIns="0" bIns="0" rtlCol="0">
            <a:noAutofit/>
          </a:bodyPr>
          <a:lstStyle/>
          <a:p>
            <a:pPr marL="12682">
              <a:lnSpc>
                <a:spcPts val="1533"/>
              </a:lnSpc>
            </a:pPr>
            <a:r>
              <a:rPr sz="1400" spc="4" dirty="0">
                <a:latin typeface="Times New Roman"/>
                <a:cs typeface="Times New Roman"/>
              </a:rPr>
              <a:t>11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1452171" y="950889"/>
            <a:ext cx="7763180" cy="657263"/>
          </a:xfrm>
          <a:prstGeom prst="rect">
            <a:avLst/>
          </a:prstGeom>
          <a:solidFill>
            <a:schemeClr val="accent1"/>
          </a:solidFill>
        </p:spPr>
        <p:txBody>
          <a:bodyPr wrap="square" lIns="0" tIns="41851" rIns="0" bIns="0" rtlCol="0">
            <a:noAutofit/>
          </a:bodyPr>
          <a:lstStyle/>
          <a:p>
            <a:pPr marL="2442592">
              <a:lnSpc>
                <a:spcPct val="95825"/>
              </a:lnSpc>
            </a:pPr>
            <a:r>
              <a:rPr sz="4000" dirty="0">
                <a:solidFill>
                  <a:srgbClr val="FFFFFF"/>
                </a:solidFill>
                <a:latin typeface="Times New Roman"/>
                <a:cs typeface="Times New Roman"/>
              </a:rPr>
              <a:t>Dimensioning</a:t>
            </a:r>
            <a:endParaRPr sz="4000" dirty="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35611163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object 16"/>
          <p:cNvSpPr/>
          <p:nvPr/>
        </p:nvSpPr>
        <p:spPr>
          <a:xfrm>
            <a:off x="1452171" y="950889"/>
            <a:ext cx="7763180" cy="1141082"/>
          </a:xfrm>
          <a:custGeom>
            <a:avLst/>
            <a:gdLst/>
            <a:ahLst/>
            <a:cxnLst/>
            <a:rect l="l" t="t" r="r" b="b"/>
            <a:pathLst>
              <a:path w="7772400" h="1143000">
                <a:moveTo>
                  <a:pt x="0" y="1143000"/>
                </a:moveTo>
                <a:lnTo>
                  <a:pt x="7772400" y="1143000"/>
                </a:lnTo>
                <a:lnTo>
                  <a:pt x="7772400" y="0"/>
                </a:lnTo>
                <a:lnTo>
                  <a:pt x="0" y="0"/>
                </a:lnTo>
                <a:lnTo>
                  <a:pt x="0" y="1143000"/>
                </a:lnTo>
                <a:close/>
              </a:path>
            </a:pathLst>
          </a:custGeom>
          <a:solidFill>
            <a:schemeClr val="accent1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" name="object 15"/>
          <p:cNvSpPr txBox="1"/>
          <p:nvPr/>
        </p:nvSpPr>
        <p:spPr>
          <a:xfrm>
            <a:off x="1530814" y="2417289"/>
            <a:ext cx="228583" cy="431583"/>
          </a:xfrm>
          <a:prstGeom prst="rect">
            <a:avLst/>
          </a:prstGeom>
        </p:spPr>
        <p:txBody>
          <a:bodyPr wrap="square" lIns="0" tIns="21369" rIns="0" bIns="0" rtlCol="0">
            <a:noAutofit/>
          </a:bodyPr>
          <a:lstStyle/>
          <a:p>
            <a:pPr marL="12682">
              <a:lnSpc>
                <a:spcPts val="3365"/>
              </a:lnSpc>
            </a:pPr>
            <a:r>
              <a:rPr sz="3200" dirty="0">
                <a:latin typeface="Times New Roman"/>
                <a:cs typeface="Times New Roman"/>
              </a:rPr>
              <a:t>•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1873268" y="2417290"/>
            <a:ext cx="5502072" cy="918443"/>
          </a:xfrm>
          <a:prstGeom prst="rect">
            <a:avLst/>
          </a:prstGeom>
        </p:spPr>
        <p:txBody>
          <a:bodyPr wrap="square" lIns="0" tIns="21369" rIns="0" bIns="0" rtlCol="0">
            <a:noAutofit/>
          </a:bodyPr>
          <a:lstStyle/>
          <a:p>
            <a:pPr marL="12682">
              <a:lnSpc>
                <a:spcPts val="3365"/>
              </a:lnSpc>
            </a:pPr>
            <a:r>
              <a:rPr sz="3200" dirty="0">
                <a:latin typeface="Times New Roman"/>
                <a:cs typeface="Times New Roman"/>
              </a:rPr>
              <a:t>MATLAB differentiates between</a:t>
            </a:r>
            <a:endParaRPr sz="3200">
              <a:latin typeface="Times New Roman"/>
              <a:cs typeface="Times New Roman"/>
            </a:endParaRPr>
          </a:p>
          <a:p>
            <a:pPr marL="12722" marR="60951">
              <a:lnSpc>
                <a:spcPct val="95825"/>
              </a:lnSpc>
            </a:pPr>
            <a:r>
              <a:rPr sz="3200" dirty="0">
                <a:latin typeface="Times New Roman"/>
                <a:cs typeface="Times New Roman"/>
              </a:rPr>
              <a:t>lowercase and uppercase letters.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7390491" y="2417289"/>
            <a:ext cx="582863" cy="431583"/>
          </a:xfrm>
          <a:prstGeom prst="rect">
            <a:avLst/>
          </a:prstGeom>
        </p:spPr>
        <p:txBody>
          <a:bodyPr wrap="square" lIns="0" tIns="21369" rIns="0" bIns="0" rtlCol="0">
            <a:noAutofit/>
          </a:bodyPr>
          <a:lstStyle/>
          <a:p>
            <a:pPr marL="12682">
              <a:lnSpc>
                <a:spcPts val="3365"/>
              </a:lnSpc>
            </a:pPr>
            <a:r>
              <a:rPr sz="3200" dirty="0">
                <a:latin typeface="Times New Roman"/>
                <a:cs typeface="Times New Roman"/>
              </a:rPr>
              <a:t>the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530814" y="3486880"/>
            <a:ext cx="228583" cy="431583"/>
          </a:xfrm>
          <a:prstGeom prst="rect">
            <a:avLst/>
          </a:prstGeom>
        </p:spPr>
        <p:txBody>
          <a:bodyPr wrap="square" lIns="0" tIns="21369" rIns="0" bIns="0" rtlCol="0">
            <a:noAutofit/>
          </a:bodyPr>
          <a:lstStyle/>
          <a:p>
            <a:pPr marL="12682">
              <a:lnSpc>
                <a:spcPts val="3365"/>
              </a:lnSpc>
            </a:pPr>
            <a:r>
              <a:rPr sz="3200" dirty="0">
                <a:latin typeface="Times New Roman"/>
                <a:cs typeface="Times New Roman"/>
              </a:rPr>
              <a:t>•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1873268" y="3486880"/>
            <a:ext cx="379772" cy="431583"/>
          </a:xfrm>
          <a:prstGeom prst="rect">
            <a:avLst/>
          </a:prstGeom>
        </p:spPr>
        <p:txBody>
          <a:bodyPr wrap="square" lIns="0" tIns="21369" rIns="0" bIns="0" rtlCol="0">
            <a:noAutofit/>
          </a:bodyPr>
          <a:lstStyle/>
          <a:p>
            <a:pPr marL="12682">
              <a:lnSpc>
                <a:spcPts val="3365"/>
              </a:lnSpc>
            </a:pPr>
            <a:r>
              <a:rPr sz="3200" dirty="0">
                <a:latin typeface="Times New Roman"/>
                <a:cs typeface="Times New Roman"/>
              </a:rPr>
              <a:t>A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2268395" y="3486880"/>
            <a:ext cx="673211" cy="431583"/>
          </a:xfrm>
          <a:prstGeom prst="rect">
            <a:avLst/>
          </a:prstGeom>
        </p:spPr>
        <p:txBody>
          <a:bodyPr wrap="square" lIns="0" tIns="21369" rIns="0" bIns="0" rtlCol="0">
            <a:noAutofit/>
          </a:bodyPr>
          <a:lstStyle/>
          <a:p>
            <a:pPr marL="12682">
              <a:lnSpc>
                <a:spcPts val="3365"/>
              </a:lnSpc>
            </a:pPr>
            <a:r>
              <a:rPr sz="3200" dirty="0">
                <a:latin typeface="Times New Roman"/>
                <a:cs typeface="Times New Roman"/>
              </a:rPr>
              <a:t>and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2956676" y="3486880"/>
            <a:ext cx="266786" cy="431583"/>
          </a:xfrm>
          <a:prstGeom prst="rect">
            <a:avLst/>
          </a:prstGeom>
        </p:spPr>
        <p:txBody>
          <a:bodyPr wrap="square" lIns="0" tIns="21369" rIns="0" bIns="0" rtlCol="0">
            <a:noAutofit/>
          </a:bodyPr>
          <a:lstStyle/>
          <a:p>
            <a:pPr marL="12682">
              <a:lnSpc>
                <a:spcPts val="3365"/>
              </a:lnSpc>
            </a:pPr>
            <a:r>
              <a:rPr sz="3200" dirty="0">
                <a:latin typeface="Times New Roman"/>
                <a:cs typeface="Times New Roman"/>
              </a:rPr>
              <a:t>a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3238532" y="3486880"/>
            <a:ext cx="582578" cy="431583"/>
          </a:xfrm>
          <a:prstGeom prst="rect">
            <a:avLst/>
          </a:prstGeom>
        </p:spPr>
        <p:txBody>
          <a:bodyPr wrap="square" lIns="0" tIns="21369" rIns="0" bIns="0" rtlCol="0">
            <a:noAutofit/>
          </a:bodyPr>
          <a:lstStyle/>
          <a:p>
            <a:pPr marL="12682">
              <a:lnSpc>
                <a:spcPts val="3365"/>
              </a:lnSpc>
            </a:pPr>
            <a:r>
              <a:rPr sz="3200" dirty="0">
                <a:latin typeface="Times New Roman"/>
                <a:cs typeface="Times New Roman"/>
              </a:rPr>
              <a:t>are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3836180" y="3486880"/>
            <a:ext cx="1485656" cy="431583"/>
          </a:xfrm>
          <a:prstGeom prst="rect">
            <a:avLst/>
          </a:prstGeom>
        </p:spPr>
        <p:txBody>
          <a:bodyPr wrap="square" lIns="0" tIns="21369" rIns="0" bIns="0" rtlCol="0">
            <a:noAutofit/>
          </a:bodyPr>
          <a:lstStyle/>
          <a:p>
            <a:pPr marL="12682">
              <a:lnSpc>
                <a:spcPts val="3365"/>
              </a:lnSpc>
            </a:pPr>
            <a:r>
              <a:rPr sz="3200" dirty="0">
                <a:latin typeface="Times New Roman"/>
                <a:cs typeface="Times New Roman"/>
              </a:rPr>
              <a:t>different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336906" y="3486880"/>
            <a:ext cx="1655135" cy="431583"/>
          </a:xfrm>
          <a:prstGeom prst="rect">
            <a:avLst/>
          </a:prstGeom>
        </p:spPr>
        <p:txBody>
          <a:bodyPr wrap="square" lIns="0" tIns="21369" rIns="0" bIns="0" rtlCol="0">
            <a:noAutofit/>
          </a:bodyPr>
          <a:lstStyle/>
          <a:p>
            <a:pPr marL="12682">
              <a:lnSpc>
                <a:spcPts val="3365"/>
              </a:lnSpc>
            </a:pPr>
            <a:r>
              <a:rPr sz="3200" dirty="0">
                <a:latin typeface="Times New Roman"/>
                <a:cs typeface="Times New Roman"/>
              </a:rPr>
              <a:t>variables.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8932325" y="6641881"/>
            <a:ext cx="231036" cy="203366"/>
          </a:xfrm>
          <a:prstGeom prst="rect">
            <a:avLst/>
          </a:prstGeom>
        </p:spPr>
        <p:txBody>
          <a:bodyPr wrap="square" lIns="0" tIns="9733" rIns="0" bIns="0" rtlCol="0">
            <a:noAutofit/>
          </a:bodyPr>
          <a:lstStyle/>
          <a:p>
            <a:pPr marL="12682">
              <a:lnSpc>
                <a:spcPts val="1533"/>
              </a:lnSpc>
            </a:pPr>
            <a:r>
              <a:rPr sz="1400" spc="4" dirty="0">
                <a:latin typeface="Times New Roman"/>
                <a:cs typeface="Times New Roman"/>
              </a:rPr>
              <a:t>12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1452171" y="950889"/>
            <a:ext cx="7763180" cy="114108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999"/>
              </a:lnSpc>
            </a:pPr>
            <a:endParaRPr sz="1000"/>
          </a:p>
          <a:p>
            <a:pPr marL="2119954">
              <a:lnSpc>
                <a:spcPct val="95825"/>
              </a:lnSpc>
              <a:spcBef>
                <a:spcPts val="1011"/>
              </a:spcBef>
            </a:pPr>
            <a:r>
              <a:rPr sz="4400" dirty="0">
                <a:solidFill>
                  <a:srgbClr val="FFFFFF"/>
                </a:solidFill>
                <a:latin typeface="Times New Roman"/>
                <a:cs typeface="Times New Roman"/>
              </a:rPr>
              <a:t>Case sensitivity</a:t>
            </a:r>
            <a:endParaRPr sz="440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4176044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object 14"/>
          <p:cNvSpPr/>
          <p:nvPr/>
        </p:nvSpPr>
        <p:spPr>
          <a:xfrm>
            <a:off x="1452171" y="600957"/>
            <a:ext cx="7763180" cy="719643"/>
          </a:xfrm>
          <a:custGeom>
            <a:avLst/>
            <a:gdLst/>
            <a:ahLst/>
            <a:cxnLst/>
            <a:rect l="l" t="t" r="r" b="b"/>
            <a:pathLst>
              <a:path w="7772400" h="720852">
                <a:moveTo>
                  <a:pt x="0" y="720852"/>
                </a:moveTo>
                <a:lnTo>
                  <a:pt x="7772400" y="720851"/>
                </a:lnTo>
                <a:lnTo>
                  <a:pt x="7772400" y="0"/>
                </a:lnTo>
                <a:lnTo>
                  <a:pt x="0" y="0"/>
                </a:lnTo>
                <a:lnTo>
                  <a:pt x="0" y="720852"/>
                </a:lnTo>
                <a:close/>
              </a:path>
            </a:pathLst>
          </a:custGeom>
          <a:solidFill>
            <a:srgbClr val="3838CA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" name="object 13"/>
          <p:cNvSpPr txBox="1"/>
          <p:nvPr/>
        </p:nvSpPr>
        <p:spPr>
          <a:xfrm>
            <a:off x="1530814" y="1308158"/>
            <a:ext cx="228583" cy="5237796"/>
          </a:xfrm>
          <a:prstGeom prst="rect">
            <a:avLst/>
          </a:prstGeom>
        </p:spPr>
        <p:txBody>
          <a:bodyPr wrap="square" lIns="0" tIns="21369" rIns="0" bIns="0" rtlCol="0">
            <a:noAutofit/>
          </a:bodyPr>
          <a:lstStyle/>
          <a:p>
            <a:pPr marL="12682">
              <a:lnSpc>
                <a:spcPts val="3365"/>
              </a:lnSpc>
            </a:pPr>
            <a:r>
              <a:rPr sz="3200" dirty="0">
                <a:latin typeface="Times New Roman"/>
                <a:cs typeface="Times New Roman"/>
              </a:rPr>
              <a:t>•</a:t>
            </a:r>
            <a:endParaRPr sz="3200">
              <a:latin typeface="Times New Roman"/>
              <a:cs typeface="Times New Roman"/>
            </a:endParaRPr>
          </a:p>
          <a:p>
            <a:pPr marL="12682">
              <a:lnSpc>
                <a:spcPct val="95825"/>
              </a:lnSpc>
              <a:spcBef>
                <a:spcPts val="362"/>
              </a:spcBef>
            </a:pPr>
            <a:r>
              <a:rPr sz="3200" dirty="0">
                <a:latin typeface="Times New Roman"/>
                <a:cs typeface="Times New Roman"/>
              </a:rPr>
              <a:t>•</a:t>
            </a:r>
            <a:endParaRPr sz="3200">
              <a:latin typeface="Times New Roman"/>
              <a:cs typeface="Times New Roman"/>
            </a:endParaRPr>
          </a:p>
          <a:p>
            <a:pPr marL="12682">
              <a:lnSpc>
                <a:spcPct val="95825"/>
              </a:lnSpc>
              <a:spcBef>
                <a:spcPts val="531"/>
              </a:spcBef>
            </a:pPr>
            <a:r>
              <a:rPr sz="3200" dirty="0">
                <a:latin typeface="Times New Roman"/>
                <a:cs typeface="Times New Roman"/>
              </a:rPr>
              <a:t>•</a:t>
            </a:r>
            <a:endParaRPr sz="3200">
              <a:latin typeface="Times New Roman"/>
              <a:cs typeface="Times New Roman"/>
            </a:endParaRPr>
          </a:p>
          <a:p>
            <a:pPr marL="12682">
              <a:lnSpc>
                <a:spcPct val="95825"/>
              </a:lnSpc>
              <a:spcBef>
                <a:spcPts val="531"/>
              </a:spcBef>
            </a:pPr>
            <a:r>
              <a:rPr sz="3200" dirty="0">
                <a:latin typeface="Times New Roman"/>
                <a:cs typeface="Times New Roman"/>
              </a:rPr>
              <a:t>•</a:t>
            </a:r>
            <a:endParaRPr sz="3200">
              <a:latin typeface="Times New Roman"/>
              <a:cs typeface="Times New Roman"/>
            </a:endParaRPr>
          </a:p>
          <a:p>
            <a:pPr marL="12682">
              <a:lnSpc>
                <a:spcPct val="95825"/>
              </a:lnSpc>
              <a:spcBef>
                <a:spcPts val="531"/>
              </a:spcBef>
            </a:pPr>
            <a:r>
              <a:rPr sz="3200" dirty="0">
                <a:latin typeface="Times New Roman"/>
                <a:cs typeface="Times New Roman"/>
              </a:rPr>
              <a:t>•</a:t>
            </a:r>
            <a:endParaRPr sz="3200">
              <a:latin typeface="Times New Roman"/>
              <a:cs typeface="Times New Roman"/>
            </a:endParaRPr>
          </a:p>
          <a:p>
            <a:pPr marL="12682">
              <a:lnSpc>
                <a:spcPct val="95825"/>
              </a:lnSpc>
              <a:spcBef>
                <a:spcPts val="531"/>
              </a:spcBef>
            </a:pPr>
            <a:r>
              <a:rPr sz="3200" dirty="0">
                <a:latin typeface="Times New Roman"/>
                <a:cs typeface="Times New Roman"/>
              </a:rPr>
              <a:t>•</a:t>
            </a:r>
            <a:endParaRPr sz="3200">
              <a:latin typeface="Times New Roman"/>
              <a:cs typeface="Times New Roman"/>
            </a:endParaRPr>
          </a:p>
          <a:p>
            <a:pPr marL="12682">
              <a:lnSpc>
                <a:spcPct val="95825"/>
              </a:lnSpc>
              <a:spcBef>
                <a:spcPts val="531"/>
              </a:spcBef>
            </a:pPr>
            <a:r>
              <a:rPr sz="3200" dirty="0">
                <a:latin typeface="Times New Roman"/>
                <a:cs typeface="Times New Roman"/>
              </a:rPr>
              <a:t>•</a:t>
            </a:r>
            <a:endParaRPr sz="3200">
              <a:latin typeface="Times New Roman"/>
              <a:cs typeface="Times New Roman"/>
            </a:endParaRPr>
          </a:p>
          <a:p>
            <a:pPr marL="12682">
              <a:lnSpc>
                <a:spcPct val="95825"/>
              </a:lnSpc>
              <a:spcBef>
                <a:spcPts val="531"/>
              </a:spcBef>
            </a:pPr>
            <a:r>
              <a:rPr sz="3200" dirty="0">
                <a:latin typeface="Times New Roman"/>
                <a:cs typeface="Times New Roman"/>
              </a:rPr>
              <a:t>•</a:t>
            </a:r>
            <a:endParaRPr sz="3200">
              <a:latin typeface="Times New Roman"/>
              <a:cs typeface="Times New Roman"/>
            </a:endParaRPr>
          </a:p>
          <a:p>
            <a:pPr marL="12682">
              <a:lnSpc>
                <a:spcPct val="95825"/>
              </a:lnSpc>
              <a:spcBef>
                <a:spcPts val="531"/>
              </a:spcBef>
            </a:pPr>
            <a:r>
              <a:rPr sz="3200" dirty="0">
                <a:latin typeface="Times New Roman"/>
                <a:cs typeface="Times New Roman"/>
              </a:rPr>
              <a:t>•</a:t>
            </a:r>
            <a:endParaRPr sz="3200">
              <a:latin typeface="Times New Roman"/>
              <a:cs typeface="Times New Roman"/>
            </a:endParaRPr>
          </a:p>
          <a:p>
            <a:pPr marL="12682">
              <a:lnSpc>
                <a:spcPct val="95825"/>
              </a:lnSpc>
              <a:spcBef>
                <a:spcPts val="531"/>
              </a:spcBef>
            </a:pPr>
            <a:r>
              <a:rPr sz="3200" dirty="0">
                <a:latin typeface="Times New Roman"/>
                <a:cs typeface="Times New Roman"/>
              </a:rPr>
              <a:t>•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873227" y="1308158"/>
            <a:ext cx="1165172" cy="5237796"/>
          </a:xfrm>
          <a:prstGeom prst="rect">
            <a:avLst/>
          </a:prstGeom>
        </p:spPr>
        <p:txBody>
          <a:bodyPr wrap="square" lIns="0" tIns="21369" rIns="0" bIns="0" rtlCol="0">
            <a:noAutofit/>
          </a:bodyPr>
          <a:lstStyle/>
          <a:p>
            <a:pPr marL="12722" marR="8642" algn="just">
              <a:lnSpc>
                <a:spcPts val="3365"/>
              </a:lnSpc>
            </a:pPr>
            <a:r>
              <a:rPr sz="3200" dirty="0">
                <a:latin typeface="Times New Roman"/>
                <a:cs typeface="Times New Roman"/>
              </a:rPr>
              <a:t>format</a:t>
            </a:r>
            <a:endParaRPr sz="3200">
              <a:latin typeface="Times New Roman"/>
              <a:cs typeface="Times New Roman"/>
            </a:endParaRPr>
          </a:p>
          <a:p>
            <a:pPr marL="12682" indent="40" algn="just">
              <a:lnSpc>
                <a:spcPts val="3674"/>
              </a:lnSpc>
              <a:spcBef>
                <a:spcPts val="362"/>
              </a:spcBef>
            </a:pPr>
            <a:r>
              <a:rPr sz="3200" dirty="0">
                <a:latin typeface="Times New Roman"/>
                <a:cs typeface="Times New Roman"/>
              </a:rPr>
              <a:t>format </a:t>
            </a:r>
            <a:endParaRPr sz="3200">
              <a:latin typeface="Times New Roman"/>
              <a:cs typeface="Times New Roman"/>
            </a:endParaRPr>
          </a:p>
          <a:p>
            <a:pPr marL="12682" algn="just">
              <a:lnSpc>
                <a:spcPts val="3674"/>
              </a:lnSpc>
              <a:spcBef>
                <a:spcPts val="532"/>
              </a:spcBef>
            </a:pPr>
            <a:r>
              <a:rPr sz="3200" dirty="0">
                <a:latin typeface="Times New Roman"/>
                <a:cs typeface="Times New Roman"/>
              </a:rPr>
              <a:t>format </a:t>
            </a:r>
            <a:endParaRPr sz="3200">
              <a:latin typeface="Times New Roman"/>
              <a:cs typeface="Times New Roman"/>
            </a:endParaRPr>
          </a:p>
          <a:p>
            <a:pPr marL="12682" algn="just">
              <a:lnSpc>
                <a:spcPts val="3674"/>
              </a:lnSpc>
              <a:spcBef>
                <a:spcPts val="532"/>
              </a:spcBef>
            </a:pPr>
            <a:r>
              <a:rPr sz="3200" dirty="0">
                <a:latin typeface="Times New Roman"/>
                <a:cs typeface="Times New Roman"/>
              </a:rPr>
              <a:t>f</a:t>
            </a:r>
            <a:r>
              <a:rPr sz="3200" spc="-4" dirty="0">
                <a:latin typeface="Times New Roman"/>
                <a:cs typeface="Times New Roman"/>
              </a:rPr>
              <a:t>ormat </a:t>
            </a:r>
            <a:endParaRPr sz="3200">
              <a:latin typeface="Times New Roman"/>
              <a:cs typeface="Times New Roman"/>
            </a:endParaRPr>
          </a:p>
          <a:p>
            <a:pPr marL="12682" algn="just">
              <a:lnSpc>
                <a:spcPts val="3674"/>
              </a:lnSpc>
              <a:spcBef>
                <a:spcPts val="532"/>
              </a:spcBef>
            </a:pPr>
            <a:r>
              <a:rPr sz="3200" dirty="0">
                <a:latin typeface="Times New Roman"/>
                <a:cs typeface="Times New Roman"/>
              </a:rPr>
              <a:t>f</a:t>
            </a:r>
            <a:r>
              <a:rPr sz="3200" spc="-4" dirty="0">
                <a:latin typeface="Times New Roman"/>
                <a:cs typeface="Times New Roman"/>
              </a:rPr>
              <a:t>ormat </a:t>
            </a:r>
            <a:endParaRPr sz="3200">
              <a:latin typeface="Times New Roman"/>
              <a:cs typeface="Times New Roman"/>
            </a:endParaRPr>
          </a:p>
          <a:p>
            <a:pPr marL="12682" algn="just">
              <a:lnSpc>
                <a:spcPts val="3674"/>
              </a:lnSpc>
              <a:spcBef>
                <a:spcPts val="532"/>
              </a:spcBef>
            </a:pPr>
            <a:r>
              <a:rPr sz="3200" dirty="0">
                <a:latin typeface="Times New Roman"/>
                <a:cs typeface="Times New Roman"/>
              </a:rPr>
              <a:t>f</a:t>
            </a:r>
            <a:r>
              <a:rPr sz="3200" spc="-4" dirty="0">
                <a:latin typeface="Times New Roman"/>
                <a:cs typeface="Times New Roman"/>
              </a:rPr>
              <a:t>ormat </a:t>
            </a:r>
            <a:endParaRPr sz="3200">
              <a:latin typeface="Times New Roman"/>
              <a:cs typeface="Times New Roman"/>
            </a:endParaRPr>
          </a:p>
          <a:p>
            <a:pPr marL="12682" algn="just">
              <a:lnSpc>
                <a:spcPts val="3674"/>
              </a:lnSpc>
              <a:spcBef>
                <a:spcPts val="532"/>
              </a:spcBef>
            </a:pPr>
            <a:r>
              <a:rPr sz="3200" dirty="0">
                <a:latin typeface="Times New Roman"/>
                <a:cs typeface="Times New Roman"/>
              </a:rPr>
              <a:t>format </a:t>
            </a:r>
            <a:endParaRPr sz="3200">
              <a:latin typeface="Times New Roman"/>
              <a:cs typeface="Times New Roman"/>
            </a:endParaRPr>
          </a:p>
          <a:p>
            <a:pPr marL="12682" algn="just">
              <a:lnSpc>
                <a:spcPts val="3674"/>
              </a:lnSpc>
              <a:spcBef>
                <a:spcPts val="532"/>
              </a:spcBef>
            </a:pPr>
            <a:r>
              <a:rPr sz="3200" dirty="0">
                <a:latin typeface="Times New Roman"/>
                <a:cs typeface="Times New Roman"/>
              </a:rPr>
              <a:t>f</a:t>
            </a:r>
            <a:r>
              <a:rPr sz="3200" spc="-4" dirty="0">
                <a:latin typeface="Times New Roman"/>
                <a:cs typeface="Times New Roman"/>
              </a:rPr>
              <a:t>ormat </a:t>
            </a:r>
            <a:endParaRPr sz="3200">
              <a:latin typeface="Times New Roman"/>
              <a:cs typeface="Times New Roman"/>
            </a:endParaRPr>
          </a:p>
          <a:p>
            <a:pPr marL="12682" algn="just">
              <a:lnSpc>
                <a:spcPts val="3674"/>
              </a:lnSpc>
              <a:spcBef>
                <a:spcPts val="532"/>
              </a:spcBef>
            </a:pPr>
            <a:r>
              <a:rPr sz="3200" dirty="0">
                <a:latin typeface="Times New Roman"/>
                <a:cs typeface="Times New Roman"/>
              </a:rPr>
              <a:t>format</a:t>
            </a:r>
            <a:endParaRPr sz="3200">
              <a:latin typeface="Times New Roman"/>
              <a:cs typeface="Times New Roman"/>
            </a:endParaRPr>
          </a:p>
          <a:p>
            <a:pPr marL="12722" marR="785399" algn="just">
              <a:lnSpc>
                <a:spcPct val="95825"/>
              </a:lnSpc>
              <a:spcBef>
                <a:spcPts val="547"/>
              </a:spcBef>
            </a:pPr>
            <a:r>
              <a:rPr sz="3200" spc="4" dirty="0">
                <a:latin typeface="Times New Roman"/>
                <a:cs typeface="Times New Roman"/>
              </a:rPr>
              <a:t>...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3057388" y="1308157"/>
            <a:ext cx="899062" cy="1499630"/>
          </a:xfrm>
          <a:prstGeom prst="rect">
            <a:avLst/>
          </a:prstGeom>
        </p:spPr>
        <p:txBody>
          <a:bodyPr wrap="square" lIns="0" tIns="21369" rIns="0" bIns="0" rtlCol="0">
            <a:noAutofit/>
          </a:bodyPr>
          <a:lstStyle/>
          <a:p>
            <a:pPr marL="13372">
              <a:lnSpc>
                <a:spcPts val="3365"/>
              </a:lnSpc>
            </a:pPr>
            <a:r>
              <a:rPr sz="3200" dirty="0">
                <a:latin typeface="Times New Roman"/>
                <a:cs typeface="Times New Roman"/>
              </a:rPr>
              <a:t>short</a:t>
            </a:r>
            <a:endParaRPr sz="3200">
              <a:latin typeface="Times New Roman"/>
              <a:cs typeface="Times New Roman"/>
            </a:endParaRPr>
          </a:p>
          <a:p>
            <a:pPr marL="12682" marR="4851" indent="81">
              <a:lnSpc>
                <a:spcPts val="4204"/>
              </a:lnSpc>
              <a:spcBef>
                <a:spcPts val="191"/>
              </a:spcBef>
            </a:pPr>
            <a:r>
              <a:rPr sz="3200" dirty="0">
                <a:latin typeface="Times New Roman"/>
                <a:cs typeface="Times New Roman"/>
              </a:rPr>
              <a:t>short long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5182423" y="1308157"/>
            <a:ext cx="4252437" cy="4703773"/>
          </a:xfrm>
          <a:prstGeom prst="rect">
            <a:avLst/>
          </a:prstGeom>
        </p:spPr>
        <p:txBody>
          <a:bodyPr wrap="square" lIns="0" tIns="21369" rIns="0" bIns="0" rtlCol="0">
            <a:noAutofit/>
          </a:bodyPr>
          <a:lstStyle/>
          <a:p>
            <a:pPr marL="13901" marR="60951">
              <a:lnSpc>
                <a:spcPts val="3365"/>
              </a:lnSpc>
            </a:pPr>
            <a:r>
              <a:rPr sz="3200" dirty="0">
                <a:latin typeface="Times New Roman"/>
                <a:cs typeface="Times New Roman"/>
              </a:rPr>
              <a:t>31.4159</a:t>
            </a:r>
            <a:endParaRPr sz="3200">
              <a:latin typeface="Times New Roman"/>
              <a:cs typeface="Times New Roman"/>
            </a:endParaRPr>
          </a:p>
          <a:p>
            <a:pPr marL="14389" marR="60951">
              <a:lnSpc>
                <a:spcPct val="95825"/>
              </a:lnSpc>
              <a:spcBef>
                <a:spcPts val="362"/>
              </a:spcBef>
            </a:pPr>
            <a:r>
              <a:rPr sz="3200" dirty="0">
                <a:latin typeface="Times New Roman"/>
                <a:cs typeface="Times New Roman"/>
              </a:rPr>
              <a:t>3.1416e+01</a:t>
            </a:r>
            <a:endParaRPr sz="3200">
              <a:latin typeface="Times New Roman"/>
              <a:cs typeface="Times New Roman"/>
            </a:endParaRPr>
          </a:p>
          <a:p>
            <a:pPr marL="15120" marR="60951">
              <a:lnSpc>
                <a:spcPct val="95825"/>
              </a:lnSpc>
              <a:spcBef>
                <a:spcPts val="531"/>
              </a:spcBef>
            </a:pPr>
            <a:r>
              <a:rPr sz="3200" dirty="0">
                <a:latin typeface="Times New Roman"/>
                <a:cs typeface="Times New Roman"/>
              </a:rPr>
              <a:t>31.41592653589793</a:t>
            </a:r>
            <a:endParaRPr sz="3200">
              <a:latin typeface="Times New Roman"/>
              <a:cs typeface="Times New Roman"/>
            </a:endParaRPr>
          </a:p>
          <a:p>
            <a:pPr marL="15404">
              <a:lnSpc>
                <a:spcPct val="95825"/>
              </a:lnSpc>
              <a:spcBef>
                <a:spcPts val="531"/>
              </a:spcBef>
            </a:pPr>
            <a:r>
              <a:rPr sz="3200" spc="-4" dirty="0">
                <a:latin typeface="Times New Roman"/>
                <a:cs typeface="Times New Roman"/>
              </a:rPr>
              <a:t>3.141592653589793e+01</a:t>
            </a:r>
            <a:endParaRPr sz="3200">
              <a:latin typeface="Times New Roman"/>
              <a:cs typeface="Times New Roman"/>
            </a:endParaRPr>
          </a:p>
          <a:p>
            <a:pPr marL="12682" marR="60951">
              <a:lnSpc>
                <a:spcPct val="95825"/>
              </a:lnSpc>
              <a:spcBef>
                <a:spcPts val="531"/>
              </a:spcBef>
            </a:pPr>
            <a:r>
              <a:rPr sz="3200" spc="-3" dirty="0">
                <a:latin typeface="Times New Roman"/>
                <a:cs typeface="Times New Roman"/>
              </a:rPr>
              <a:t>31.416</a:t>
            </a:r>
            <a:endParaRPr sz="3200">
              <a:latin typeface="Times New Roman"/>
              <a:cs typeface="Times New Roman"/>
            </a:endParaRPr>
          </a:p>
          <a:p>
            <a:pPr marL="14957" marR="60951">
              <a:lnSpc>
                <a:spcPct val="95825"/>
              </a:lnSpc>
              <a:spcBef>
                <a:spcPts val="531"/>
              </a:spcBef>
            </a:pPr>
            <a:r>
              <a:rPr sz="3200" spc="-4" dirty="0">
                <a:latin typeface="Times New Roman"/>
                <a:cs typeface="Times New Roman"/>
              </a:rPr>
              <a:t>31.4159265358979</a:t>
            </a:r>
            <a:endParaRPr sz="3200">
              <a:latin typeface="Times New Roman"/>
              <a:cs typeface="Times New Roman"/>
            </a:endParaRPr>
          </a:p>
          <a:p>
            <a:pPr marL="14022" marR="60951">
              <a:lnSpc>
                <a:spcPct val="95825"/>
              </a:lnSpc>
              <a:spcBef>
                <a:spcPts val="531"/>
              </a:spcBef>
            </a:pPr>
            <a:r>
              <a:rPr sz="3200" dirty="0">
                <a:latin typeface="Times New Roman"/>
                <a:cs typeface="Times New Roman"/>
              </a:rPr>
              <a:t>403f6a7a2955385e</a:t>
            </a:r>
            <a:endParaRPr sz="3200">
              <a:latin typeface="Times New Roman"/>
              <a:cs typeface="Times New Roman"/>
            </a:endParaRPr>
          </a:p>
          <a:p>
            <a:pPr marL="14511" marR="60951">
              <a:lnSpc>
                <a:spcPct val="95825"/>
              </a:lnSpc>
              <a:spcBef>
                <a:spcPts val="531"/>
              </a:spcBef>
            </a:pPr>
            <a:r>
              <a:rPr sz="3200" spc="-3" dirty="0">
                <a:latin typeface="Times New Roman"/>
                <a:cs typeface="Times New Roman"/>
              </a:rPr>
              <a:t>3550/113</a:t>
            </a:r>
            <a:endParaRPr sz="3200">
              <a:latin typeface="Times New Roman"/>
              <a:cs typeface="Times New Roman"/>
            </a:endParaRPr>
          </a:p>
          <a:p>
            <a:pPr marL="14551" marR="60951">
              <a:lnSpc>
                <a:spcPct val="95825"/>
              </a:lnSpc>
              <a:spcBef>
                <a:spcPts val="531"/>
              </a:spcBef>
            </a:pPr>
            <a:r>
              <a:rPr sz="3200" dirty="0">
                <a:latin typeface="Times New Roman"/>
                <a:cs typeface="Times New Roman"/>
              </a:rPr>
              <a:t>31.42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3970870" y="1842181"/>
            <a:ext cx="266786" cy="431583"/>
          </a:xfrm>
          <a:prstGeom prst="rect">
            <a:avLst/>
          </a:prstGeom>
        </p:spPr>
        <p:txBody>
          <a:bodyPr wrap="square" lIns="0" tIns="21369" rIns="0" bIns="0" rtlCol="0">
            <a:noAutofit/>
          </a:bodyPr>
          <a:lstStyle/>
          <a:p>
            <a:pPr marL="12682">
              <a:lnSpc>
                <a:spcPts val="3365"/>
              </a:lnSpc>
            </a:pPr>
            <a:r>
              <a:rPr sz="3200" dirty="0">
                <a:latin typeface="Times New Roman"/>
                <a:cs typeface="Times New Roman"/>
              </a:rPr>
              <a:t>e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3056656" y="2910228"/>
            <a:ext cx="1202133" cy="965606"/>
          </a:xfrm>
          <a:prstGeom prst="rect">
            <a:avLst/>
          </a:prstGeom>
        </p:spPr>
        <p:txBody>
          <a:bodyPr wrap="square" lIns="0" tIns="21369" rIns="0" bIns="0" rtlCol="0">
            <a:noAutofit/>
          </a:bodyPr>
          <a:lstStyle/>
          <a:p>
            <a:pPr marL="13291" marR="60951">
              <a:lnSpc>
                <a:spcPts val="3365"/>
              </a:lnSpc>
            </a:pPr>
            <a:r>
              <a:rPr sz="3200" spc="-2" dirty="0">
                <a:latin typeface="Times New Roman"/>
                <a:cs typeface="Times New Roman"/>
              </a:rPr>
              <a:t>long e</a:t>
            </a:r>
            <a:endParaRPr sz="3200">
              <a:latin typeface="Times New Roman"/>
              <a:cs typeface="Times New Roman"/>
            </a:endParaRPr>
          </a:p>
          <a:p>
            <a:pPr marL="12682">
              <a:lnSpc>
                <a:spcPct val="95825"/>
              </a:lnSpc>
              <a:spcBef>
                <a:spcPts val="362"/>
              </a:spcBef>
            </a:pPr>
            <a:r>
              <a:rPr sz="3200" spc="-2" dirty="0">
                <a:latin typeface="Times New Roman"/>
                <a:cs typeface="Times New Roman"/>
              </a:rPr>
              <a:t>short g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3056168" y="3978276"/>
            <a:ext cx="871815" cy="2033653"/>
          </a:xfrm>
          <a:prstGeom prst="rect">
            <a:avLst/>
          </a:prstGeom>
        </p:spPr>
        <p:txBody>
          <a:bodyPr wrap="square" lIns="0" tIns="21369" rIns="0" bIns="0" rtlCol="0">
            <a:noAutofit/>
          </a:bodyPr>
          <a:lstStyle/>
          <a:p>
            <a:pPr marL="13576" marR="57318">
              <a:lnSpc>
                <a:spcPts val="3365"/>
              </a:lnSpc>
            </a:pPr>
            <a:r>
              <a:rPr sz="3200" spc="-4" dirty="0">
                <a:latin typeface="Times New Roman"/>
                <a:cs typeface="Times New Roman"/>
              </a:rPr>
              <a:t>long</a:t>
            </a:r>
            <a:endParaRPr sz="3200">
              <a:latin typeface="Times New Roman"/>
              <a:cs typeface="Times New Roman"/>
            </a:endParaRPr>
          </a:p>
          <a:p>
            <a:pPr marL="12682">
              <a:lnSpc>
                <a:spcPts val="4204"/>
              </a:lnSpc>
              <a:spcBef>
                <a:spcPts val="191"/>
              </a:spcBef>
            </a:pPr>
            <a:r>
              <a:rPr sz="3200" spc="-1" dirty="0">
                <a:latin typeface="Times New Roman"/>
                <a:cs typeface="Times New Roman"/>
              </a:rPr>
              <a:t>hex rat bank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3880196" y="3978276"/>
            <a:ext cx="289546" cy="431582"/>
          </a:xfrm>
          <a:prstGeom prst="rect">
            <a:avLst/>
          </a:prstGeom>
        </p:spPr>
        <p:txBody>
          <a:bodyPr wrap="square" lIns="0" tIns="21369" rIns="0" bIns="0" rtlCol="0">
            <a:noAutofit/>
          </a:bodyPr>
          <a:lstStyle/>
          <a:p>
            <a:pPr marL="12682">
              <a:lnSpc>
                <a:spcPts val="3365"/>
              </a:lnSpc>
            </a:pPr>
            <a:r>
              <a:rPr sz="3200" dirty="0">
                <a:latin typeface="Times New Roman"/>
                <a:cs typeface="Times New Roman"/>
              </a:rPr>
              <a:t>g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8932325" y="6641881"/>
            <a:ext cx="231036" cy="203366"/>
          </a:xfrm>
          <a:prstGeom prst="rect">
            <a:avLst/>
          </a:prstGeom>
        </p:spPr>
        <p:txBody>
          <a:bodyPr wrap="square" lIns="0" tIns="9733" rIns="0" bIns="0" rtlCol="0">
            <a:noAutofit/>
          </a:bodyPr>
          <a:lstStyle/>
          <a:p>
            <a:pPr marL="12682">
              <a:lnSpc>
                <a:spcPts val="1533"/>
              </a:lnSpc>
            </a:pPr>
            <a:r>
              <a:rPr sz="1400" spc="4" dirty="0">
                <a:latin typeface="Times New Roman"/>
                <a:cs typeface="Times New Roman"/>
              </a:rPr>
              <a:t>13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1452171" y="600957"/>
            <a:ext cx="7763180" cy="719642"/>
          </a:xfrm>
          <a:prstGeom prst="rect">
            <a:avLst/>
          </a:prstGeom>
          <a:solidFill>
            <a:schemeClr val="accent1"/>
          </a:solidFill>
        </p:spPr>
        <p:txBody>
          <a:bodyPr wrap="square" lIns="0" tIns="3001" rIns="0" bIns="0" rtlCol="0">
            <a:noAutofit/>
          </a:bodyPr>
          <a:lstStyle/>
          <a:p>
            <a:pPr>
              <a:lnSpc>
                <a:spcPts val="549"/>
              </a:lnSpc>
            </a:pPr>
            <a:endParaRPr sz="500" dirty="0"/>
          </a:p>
          <a:p>
            <a:pPr marL="2434982">
              <a:lnSpc>
                <a:spcPct val="95825"/>
              </a:lnSpc>
            </a:pPr>
            <a:r>
              <a:rPr sz="4000" spc="-9" dirty="0">
                <a:solidFill>
                  <a:srgbClr val="FFFFFF"/>
                </a:solidFill>
                <a:latin typeface="Times New Roman"/>
                <a:cs typeface="Times New Roman"/>
              </a:rPr>
              <a:t>Output format</a:t>
            </a:r>
            <a:endParaRPr sz="4000" dirty="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26185315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ject 10"/>
          <p:cNvSpPr/>
          <p:nvPr/>
        </p:nvSpPr>
        <p:spPr>
          <a:xfrm>
            <a:off x="1452171" y="950889"/>
            <a:ext cx="7763180" cy="1141082"/>
          </a:xfrm>
          <a:custGeom>
            <a:avLst/>
            <a:gdLst/>
            <a:ahLst/>
            <a:cxnLst/>
            <a:rect l="l" t="t" r="r" b="b"/>
            <a:pathLst>
              <a:path w="7772400" h="1143000">
                <a:moveTo>
                  <a:pt x="0" y="1143000"/>
                </a:moveTo>
                <a:lnTo>
                  <a:pt x="7772400" y="1143000"/>
                </a:lnTo>
                <a:lnTo>
                  <a:pt x="7772400" y="0"/>
                </a:lnTo>
                <a:lnTo>
                  <a:pt x="0" y="0"/>
                </a:lnTo>
                <a:lnTo>
                  <a:pt x="0" y="1143000"/>
                </a:lnTo>
                <a:close/>
              </a:path>
            </a:pathLst>
          </a:custGeom>
          <a:solidFill>
            <a:schemeClr val="accent1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1530814" y="2417289"/>
            <a:ext cx="228583" cy="431583"/>
          </a:xfrm>
          <a:prstGeom prst="rect">
            <a:avLst/>
          </a:prstGeom>
        </p:spPr>
        <p:txBody>
          <a:bodyPr wrap="square" lIns="0" tIns="21369" rIns="0" bIns="0" rtlCol="0">
            <a:noAutofit/>
          </a:bodyPr>
          <a:lstStyle/>
          <a:p>
            <a:pPr marL="12682">
              <a:lnSpc>
                <a:spcPts val="3365"/>
              </a:lnSpc>
            </a:pPr>
            <a:r>
              <a:rPr sz="3200" dirty="0">
                <a:latin typeface="Times New Roman"/>
                <a:cs typeface="Times New Roman"/>
              </a:rPr>
              <a:t>•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873268" y="2417289"/>
            <a:ext cx="7291343" cy="3057625"/>
          </a:xfrm>
          <a:prstGeom prst="rect">
            <a:avLst/>
          </a:prstGeom>
        </p:spPr>
        <p:txBody>
          <a:bodyPr wrap="square" lIns="0" tIns="21369" rIns="0" bIns="0" rtlCol="0">
            <a:noAutofit/>
          </a:bodyPr>
          <a:lstStyle/>
          <a:p>
            <a:pPr marL="12682" marR="57318">
              <a:lnSpc>
                <a:spcPts val="3365"/>
              </a:lnSpc>
            </a:pPr>
            <a:r>
              <a:rPr sz="3200" spc="-1" dirty="0">
                <a:latin typeface="Times New Roman"/>
                <a:cs typeface="Times New Roman"/>
              </a:rPr>
              <a:t>MATLAB saves previously typed</a:t>
            </a:r>
            <a:endParaRPr sz="3200">
              <a:latin typeface="Times New Roman"/>
              <a:cs typeface="Times New Roman"/>
            </a:endParaRPr>
          </a:p>
          <a:p>
            <a:pPr marL="12722" marR="57318">
              <a:lnSpc>
                <a:spcPct val="95825"/>
              </a:lnSpc>
            </a:pPr>
            <a:r>
              <a:rPr sz="3200" spc="-1" dirty="0">
                <a:latin typeface="Times New Roman"/>
                <a:cs typeface="Times New Roman"/>
              </a:rPr>
              <a:t>commands in a buffer.</a:t>
            </a:r>
            <a:endParaRPr sz="3200">
              <a:latin typeface="Times New Roman"/>
              <a:cs typeface="Times New Roman"/>
            </a:endParaRPr>
          </a:p>
          <a:p>
            <a:pPr marL="12722" marR="754204" indent="-40">
              <a:lnSpc>
                <a:spcPct val="100041"/>
              </a:lnSpc>
              <a:spcBef>
                <a:spcPts val="915"/>
              </a:spcBef>
            </a:pPr>
            <a:r>
              <a:rPr sz="3200" dirty="0">
                <a:latin typeface="Times New Roman"/>
                <a:cs typeface="Times New Roman"/>
              </a:rPr>
              <a:t>Commands can be recalled with the up- arrow key.</a:t>
            </a:r>
            <a:endParaRPr sz="3200">
              <a:latin typeface="Times New Roman"/>
              <a:cs typeface="Times New Roman"/>
            </a:endParaRPr>
          </a:p>
          <a:p>
            <a:pPr marL="12722" indent="-40">
              <a:lnSpc>
                <a:spcPct val="100041"/>
              </a:lnSpc>
              <a:spcBef>
                <a:spcPts val="759"/>
              </a:spcBef>
            </a:pPr>
            <a:r>
              <a:rPr sz="3200" dirty="0">
                <a:latin typeface="Times New Roman"/>
                <a:cs typeface="Times New Roman"/>
              </a:rPr>
              <a:t>Also type first few characters and then press up-ar</a:t>
            </a:r>
            <a:r>
              <a:rPr sz="3200" spc="-9" dirty="0">
                <a:latin typeface="Times New Roman"/>
                <a:cs typeface="Times New Roman"/>
              </a:rPr>
              <a:t>r</a:t>
            </a:r>
            <a:r>
              <a:rPr sz="3200" dirty="0">
                <a:latin typeface="Times New Roman"/>
                <a:cs typeface="Times New Roman"/>
              </a:rPr>
              <a:t>ow key </a:t>
            </a:r>
            <a:r>
              <a:rPr sz="3200" spc="-14" dirty="0">
                <a:latin typeface="Times New Roman"/>
                <a:cs typeface="Times New Roman"/>
              </a:rPr>
              <a:t>t</a:t>
            </a:r>
            <a:r>
              <a:rPr sz="3200" dirty="0">
                <a:latin typeface="Times New Roman"/>
                <a:cs typeface="Times New Roman"/>
              </a:rPr>
              <a:t>o recall commands.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530814" y="3486880"/>
            <a:ext cx="228583" cy="431583"/>
          </a:xfrm>
          <a:prstGeom prst="rect">
            <a:avLst/>
          </a:prstGeom>
        </p:spPr>
        <p:txBody>
          <a:bodyPr wrap="square" lIns="0" tIns="21369" rIns="0" bIns="0" rtlCol="0">
            <a:noAutofit/>
          </a:bodyPr>
          <a:lstStyle/>
          <a:p>
            <a:pPr marL="12682">
              <a:lnSpc>
                <a:spcPts val="3365"/>
              </a:lnSpc>
            </a:pPr>
            <a:r>
              <a:rPr sz="3200" dirty="0">
                <a:latin typeface="Times New Roman"/>
                <a:cs typeface="Times New Roman"/>
              </a:rPr>
              <a:t>•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530814" y="4556471"/>
            <a:ext cx="228583" cy="431582"/>
          </a:xfrm>
          <a:prstGeom prst="rect">
            <a:avLst/>
          </a:prstGeom>
        </p:spPr>
        <p:txBody>
          <a:bodyPr wrap="square" lIns="0" tIns="21369" rIns="0" bIns="0" rtlCol="0">
            <a:noAutofit/>
          </a:bodyPr>
          <a:lstStyle/>
          <a:p>
            <a:pPr marL="12682">
              <a:lnSpc>
                <a:spcPts val="3365"/>
              </a:lnSpc>
            </a:pPr>
            <a:r>
              <a:rPr sz="3200" dirty="0">
                <a:latin typeface="Times New Roman"/>
                <a:cs typeface="Times New Roman"/>
              </a:rPr>
              <a:t>•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8932325" y="6641881"/>
            <a:ext cx="231036" cy="203366"/>
          </a:xfrm>
          <a:prstGeom prst="rect">
            <a:avLst/>
          </a:prstGeom>
        </p:spPr>
        <p:txBody>
          <a:bodyPr wrap="square" lIns="0" tIns="9733" rIns="0" bIns="0" rtlCol="0">
            <a:noAutofit/>
          </a:bodyPr>
          <a:lstStyle/>
          <a:p>
            <a:pPr marL="12682">
              <a:lnSpc>
                <a:spcPts val="1533"/>
              </a:lnSpc>
            </a:pPr>
            <a:r>
              <a:rPr sz="1400" spc="4" dirty="0">
                <a:latin typeface="Times New Roman"/>
                <a:cs typeface="Times New Roman"/>
              </a:rPr>
              <a:t>14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1452171" y="950889"/>
            <a:ext cx="7763180" cy="114108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999"/>
              </a:lnSpc>
            </a:pPr>
            <a:endParaRPr sz="1000"/>
          </a:p>
          <a:p>
            <a:pPr marL="1809495">
              <a:lnSpc>
                <a:spcPct val="95825"/>
              </a:lnSpc>
              <a:spcBef>
                <a:spcPts val="1011"/>
              </a:spcBef>
            </a:pPr>
            <a:r>
              <a:rPr sz="4400" dirty="0">
                <a:solidFill>
                  <a:srgbClr val="FFFFFF"/>
                </a:solidFill>
                <a:latin typeface="Times New Roman"/>
                <a:cs typeface="Times New Roman"/>
              </a:rPr>
              <a:t>Command History</a:t>
            </a:r>
            <a:endParaRPr sz="440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3547046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object 12"/>
          <p:cNvSpPr/>
          <p:nvPr/>
        </p:nvSpPr>
        <p:spPr>
          <a:xfrm>
            <a:off x="1452171" y="950889"/>
            <a:ext cx="7763180" cy="1141082"/>
          </a:xfrm>
          <a:custGeom>
            <a:avLst/>
            <a:gdLst/>
            <a:ahLst/>
            <a:cxnLst/>
            <a:rect l="l" t="t" r="r" b="b"/>
            <a:pathLst>
              <a:path w="7772400" h="1143000">
                <a:moveTo>
                  <a:pt x="0" y="1143000"/>
                </a:moveTo>
                <a:lnTo>
                  <a:pt x="7772400" y="1143000"/>
                </a:lnTo>
                <a:lnTo>
                  <a:pt x="7772400" y="0"/>
                </a:lnTo>
                <a:lnTo>
                  <a:pt x="0" y="0"/>
                </a:lnTo>
                <a:lnTo>
                  <a:pt x="0" y="1143000"/>
                </a:lnTo>
                <a:close/>
              </a:path>
            </a:pathLst>
          </a:custGeom>
          <a:solidFill>
            <a:schemeClr val="accent1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" name="object 11"/>
          <p:cNvSpPr txBox="1"/>
          <p:nvPr/>
        </p:nvSpPr>
        <p:spPr>
          <a:xfrm>
            <a:off x="1530814" y="2424896"/>
            <a:ext cx="228583" cy="431583"/>
          </a:xfrm>
          <a:prstGeom prst="rect">
            <a:avLst/>
          </a:prstGeom>
        </p:spPr>
        <p:txBody>
          <a:bodyPr wrap="square" lIns="0" tIns="21369" rIns="0" bIns="0" rtlCol="0">
            <a:noAutofit/>
          </a:bodyPr>
          <a:lstStyle/>
          <a:p>
            <a:pPr marL="12682">
              <a:lnSpc>
                <a:spcPts val="3365"/>
              </a:lnSpc>
            </a:pPr>
            <a:r>
              <a:rPr sz="3200" dirty="0">
                <a:latin typeface="Times New Roman"/>
                <a:cs typeface="Times New Roman"/>
              </a:rPr>
              <a:t>•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1873267" y="2424897"/>
            <a:ext cx="6866181" cy="1405304"/>
          </a:xfrm>
          <a:prstGeom prst="rect">
            <a:avLst/>
          </a:prstGeom>
        </p:spPr>
        <p:txBody>
          <a:bodyPr wrap="square" lIns="0" tIns="21369" rIns="0" bIns="0" rtlCol="0">
            <a:noAutofit/>
          </a:bodyPr>
          <a:lstStyle/>
          <a:p>
            <a:pPr marL="12682" marR="57318">
              <a:lnSpc>
                <a:spcPts val="3365"/>
              </a:lnSpc>
            </a:pPr>
            <a:r>
              <a:rPr sz="3200" spc="-1" dirty="0">
                <a:latin typeface="Times New Roman"/>
                <a:cs typeface="Times New Roman"/>
              </a:rPr>
              <a:t>For your programs to be automatically</a:t>
            </a:r>
            <a:endParaRPr sz="3200">
              <a:latin typeface="Times New Roman"/>
              <a:cs typeface="Times New Roman"/>
            </a:endParaRPr>
          </a:p>
          <a:p>
            <a:pPr marL="12722">
              <a:lnSpc>
                <a:spcPct val="100041"/>
              </a:lnSpc>
            </a:pPr>
            <a:r>
              <a:rPr sz="3200" spc="4" dirty="0">
                <a:latin typeface="Times New Roman"/>
                <a:cs typeface="Times New Roman"/>
              </a:rPr>
              <a:t>accessib</a:t>
            </a:r>
            <a:r>
              <a:rPr sz="3200" spc="-14" dirty="0">
                <a:latin typeface="Times New Roman"/>
                <a:cs typeface="Times New Roman"/>
              </a:rPr>
              <a:t>l</a:t>
            </a:r>
            <a:r>
              <a:rPr sz="3200" dirty="0">
                <a:latin typeface="Times New Roman"/>
                <a:cs typeface="Times New Roman"/>
              </a:rPr>
              <a:t>e </a:t>
            </a:r>
            <a:r>
              <a:rPr sz="3200" spc="4" dirty="0">
                <a:latin typeface="Times New Roman"/>
                <a:cs typeface="Times New Roman"/>
              </a:rPr>
              <a:t>t</a:t>
            </a:r>
            <a:r>
              <a:rPr sz="3200" dirty="0">
                <a:latin typeface="Times New Roman"/>
                <a:cs typeface="Times New Roman"/>
              </a:rPr>
              <a:t>o </a:t>
            </a:r>
            <a:r>
              <a:rPr sz="3200" spc="4" dirty="0">
                <a:latin typeface="Times New Roman"/>
                <a:cs typeface="Times New Roman"/>
              </a:rPr>
              <a:t>MATLA</a:t>
            </a:r>
            <a:r>
              <a:rPr sz="3200" dirty="0">
                <a:latin typeface="Times New Roman"/>
                <a:cs typeface="Times New Roman"/>
              </a:rPr>
              <a:t>B</a:t>
            </a:r>
            <a:r>
              <a:rPr sz="3200" spc="-9" dirty="0">
                <a:latin typeface="Times New Roman"/>
                <a:cs typeface="Times New Roman"/>
              </a:rPr>
              <a:t> </a:t>
            </a:r>
            <a:r>
              <a:rPr sz="3200" spc="4" dirty="0">
                <a:latin typeface="Times New Roman"/>
                <a:cs typeface="Times New Roman"/>
              </a:rPr>
              <a:t>sav</a:t>
            </a:r>
            <a:r>
              <a:rPr sz="3200" dirty="0">
                <a:latin typeface="Times New Roman"/>
                <a:cs typeface="Times New Roman"/>
              </a:rPr>
              <a:t>e </a:t>
            </a:r>
            <a:r>
              <a:rPr sz="3200" spc="-14" dirty="0">
                <a:latin typeface="Times New Roman"/>
                <a:cs typeface="Times New Roman"/>
              </a:rPr>
              <a:t>i</a:t>
            </a:r>
            <a:r>
              <a:rPr sz="3200" dirty="0">
                <a:latin typeface="Times New Roman"/>
                <a:cs typeface="Times New Roman"/>
              </a:rPr>
              <a:t>n a </a:t>
            </a:r>
            <a:r>
              <a:rPr sz="3200" spc="4" dirty="0">
                <a:latin typeface="Times New Roman"/>
                <a:cs typeface="Times New Roman"/>
              </a:rPr>
              <a:t>p</a:t>
            </a:r>
            <a:r>
              <a:rPr sz="3200" spc="-14" dirty="0">
                <a:latin typeface="Times New Roman"/>
                <a:cs typeface="Times New Roman"/>
              </a:rPr>
              <a:t>l</a:t>
            </a:r>
            <a:r>
              <a:rPr sz="3200" spc="4" dirty="0">
                <a:latin typeface="Times New Roman"/>
                <a:cs typeface="Times New Roman"/>
              </a:rPr>
              <a:t>ac</a:t>
            </a:r>
            <a:r>
              <a:rPr sz="3200" dirty="0">
                <a:latin typeface="Times New Roman"/>
                <a:cs typeface="Times New Roman"/>
              </a:rPr>
              <a:t>e </a:t>
            </a:r>
            <a:r>
              <a:rPr sz="3200" spc="-14" dirty="0">
                <a:latin typeface="Times New Roman"/>
                <a:cs typeface="Times New Roman"/>
              </a:rPr>
              <a:t>i</a:t>
            </a:r>
            <a:r>
              <a:rPr sz="3200" dirty="0">
                <a:latin typeface="Times New Roman"/>
                <a:cs typeface="Times New Roman"/>
              </a:rPr>
              <a:t>n the “path”.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530814" y="3981348"/>
            <a:ext cx="228583" cy="431583"/>
          </a:xfrm>
          <a:prstGeom prst="rect">
            <a:avLst/>
          </a:prstGeom>
        </p:spPr>
        <p:txBody>
          <a:bodyPr wrap="square" lIns="0" tIns="21369" rIns="0" bIns="0" rtlCol="0">
            <a:noAutofit/>
          </a:bodyPr>
          <a:lstStyle/>
          <a:p>
            <a:pPr marL="12682">
              <a:lnSpc>
                <a:spcPts val="3365"/>
              </a:lnSpc>
            </a:pPr>
            <a:r>
              <a:rPr sz="3200" dirty="0">
                <a:latin typeface="Times New Roman"/>
                <a:cs typeface="Times New Roman"/>
              </a:rPr>
              <a:t>•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873267" y="3981349"/>
            <a:ext cx="6509966" cy="1988035"/>
          </a:xfrm>
          <a:prstGeom prst="rect">
            <a:avLst/>
          </a:prstGeom>
        </p:spPr>
        <p:txBody>
          <a:bodyPr wrap="square" lIns="0" tIns="21369" rIns="0" bIns="0" rtlCol="0">
            <a:noAutofit/>
          </a:bodyPr>
          <a:lstStyle/>
          <a:p>
            <a:pPr marL="12682">
              <a:lnSpc>
                <a:spcPts val="3365"/>
              </a:lnSpc>
            </a:pPr>
            <a:r>
              <a:rPr sz="3200" dirty="0">
                <a:latin typeface="Times New Roman"/>
                <a:cs typeface="Times New Roman"/>
              </a:rPr>
              <a:t>“path” command specifies and adds the</a:t>
            </a:r>
            <a:endParaRPr sz="3200">
              <a:latin typeface="Times New Roman"/>
              <a:cs typeface="Times New Roman"/>
            </a:endParaRPr>
          </a:p>
          <a:p>
            <a:pPr marL="12722" marR="60951">
              <a:lnSpc>
                <a:spcPct val="95825"/>
              </a:lnSpc>
            </a:pPr>
            <a:r>
              <a:rPr sz="3200" spc="1" dirty="0">
                <a:latin typeface="Times New Roman"/>
                <a:cs typeface="Times New Roman"/>
              </a:rPr>
              <a:t>paths.</a:t>
            </a:r>
            <a:endParaRPr sz="3200">
              <a:latin typeface="Times New Roman"/>
              <a:cs typeface="Times New Roman"/>
            </a:endParaRPr>
          </a:p>
          <a:p>
            <a:pPr marL="12722" marR="514806" indent="-40">
              <a:lnSpc>
                <a:spcPct val="100041"/>
              </a:lnSpc>
              <a:spcBef>
                <a:spcPts val="915"/>
              </a:spcBef>
            </a:pPr>
            <a:r>
              <a:rPr sz="3200" dirty="0">
                <a:latin typeface="Times New Roman"/>
                <a:cs typeface="Times New Roman"/>
              </a:rPr>
              <a:t>“cd” command changes the working </a:t>
            </a:r>
            <a:r>
              <a:rPr sz="3200" spc="-4" dirty="0">
                <a:latin typeface="Times New Roman"/>
                <a:cs typeface="Times New Roman"/>
              </a:rPr>
              <a:t>directory.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8398630" y="3981348"/>
            <a:ext cx="629074" cy="431583"/>
          </a:xfrm>
          <a:prstGeom prst="rect">
            <a:avLst/>
          </a:prstGeom>
        </p:spPr>
        <p:txBody>
          <a:bodyPr wrap="square" lIns="0" tIns="21369" rIns="0" bIns="0" rtlCol="0">
            <a:noAutofit/>
          </a:bodyPr>
          <a:lstStyle/>
          <a:p>
            <a:pPr marL="12682">
              <a:lnSpc>
                <a:spcPts val="3365"/>
              </a:lnSpc>
            </a:pPr>
            <a:r>
              <a:rPr sz="3200" dirty="0">
                <a:latin typeface="Times New Roman"/>
                <a:cs typeface="Times New Roman"/>
              </a:rPr>
              <a:t>file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530814" y="5050939"/>
            <a:ext cx="228583" cy="431582"/>
          </a:xfrm>
          <a:prstGeom prst="rect">
            <a:avLst/>
          </a:prstGeom>
        </p:spPr>
        <p:txBody>
          <a:bodyPr wrap="square" lIns="0" tIns="21369" rIns="0" bIns="0" rtlCol="0">
            <a:noAutofit/>
          </a:bodyPr>
          <a:lstStyle/>
          <a:p>
            <a:pPr marL="12682">
              <a:lnSpc>
                <a:spcPts val="3365"/>
              </a:lnSpc>
            </a:pPr>
            <a:r>
              <a:rPr sz="3200" dirty="0">
                <a:latin typeface="Times New Roman"/>
                <a:cs typeface="Times New Roman"/>
              </a:rPr>
              <a:t>•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8932325" y="6641881"/>
            <a:ext cx="231036" cy="203366"/>
          </a:xfrm>
          <a:prstGeom prst="rect">
            <a:avLst/>
          </a:prstGeom>
        </p:spPr>
        <p:txBody>
          <a:bodyPr wrap="square" lIns="0" tIns="9733" rIns="0" bIns="0" rtlCol="0">
            <a:noAutofit/>
          </a:bodyPr>
          <a:lstStyle/>
          <a:p>
            <a:pPr marL="12682">
              <a:lnSpc>
                <a:spcPts val="1533"/>
              </a:lnSpc>
            </a:pPr>
            <a:r>
              <a:rPr sz="1400" spc="4" dirty="0">
                <a:latin typeface="Times New Roman"/>
                <a:cs typeface="Times New Roman"/>
              </a:rPr>
              <a:t>15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1452171" y="950889"/>
            <a:ext cx="7763180" cy="114108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999"/>
              </a:lnSpc>
            </a:pPr>
            <a:endParaRPr sz="1000"/>
          </a:p>
          <a:p>
            <a:pPr marL="2585863" marR="2587444" algn="ctr">
              <a:lnSpc>
                <a:spcPct val="95825"/>
              </a:lnSpc>
              <a:spcBef>
                <a:spcPts val="1011"/>
              </a:spcBef>
            </a:pPr>
            <a:r>
              <a:rPr sz="4400" dirty="0">
                <a:solidFill>
                  <a:srgbClr val="FFFFFF"/>
                </a:solidFill>
                <a:latin typeface="Times New Roman"/>
                <a:cs typeface="Times New Roman"/>
              </a:rPr>
              <a:t>Directories</a:t>
            </a:r>
            <a:endParaRPr sz="440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6353887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object 18"/>
          <p:cNvSpPr/>
          <p:nvPr/>
        </p:nvSpPr>
        <p:spPr>
          <a:xfrm>
            <a:off x="1452171" y="950889"/>
            <a:ext cx="7763180" cy="1141082"/>
          </a:xfrm>
          <a:custGeom>
            <a:avLst/>
            <a:gdLst/>
            <a:ahLst/>
            <a:cxnLst/>
            <a:rect l="l" t="t" r="r" b="b"/>
            <a:pathLst>
              <a:path w="7772400" h="1143000">
                <a:moveTo>
                  <a:pt x="0" y="1143000"/>
                </a:moveTo>
                <a:lnTo>
                  <a:pt x="7772400" y="1143000"/>
                </a:lnTo>
                <a:lnTo>
                  <a:pt x="7772400" y="0"/>
                </a:lnTo>
                <a:lnTo>
                  <a:pt x="0" y="0"/>
                </a:lnTo>
                <a:lnTo>
                  <a:pt x="0" y="1143000"/>
                </a:lnTo>
                <a:close/>
              </a:path>
            </a:pathLst>
          </a:custGeom>
          <a:solidFill>
            <a:srgbClr val="3838CA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" name="object 17"/>
          <p:cNvSpPr txBox="1"/>
          <p:nvPr/>
        </p:nvSpPr>
        <p:spPr>
          <a:xfrm>
            <a:off x="1530814" y="2417289"/>
            <a:ext cx="228583" cy="431583"/>
          </a:xfrm>
          <a:prstGeom prst="rect">
            <a:avLst/>
          </a:prstGeom>
        </p:spPr>
        <p:txBody>
          <a:bodyPr wrap="square" lIns="0" tIns="21369" rIns="0" bIns="0" rtlCol="0">
            <a:noAutofit/>
          </a:bodyPr>
          <a:lstStyle/>
          <a:p>
            <a:pPr marL="12682">
              <a:lnSpc>
                <a:spcPts val="3365"/>
              </a:lnSpc>
            </a:pPr>
            <a:r>
              <a:rPr sz="3200" dirty="0">
                <a:latin typeface="Times New Roman"/>
                <a:cs typeface="Times New Roman"/>
              </a:rPr>
              <a:t>•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1873267" y="2417289"/>
            <a:ext cx="6606208" cy="431583"/>
          </a:xfrm>
          <a:prstGeom prst="rect">
            <a:avLst/>
          </a:prstGeom>
        </p:spPr>
        <p:txBody>
          <a:bodyPr wrap="square" lIns="0" tIns="21369" rIns="0" bIns="0" rtlCol="0">
            <a:noAutofit/>
          </a:bodyPr>
          <a:lstStyle/>
          <a:p>
            <a:pPr marL="12682">
              <a:lnSpc>
                <a:spcPts val="3365"/>
              </a:lnSpc>
            </a:pPr>
            <a:r>
              <a:rPr sz="3200" spc="-1" dirty="0">
                <a:latin typeface="Times New Roman"/>
                <a:cs typeface="Times New Roman"/>
              </a:rPr>
              <a:t>Select “Print” from the “File” menu and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1873309" y="2904150"/>
            <a:ext cx="4258655" cy="431583"/>
          </a:xfrm>
          <a:prstGeom prst="rect">
            <a:avLst/>
          </a:prstGeom>
        </p:spPr>
        <p:txBody>
          <a:bodyPr wrap="square" lIns="0" tIns="21369" rIns="0" bIns="0" rtlCol="0">
            <a:noAutofit/>
          </a:bodyPr>
          <a:lstStyle/>
          <a:p>
            <a:pPr marL="12682">
              <a:lnSpc>
                <a:spcPts val="3365"/>
              </a:lnSpc>
            </a:pPr>
            <a:r>
              <a:rPr sz="3200" dirty="0">
                <a:latin typeface="Times New Roman"/>
                <a:cs typeface="Times New Roman"/>
              </a:rPr>
              <a:t>click “Print” in the dialog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6147278" y="2904150"/>
            <a:ext cx="796765" cy="431583"/>
          </a:xfrm>
          <a:prstGeom prst="rect">
            <a:avLst/>
          </a:prstGeom>
        </p:spPr>
        <p:txBody>
          <a:bodyPr wrap="square" lIns="0" tIns="21369" rIns="0" bIns="0" rtlCol="0">
            <a:noAutofit/>
          </a:bodyPr>
          <a:lstStyle/>
          <a:p>
            <a:pPr marL="12682">
              <a:lnSpc>
                <a:spcPts val="3365"/>
              </a:lnSpc>
            </a:pPr>
            <a:r>
              <a:rPr sz="3200" dirty="0">
                <a:latin typeface="Times New Roman"/>
                <a:cs typeface="Times New Roman"/>
              </a:rPr>
              <a:t>box.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1530814" y="3486880"/>
            <a:ext cx="228583" cy="431583"/>
          </a:xfrm>
          <a:prstGeom prst="rect">
            <a:avLst/>
          </a:prstGeom>
        </p:spPr>
        <p:txBody>
          <a:bodyPr wrap="square" lIns="0" tIns="21369" rIns="0" bIns="0" rtlCol="0">
            <a:noAutofit/>
          </a:bodyPr>
          <a:lstStyle/>
          <a:p>
            <a:pPr marL="12682">
              <a:lnSpc>
                <a:spcPts val="3365"/>
              </a:lnSpc>
            </a:pPr>
            <a:r>
              <a:rPr sz="3200" dirty="0">
                <a:latin typeface="Times New Roman"/>
                <a:cs typeface="Times New Roman"/>
              </a:rPr>
              <a:t>•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873268" y="3486880"/>
            <a:ext cx="1452979" cy="918443"/>
          </a:xfrm>
          <a:prstGeom prst="rect">
            <a:avLst/>
          </a:prstGeom>
        </p:spPr>
        <p:txBody>
          <a:bodyPr wrap="square" lIns="0" tIns="21369" rIns="0" bIns="0" rtlCol="0">
            <a:noAutofit/>
          </a:bodyPr>
          <a:lstStyle/>
          <a:p>
            <a:pPr marL="12682">
              <a:lnSpc>
                <a:spcPts val="3365"/>
              </a:lnSpc>
            </a:pPr>
            <a:r>
              <a:rPr sz="3200" dirty="0">
                <a:latin typeface="Times New Roman"/>
                <a:cs typeface="Times New Roman"/>
              </a:rPr>
              <a:t>You can</a:t>
            </a:r>
            <a:endParaRPr sz="3200">
              <a:latin typeface="Times New Roman"/>
              <a:cs typeface="Times New Roman"/>
            </a:endParaRPr>
          </a:p>
          <a:p>
            <a:pPr marL="12722" marR="60951">
              <a:lnSpc>
                <a:spcPct val="95825"/>
              </a:lnSpc>
            </a:pPr>
            <a:r>
              <a:rPr sz="3200" dirty="0">
                <a:latin typeface="Times New Roman"/>
                <a:cs typeface="Times New Roman"/>
              </a:rPr>
              <a:t>prompt.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3341480" y="3486880"/>
            <a:ext cx="741735" cy="431583"/>
          </a:xfrm>
          <a:prstGeom prst="rect">
            <a:avLst/>
          </a:prstGeom>
        </p:spPr>
        <p:txBody>
          <a:bodyPr wrap="square" lIns="0" tIns="21369" rIns="0" bIns="0" rtlCol="0">
            <a:noAutofit/>
          </a:bodyPr>
          <a:lstStyle/>
          <a:p>
            <a:pPr marL="12682">
              <a:lnSpc>
                <a:spcPts val="3365"/>
              </a:lnSpc>
            </a:pPr>
            <a:r>
              <a:rPr sz="3200" dirty="0">
                <a:latin typeface="Times New Roman"/>
                <a:cs typeface="Times New Roman"/>
              </a:rPr>
              <a:t>also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4098447" y="3486880"/>
            <a:ext cx="783962" cy="431583"/>
          </a:xfrm>
          <a:prstGeom prst="rect">
            <a:avLst/>
          </a:prstGeom>
        </p:spPr>
        <p:txBody>
          <a:bodyPr wrap="square" lIns="0" tIns="21369" rIns="0" bIns="0" rtlCol="0">
            <a:noAutofit/>
          </a:bodyPr>
          <a:lstStyle/>
          <a:p>
            <a:pPr marL="12682">
              <a:lnSpc>
                <a:spcPts val="3365"/>
              </a:lnSpc>
            </a:pPr>
            <a:r>
              <a:rPr sz="3200" spc="-4" dirty="0">
                <a:latin typeface="Times New Roman"/>
                <a:cs typeface="Times New Roman"/>
              </a:rPr>
              <a:t>type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4897642" y="3486880"/>
            <a:ext cx="1214163" cy="431583"/>
          </a:xfrm>
          <a:prstGeom prst="rect">
            <a:avLst/>
          </a:prstGeom>
        </p:spPr>
        <p:txBody>
          <a:bodyPr wrap="square" lIns="0" tIns="21369" rIns="0" bIns="0" rtlCol="0">
            <a:noAutofit/>
          </a:bodyPr>
          <a:lstStyle/>
          <a:p>
            <a:pPr marL="12682">
              <a:lnSpc>
                <a:spcPts val="3365"/>
              </a:lnSpc>
            </a:pPr>
            <a:r>
              <a:rPr sz="3200" spc="-2" dirty="0">
                <a:latin typeface="Times New Roman"/>
                <a:cs typeface="Times New Roman"/>
              </a:rPr>
              <a:t>“print”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6127038" y="3486880"/>
            <a:ext cx="380098" cy="431583"/>
          </a:xfrm>
          <a:prstGeom prst="rect">
            <a:avLst/>
          </a:prstGeom>
        </p:spPr>
        <p:txBody>
          <a:bodyPr wrap="square" lIns="0" tIns="21369" rIns="0" bIns="0" rtlCol="0">
            <a:noAutofit/>
          </a:bodyPr>
          <a:lstStyle/>
          <a:p>
            <a:pPr marL="12682">
              <a:lnSpc>
                <a:spcPts val="3365"/>
              </a:lnSpc>
            </a:pPr>
            <a:r>
              <a:rPr sz="3200" dirty="0">
                <a:latin typeface="Times New Roman"/>
                <a:cs typeface="Times New Roman"/>
              </a:rPr>
              <a:t>at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6520416" y="3486880"/>
            <a:ext cx="583473" cy="431583"/>
          </a:xfrm>
          <a:prstGeom prst="rect">
            <a:avLst/>
          </a:prstGeom>
        </p:spPr>
        <p:txBody>
          <a:bodyPr wrap="square" lIns="0" tIns="21369" rIns="0" bIns="0" rtlCol="0">
            <a:noAutofit/>
          </a:bodyPr>
          <a:lstStyle/>
          <a:p>
            <a:pPr marL="12682">
              <a:lnSpc>
                <a:spcPts val="3365"/>
              </a:lnSpc>
            </a:pPr>
            <a:r>
              <a:rPr sz="3200" dirty="0">
                <a:latin typeface="Times New Roman"/>
                <a:cs typeface="Times New Roman"/>
              </a:rPr>
              <a:t>the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7119121" y="3486880"/>
            <a:ext cx="1803236" cy="431583"/>
          </a:xfrm>
          <a:prstGeom prst="rect">
            <a:avLst/>
          </a:prstGeom>
        </p:spPr>
        <p:txBody>
          <a:bodyPr wrap="square" lIns="0" tIns="21369" rIns="0" bIns="0" rtlCol="0">
            <a:noAutofit/>
          </a:bodyPr>
          <a:lstStyle/>
          <a:p>
            <a:pPr marL="12682">
              <a:lnSpc>
                <a:spcPts val="3365"/>
              </a:lnSpc>
            </a:pPr>
            <a:r>
              <a:rPr sz="3200" dirty="0">
                <a:latin typeface="Times New Roman"/>
                <a:cs typeface="Times New Roman"/>
              </a:rPr>
              <a:t>MATLAB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8932325" y="6641881"/>
            <a:ext cx="231036" cy="203366"/>
          </a:xfrm>
          <a:prstGeom prst="rect">
            <a:avLst/>
          </a:prstGeom>
        </p:spPr>
        <p:txBody>
          <a:bodyPr wrap="square" lIns="0" tIns="9733" rIns="0" bIns="0" rtlCol="0">
            <a:noAutofit/>
          </a:bodyPr>
          <a:lstStyle/>
          <a:p>
            <a:pPr marL="12682">
              <a:lnSpc>
                <a:spcPts val="1533"/>
              </a:lnSpc>
            </a:pPr>
            <a:r>
              <a:rPr sz="1400" spc="4" dirty="0">
                <a:latin typeface="Times New Roman"/>
                <a:cs typeface="Times New Roman"/>
              </a:rPr>
              <a:t>16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1452171" y="950889"/>
            <a:ext cx="7763180" cy="1141082"/>
          </a:xfrm>
          <a:prstGeom prst="rect">
            <a:avLst/>
          </a:prstGeom>
          <a:solidFill>
            <a:schemeClr val="accent1"/>
          </a:solidFill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999"/>
              </a:lnSpc>
            </a:pPr>
            <a:endParaRPr sz="1000" dirty="0"/>
          </a:p>
          <a:p>
            <a:pPr marL="2925239" marR="2927457" algn="ctr">
              <a:lnSpc>
                <a:spcPct val="95825"/>
              </a:lnSpc>
              <a:spcBef>
                <a:spcPts val="1011"/>
              </a:spcBef>
            </a:pPr>
            <a:r>
              <a:rPr sz="4400" dirty="0">
                <a:solidFill>
                  <a:srgbClr val="FFFFFF"/>
                </a:solidFill>
                <a:latin typeface="Times New Roman"/>
                <a:cs typeface="Times New Roman"/>
              </a:rPr>
              <a:t>Printing</a:t>
            </a:r>
            <a:endParaRPr sz="4400" dirty="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61125464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object 20"/>
          <p:cNvSpPr/>
          <p:nvPr/>
        </p:nvSpPr>
        <p:spPr>
          <a:xfrm>
            <a:off x="1452171" y="950889"/>
            <a:ext cx="7763180" cy="1016324"/>
          </a:xfrm>
          <a:custGeom>
            <a:avLst/>
            <a:gdLst/>
            <a:ahLst/>
            <a:cxnLst/>
            <a:rect l="l" t="t" r="r" b="b"/>
            <a:pathLst>
              <a:path w="7772400" h="1018032">
                <a:moveTo>
                  <a:pt x="0" y="1018032"/>
                </a:moveTo>
                <a:lnTo>
                  <a:pt x="7772400" y="1018031"/>
                </a:lnTo>
                <a:lnTo>
                  <a:pt x="7772400" y="0"/>
                </a:lnTo>
                <a:lnTo>
                  <a:pt x="0" y="0"/>
                </a:lnTo>
                <a:lnTo>
                  <a:pt x="0" y="1018032"/>
                </a:lnTo>
                <a:close/>
              </a:path>
            </a:pathLst>
          </a:custGeom>
          <a:solidFill>
            <a:srgbClr val="3838CA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9" name="object 19"/>
          <p:cNvSpPr txBox="1"/>
          <p:nvPr/>
        </p:nvSpPr>
        <p:spPr>
          <a:xfrm>
            <a:off x="1530814" y="2096811"/>
            <a:ext cx="202705" cy="379854"/>
          </a:xfrm>
          <a:prstGeom prst="rect">
            <a:avLst/>
          </a:prstGeom>
        </p:spPr>
        <p:txBody>
          <a:bodyPr wrap="square" lIns="0" tIns="18738" rIns="0" bIns="0" rtlCol="0">
            <a:noAutofit/>
          </a:bodyPr>
          <a:lstStyle/>
          <a:p>
            <a:pPr marL="12682">
              <a:lnSpc>
                <a:spcPts val="2951"/>
              </a:lnSpc>
            </a:pPr>
            <a:r>
              <a:rPr sz="2800" dirty="0">
                <a:latin typeface="Times New Roman"/>
                <a:cs typeface="Times New Roman"/>
              </a:rPr>
              <a:t>•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1873285" y="2096812"/>
            <a:ext cx="7220823" cy="763240"/>
          </a:xfrm>
          <a:prstGeom prst="rect">
            <a:avLst/>
          </a:prstGeom>
        </p:spPr>
        <p:txBody>
          <a:bodyPr wrap="square" lIns="0" tIns="18738" rIns="0" bIns="0" rtlCol="0">
            <a:noAutofit/>
          </a:bodyPr>
          <a:lstStyle/>
          <a:p>
            <a:pPr marL="12682" marR="53188">
              <a:lnSpc>
                <a:spcPts val="2951"/>
              </a:lnSpc>
            </a:pPr>
            <a:r>
              <a:rPr sz="2800" spc="-7" dirty="0">
                <a:latin typeface="Times New Roman"/>
                <a:cs typeface="Times New Roman"/>
              </a:rPr>
              <a:t>If your command does not fit on one line you can</a:t>
            </a:r>
            <a:endParaRPr sz="2800">
              <a:latin typeface="Times New Roman"/>
              <a:cs typeface="Times New Roman"/>
            </a:endParaRPr>
          </a:p>
          <a:p>
            <a:pPr marL="12717">
              <a:lnSpc>
                <a:spcPts val="3021"/>
              </a:lnSpc>
              <a:spcBef>
                <a:spcPts val="3"/>
              </a:spcBef>
            </a:pPr>
            <a:r>
              <a:rPr sz="2800" spc="-6" dirty="0">
                <a:latin typeface="Times New Roman"/>
                <a:cs typeface="Times New Roman"/>
              </a:rPr>
              <a:t>continue the command on the next line if you type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1873320" y="2863586"/>
            <a:ext cx="4548699" cy="379854"/>
          </a:xfrm>
          <a:prstGeom prst="rect">
            <a:avLst/>
          </a:prstGeom>
        </p:spPr>
        <p:txBody>
          <a:bodyPr wrap="square" lIns="0" tIns="18738" rIns="0" bIns="0" rtlCol="0">
            <a:noAutofit/>
          </a:bodyPr>
          <a:lstStyle/>
          <a:p>
            <a:pPr marL="12682">
              <a:lnSpc>
                <a:spcPts val="2951"/>
              </a:lnSpc>
            </a:pPr>
            <a:r>
              <a:rPr sz="2800" spc="-6" dirty="0">
                <a:latin typeface="Times New Roman"/>
                <a:cs typeface="Times New Roman"/>
              </a:rPr>
              <a:t>three consecutive periods at the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6431726" y="2863586"/>
            <a:ext cx="590714" cy="379854"/>
          </a:xfrm>
          <a:prstGeom prst="rect">
            <a:avLst/>
          </a:prstGeom>
        </p:spPr>
        <p:txBody>
          <a:bodyPr wrap="square" lIns="0" tIns="18738" rIns="0" bIns="0" rtlCol="0">
            <a:noAutofit/>
          </a:bodyPr>
          <a:lstStyle/>
          <a:p>
            <a:pPr marL="12682">
              <a:lnSpc>
                <a:spcPts val="2951"/>
              </a:lnSpc>
            </a:pPr>
            <a:r>
              <a:rPr sz="2800" dirty="0">
                <a:latin typeface="Times New Roman"/>
                <a:cs typeface="Times New Roman"/>
              </a:rPr>
              <a:t>end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7032148" y="2863586"/>
            <a:ext cx="374011" cy="379854"/>
          </a:xfrm>
          <a:prstGeom prst="rect">
            <a:avLst/>
          </a:prstGeom>
        </p:spPr>
        <p:txBody>
          <a:bodyPr wrap="square" lIns="0" tIns="18738" rIns="0" bIns="0" rtlCol="0">
            <a:noAutofit/>
          </a:bodyPr>
          <a:lstStyle/>
          <a:p>
            <a:pPr marL="12682">
              <a:lnSpc>
                <a:spcPts val="2951"/>
              </a:lnSpc>
            </a:pPr>
            <a:r>
              <a:rPr sz="2800" dirty="0">
                <a:latin typeface="Times New Roman"/>
                <a:cs typeface="Times New Roman"/>
              </a:rPr>
              <a:t>of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7415866" y="2863586"/>
            <a:ext cx="511978" cy="379854"/>
          </a:xfrm>
          <a:prstGeom prst="rect">
            <a:avLst/>
          </a:prstGeom>
        </p:spPr>
        <p:txBody>
          <a:bodyPr wrap="square" lIns="0" tIns="18738" rIns="0" bIns="0" rtlCol="0">
            <a:noAutofit/>
          </a:bodyPr>
          <a:lstStyle/>
          <a:p>
            <a:pPr marL="12682">
              <a:lnSpc>
                <a:spcPts val="2951"/>
              </a:lnSpc>
            </a:pPr>
            <a:r>
              <a:rPr sz="2800" dirty="0">
                <a:latin typeface="Times New Roman"/>
                <a:cs typeface="Times New Roman"/>
              </a:rPr>
              <a:t>the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7937551" y="2863586"/>
            <a:ext cx="699244" cy="379854"/>
          </a:xfrm>
          <a:prstGeom prst="rect">
            <a:avLst/>
          </a:prstGeom>
        </p:spPr>
        <p:txBody>
          <a:bodyPr wrap="square" lIns="0" tIns="18738" rIns="0" bIns="0" rtlCol="0">
            <a:noAutofit/>
          </a:bodyPr>
          <a:lstStyle/>
          <a:p>
            <a:pPr marL="12682">
              <a:lnSpc>
                <a:spcPts val="2951"/>
              </a:lnSpc>
            </a:pPr>
            <a:r>
              <a:rPr sz="2800" dirty="0">
                <a:latin typeface="Times New Roman"/>
                <a:cs typeface="Times New Roman"/>
              </a:rPr>
              <a:t>line.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530814" y="3332195"/>
            <a:ext cx="255905" cy="1318595"/>
          </a:xfrm>
          <a:prstGeom prst="rect">
            <a:avLst/>
          </a:prstGeom>
        </p:spPr>
        <p:txBody>
          <a:bodyPr wrap="square" lIns="0" tIns="18738" rIns="0" bIns="0" rtlCol="0">
            <a:noAutofit/>
          </a:bodyPr>
          <a:lstStyle/>
          <a:p>
            <a:pPr marL="12682" marR="53188">
              <a:lnSpc>
                <a:spcPts val="2951"/>
              </a:lnSpc>
            </a:pPr>
            <a:r>
              <a:rPr sz="2800" dirty="0">
                <a:latin typeface="Times New Roman"/>
                <a:cs typeface="Times New Roman"/>
              </a:rPr>
              <a:t>•</a:t>
            </a:r>
            <a:endParaRPr sz="2800">
              <a:latin typeface="Times New Roman"/>
              <a:cs typeface="Times New Roman"/>
            </a:endParaRPr>
          </a:p>
          <a:p>
            <a:pPr marL="12682">
              <a:lnSpc>
                <a:spcPct val="95825"/>
              </a:lnSpc>
              <a:spcBef>
                <a:spcPts val="337"/>
              </a:spcBef>
            </a:pPr>
            <a:r>
              <a:rPr sz="2800" dirty="0">
                <a:latin typeface="Times New Roman"/>
                <a:cs typeface="Times New Roman"/>
              </a:rPr>
              <a:t>»</a:t>
            </a:r>
            <a:endParaRPr sz="2800">
              <a:latin typeface="Times New Roman"/>
              <a:cs typeface="Times New Roman"/>
            </a:endParaRPr>
          </a:p>
          <a:p>
            <a:pPr marL="12682">
              <a:lnSpc>
                <a:spcPct val="95825"/>
              </a:lnSpc>
              <a:spcBef>
                <a:spcPts val="474"/>
              </a:spcBef>
            </a:pPr>
            <a:r>
              <a:rPr sz="2800" dirty="0">
                <a:latin typeface="Times New Roman"/>
                <a:cs typeface="Times New Roman"/>
              </a:rPr>
              <a:t>2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1796746" y="3332195"/>
            <a:ext cx="1160635" cy="849986"/>
          </a:xfrm>
          <a:prstGeom prst="rect">
            <a:avLst/>
          </a:prstGeom>
        </p:spPr>
        <p:txBody>
          <a:bodyPr wrap="square" lIns="0" tIns="18738" rIns="0" bIns="0" rtlCol="0">
            <a:noAutofit/>
          </a:bodyPr>
          <a:lstStyle/>
          <a:p>
            <a:pPr marL="89203">
              <a:lnSpc>
                <a:spcPts val="2951"/>
              </a:lnSpc>
            </a:pPr>
            <a:r>
              <a:rPr sz="2800" dirty="0">
                <a:latin typeface="Times New Roman"/>
                <a:cs typeface="Times New Roman"/>
              </a:rPr>
              <a:t>Length</a:t>
            </a:r>
            <a:endParaRPr sz="2800">
              <a:latin typeface="Times New Roman"/>
              <a:cs typeface="Times New Roman"/>
            </a:endParaRPr>
          </a:p>
          <a:p>
            <a:pPr marL="12682" marR="53188">
              <a:lnSpc>
                <a:spcPct val="95825"/>
              </a:lnSpc>
              <a:spcBef>
                <a:spcPts val="337"/>
              </a:spcBef>
            </a:pPr>
            <a:r>
              <a:rPr sz="2800" dirty="0">
                <a:latin typeface="Times New Roman"/>
                <a:cs typeface="Times New Roman"/>
              </a:rPr>
              <a:t>2 + ...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2967089" y="3332194"/>
            <a:ext cx="746628" cy="379854"/>
          </a:xfrm>
          <a:prstGeom prst="rect">
            <a:avLst/>
          </a:prstGeom>
        </p:spPr>
        <p:txBody>
          <a:bodyPr wrap="square" lIns="0" tIns="18738" rIns="0" bIns="0" rtlCol="0">
            <a:noAutofit/>
          </a:bodyPr>
          <a:lstStyle/>
          <a:p>
            <a:pPr marL="12682">
              <a:lnSpc>
                <a:spcPts val="2951"/>
              </a:lnSpc>
            </a:pPr>
            <a:r>
              <a:rPr sz="2800" spc="-4" dirty="0">
                <a:latin typeface="Times New Roman"/>
                <a:cs typeface="Times New Roman"/>
              </a:rPr>
              <a:t>limit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3723424" y="3332194"/>
            <a:ext cx="315632" cy="379854"/>
          </a:xfrm>
          <a:prstGeom prst="rect">
            <a:avLst/>
          </a:prstGeom>
        </p:spPr>
        <p:txBody>
          <a:bodyPr wrap="square" lIns="0" tIns="18738" rIns="0" bIns="0" rtlCol="0">
            <a:noAutofit/>
          </a:bodyPr>
          <a:lstStyle/>
          <a:p>
            <a:pPr marL="12682">
              <a:lnSpc>
                <a:spcPts val="2951"/>
              </a:lnSpc>
            </a:pPr>
            <a:r>
              <a:rPr sz="2800" dirty="0">
                <a:latin typeface="Times New Roman"/>
                <a:cs typeface="Times New Roman"/>
              </a:rPr>
              <a:t>is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4048764" y="3332194"/>
            <a:ext cx="788905" cy="379854"/>
          </a:xfrm>
          <a:prstGeom prst="rect">
            <a:avLst/>
          </a:prstGeom>
        </p:spPr>
        <p:txBody>
          <a:bodyPr wrap="square" lIns="0" tIns="18738" rIns="0" bIns="0" rtlCol="0">
            <a:noAutofit/>
          </a:bodyPr>
          <a:lstStyle/>
          <a:p>
            <a:pPr marL="12682">
              <a:lnSpc>
                <a:spcPts val="2951"/>
              </a:lnSpc>
            </a:pPr>
            <a:r>
              <a:rPr sz="2800" dirty="0">
                <a:latin typeface="Times New Roman"/>
                <a:cs typeface="Times New Roman"/>
              </a:rPr>
              <a:t>4096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4847375" y="3332194"/>
            <a:ext cx="1518534" cy="379854"/>
          </a:xfrm>
          <a:prstGeom prst="rect">
            <a:avLst/>
          </a:prstGeom>
        </p:spPr>
        <p:txBody>
          <a:bodyPr wrap="square" lIns="0" tIns="18738" rIns="0" bIns="0" rtlCol="0">
            <a:noAutofit/>
          </a:bodyPr>
          <a:lstStyle/>
          <a:p>
            <a:pPr marL="12682">
              <a:lnSpc>
                <a:spcPts val="2951"/>
              </a:lnSpc>
            </a:pPr>
            <a:r>
              <a:rPr sz="2800" dirty="0">
                <a:latin typeface="Times New Roman"/>
                <a:cs typeface="Times New Roman"/>
              </a:rPr>
              <a:t>characters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530814" y="4739545"/>
            <a:ext cx="840509" cy="1318595"/>
          </a:xfrm>
          <a:prstGeom prst="rect">
            <a:avLst/>
          </a:prstGeom>
        </p:spPr>
        <p:txBody>
          <a:bodyPr wrap="square" lIns="0" tIns="18738" rIns="0" bIns="0" rtlCol="0">
            <a:noAutofit/>
          </a:bodyPr>
          <a:lstStyle/>
          <a:p>
            <a:pPr marL="12682">
              <a:lnSpc>
                <a:spcPts val="2951"/>
              </a:lnSpc>
            </a:pPr>
            <a:r>
              <a:rPr sz="2800" spc="-7" dirty="0">
                <a:latin typeface="Times New Roman"/>
                <a:cs typeface="Times New Roman"/>
              </a:rPr>
              <a:t>ans =</a:t>
            </a:r>
            <a:endParaRPr sz="2800">
              <a:latin typeface="Times New Roman"/>
              <a:cs typeface="Times New Roman"/>
            </a:endParaRPr>
          </a:p>
          <a:p>
            <a:pPr marL="455535" marR="53188">
              <a:lnSpc>
                <a:spcPct val="95825"/>
              </a:lnSpc>
              <a:spcBef>
                <a:spcPts val="337"/>
              </a:spcBef>
            </a:pPr>
            <a:r>
              <a:rPr sz="2800" dirty="0">
                <a:latin typeface="Times New Roman"/>
                <a:cs typeface="Times New Roman"/>
              </a:rPr>
              <a:t>4</a:t>
            </a:r>
            <a:endParaRPr sz="2800">
              <a:latin typeface="Times New Roman"/>
              <a:cs typeface="Times New Roman"/>
            </a:endParaRPr>
          </a:p>
          <a:p>
            <a:pPr marL="12682" marR="53188">
              <a:lnSpc>
                <a:spcPct val="95825"/>
              </a:lnSpc>
              <a:spcBef>
                <a:spcPts val="474"/>
              </a:spcBef>
            </a:pPr>
            <a:r>
              <a:rPr sz="2800" dirty="0">
                <a:latin typeface="Times New Roman"/>
                <a:cs typeface="Times New Roman"/>
              </a:rPr>
              <a:t>»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8932325" y="6641881"/>
            <a:ext cx="231036" cy="203366"/>
          </a:xfrm>
          <a:prstGeom prst="rect">
            <a:avLst/>
          </a:prstGeom>
        </p:spPr>
        <p:txBody>
          <a:bodyPr wrap="square" lIns="0" tIns="9733" rIns="0" bIns="0" rtlCol="0">
            <a:noAutofit/>
          </a:bodyPr>
          <a:lstStyle/>
          <a:p>
            <a:pPr marL="12682">
              <a:lnSpc>
                <a:spcPts val="1533"/>
              </a:lnSpc>
            </a:pPr>
            <a:r>
              <a:rPr sz="1400" spc="4" dirty="0">
                <a:latin typeface="Times New Roman"/>
                <a:cs typeface="Times New Roman"/>
              </a:rPr>
              <a:t>17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1452171" y="950889"/>
            <a:ext cx="7763180" cy="1016324"/>
          </a:xfrm>
          <a:prstGeom prst="rect">
            <a:avLst/>
          </a:prstGeom>
          <a:solidFill>
            <a:schemeClr val="accent1"/>
          </a:solidFill>
        </p:spPr>
        <p:txBody>
          <a:bodyPr wrap="square" lIns="0" tIns="2564" rIns="0" bIns="0" rtlCol="0">
            <a:noAutofit/>
          </a:bodyPr>
          <a:lstStyle/>
          <a:p>
            <a:pPr>
              <a:lnSpc>
                <a:spcPts val="499"/>
              </a:lnSpc>
            </a:pPr>
            <a:endParaRPr sz="500" dirty="0"/>
          </a:p>
          <a:p>
            <a:pPr marL="2010382">
              <a:lnSpc>
                <a:spcPct val="95825"/>
              </a:lnSpc>
              <a:spcBef>
                <a:spcPts val="999"/>
              </a:spcBef>
            </a:pPr>
            <a:r>
              <a:rPr sz="4400" dirty="0">
                <a:solidFill>
                  <a:srgbClr val="FFFFFF"/>
                </a:solidFill>
                <a:latin typeface="Times New Roman"/>
                <a:cs typeface="Times New Roman"/>
              </a:rPr>
              <a:t>Long commands</a:t>
            </a:r>
            <a:endParaRPr sz="4400" dirty="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50380234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object 16"/>
          <p:cNvSpPr/>
          <p:nvPr/>
        </p:nvSpPr>
        <p:spPr>
          <a:xfrm>
            <a:off x="1452171" y="950889"/>
            <a:ext cx="7763180" cy="1141082"/>
          </a:xfrm>
          <a:custGeom>
            <a:avLst/>
            <a:gdLst/>
            <a:ahLst/>
            <a:cxnLst/>
            <a:rect l="l" t="t" r="r" b="b"/>
            <a:pathLst>
              <a:path w="7772400" h="1143000">
                <a:moveTo>
                  <a:pt x="0" y="1143000"/>
                </a:moveTo>
                <a:lnTo>
                  <a:pt x="7772400" y="1143000"/>
                </a:lnTo>
                <a:lnTo>
                  <a:pt x="7772400" y="0"/>
                </a:lnTo>
                <a:lnTo>
                  <a:pt x="0" y="0"/>
                </a:lnTo>
                <a:lnTo>
                  <a:pt x="0" y="1143000"/>
                </a:lnTo>
                <a:close/>
              </a:path>
            </a:pathLst>
          </a:custGeom>
          <a:solidFill>
            <a:srgbClr val="3838CA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" name="object 15"/>
          <p:cNvSpPr txBox="1"/>
          <p:nvPr/>
        </p:nvSpPr>
        <p:spPr>
          <a:xfrm>
            <a:off x="1530814" y="2417290"/>
            <a:ext cx="228583" cy="1014312"/>
          </a:xfrm>
          <a:prstGeom prst="rect">
            <a:avLst/>
          </a:prstGeom>
        </p:spPr>
        <p:txBody>
          <a:bodyPr wrap="square" lIns="0" tIns="21369" rIns="0" bIns="0" rtlCol="0">
            <a:noAutofit/>
          </a:bodyPr>
          <a:lstStyle/>
          <a:p>
            <a:pPr marL="12682">
              <a:lnSpc>
                <a:spcPts val="3365"/>
              </a:lnSpc>
            </a:pPr>
            <a:r>
              <a:rPr sz="3200" dirty="0">
                <a:latin typeface="Times New Roman"/>
                <a:cs typeface="Times New Roman"/>
              </a:rPr>
              <a:t>•</a:t>
            </a:r>
            <a:endParaRPr sz="3200">
              <a:latin typeface="Times New Roman"/>
              <a:cs typeface="Times New Roman"/>
            </a:endParaRPr>
          </a:p>
          <a:p>
            <a:pPr marL="12682">
              <a:lnSpc>
                <a:spcPct val="95825"/>
              </a:lnSpc>
              <a:spcBef>
                <a:spcPts val="746"/>
              </a:spcBef>
            </a:pPr>
            <a:r>
              <a:rPr sz="3200" dirty="0">
                <a:latin typeface="Times New Roman"/>
                <a:cs typeface="Times New Roman"/>
              </a:rPr>
              <a:t>•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1873267" y="2417289"/>
            <a:ext cx="5798381" cy="1501173"/>
          </a:xfrm>
          <a:prstGeom prst="rect">
            <a:avLst/>
          </a:prstGeom>
        </p:spPr>
        <p:txBody>
          <a:bodyPr wrap="square" lIns="0" tIns="21369" rIns="0" bIns="0" rtlCol="0">
            <a:noAutofit/>
          </a:bodyPr>
          <a:lstStyle/>
          <a:p>
            <a:pPr marL="12682" marR="57318">
              <a:lnSpc>
                <a:spcPts val="3365"/>
              </a:lnSpc>
            </a:pPr>
            <a:r>
              <a:rPr sz="3200" dirty="0">
                <a:latin typeface="Times New Roman"/>
                <a:cs typeface="Times New Roman"/>
              </a:rPr>
              <a:t>Names must begin with a letter</a:t>
            </a:r>
            <a:endParaRPr sz="3200">
              <a:latin typeface="Times New Roman"/>
              <a:cs typeface="Times New Roman"/>
            </a:endParaRPr>
          </a:p>
          <a:p>
            <a:pPr marL="12722" indent="-40">
              <a:lnSpc>
                <a:spcPct val="100041"/>
              </a:lnSpc>
              <a:spcBef>
                <a:spcPts val="746"/>
              </a:spcBef>
            </a:pPr>
            <a:r>
              <a:rPr sz="3200" dirty="0">
                <a:latin typeface="Times New Roman"/>
                <a:cs typeface="Times New Roman"/>
              </a:rPr>
              <a:t>After the first letter, any number of underscores may be used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7690189" y="3000019"/>
            <a:ext cx="1428309" cy="431583"/>
          </a:xfrm>
          <a:prstGeom prst="rect">
            <a:avLst/>
          </a:prstGeom>
        </p:spPr>
        <p:txBody>
          <a:bodyPr wrap="square" lIns="0" tIns="21369" rIns="0" bIns="0" rtlCol="0">
            <a:noAutofit/>
          </a:bodyPr>
          <a:lstStyle/>
          <a:p>
            <a:pPr marL="12682">
              <a:lnSpc>
                <a:spcPts val="3365"/>
              </a:lnSpc>
            </a:pPr>
            <a:r>
              <a:rPr sz="3200" dirty="0">
                <a:latin typeface="Times New Roman"/>
                <a:cs typeface="Times New Roman"/>
              </a:rPr>
              <a:t>digits or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530814" y="4069610"/>
            <a:ext cx="228583" cy="431583"/>
          </a:xfrm>
          <a:prstGeom prst="rect">
            <a:avLst/>
          </a:prstGeom>
        </p:spPr>
        <p:txBody>
          <a:bodyPr wrap="square" lIns="0" tIns="21369" rIns="0" bIns="0" rtlCol="0">
            <a:noAutofit/>
          </a:bodyPr>
          <a:lstStyle/>
          <a:p>
            <a:pPr marL="12682">
              <a:lnSpc>
                <a:spcPts val="3365"/>
              </a:lnSpc>
            </a:pPr>
            <a:r>
              <a:rPr sz="3200" dirty="0">
                <a:latin typeface="Times New Roman"/>
                <a:cs typeface="Times New Roman"/>
              </a:rPr>
              <a:t>•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1873268" y="4069611"/>
            <a:ext cx="2489283" cy="918443"/>
          </a:xfrm>
          <a:prstGeom prst="rect">
            <a:avLst/>
          </a:prstGeom>
        </p:spPr>
        <p:txBody>
          <a:bodyPr wrap="square" lIns="0" tIns="21369" rIns="0" bIns="0" rtlCol="0">
            <a:noAutofit/>
          </a:bodyPr>
          <a:lstStyle/>
          <a:p>
            <a:pPr marL="12682">
              <a:lnSpc>
                <a:spcPts val="3365"/>
              </a:lnSpc>
            </a:pPr>
            <a:r>
              <a:rPr sz="3200" dirty="0">
                <a:latin typeface="Times New Roman"/>
                <a:cs typeface="Times New Roman"/>
              </a:rPr>
              <a:t>But MATLAB</a:t>
            </a:r>
            <a:endParaRPr sz="3200">
              <a:latin typeface="Times New Roman"/>
              <a:cs typeface="Times New Roman"/>
            </a:endParaRPr>
          </a:p>
          <a:p>
            <a:pPr marL="12722" marR="60951">
              <a:lnSpc>
                <a:spcPct val="95825"/>
              </a:lnSpc>
            </a:pPr>
            <a:r>
              <a:rPr sz="3200" dirty="0">
                <a:latin typeface="Times New Roman"/>
                <a:cs typeface="Times New Roman"/>
              </a:rPr>
              <a:t>characters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4377701" y="4069610"/>
            <a:ext cx="1890252" cy="431583"/>
          </a:xfrm>
          <a:prstGeom prst="rect">
            <a:avLst/>
          </a:prstGeom>
        </p:spPr>
        <p:txBody>
          <a:bodyPr wrap="square" lIns="0" tIns="21369" rIns="0" bIns="0" rtlCol="0">
            <a:noAutofit/>
          </a:bodyPr>
          <a:lstStyle/>
          <a:p>
            <a:pPr marL="12682">
              <a:lnSpc>
                <a:spcPts val="3365"/>
              </a:lnSpc>
            </a:pPr>
            <a:r>
              <a:rPr sz="3200" dirty="0">
                <a:latin typeface="Times New Roman"/>
                <a:cs typeface="Times New Roman"/>
              </a:rPr>
              <a:t>remembers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6283104" y="4069611"/>
            <a:ext cx="808144" cy="431582"/>
          </a:xfrm>
          <a:prstGeom prst="rect">
            <a:avLst/>
          </a:prstGeom>
        </p:spPr>
        <p:txBody>
          <a:bodyPr wrap="square" lIns="0" tIns="21369" rIns="0" bIns="0" rtlCol="0">
            <a:noAutofit/>
          </a:bodyPr>
          <a:lstStyle/>
          <a:p>
            <a:pPr marL="12682">
              <a:lnSpc>
                <a:spcPts val="3365"/>
              </a:lnSpc>
            </a:pPr>
            <a:r>
              <a:rPr sz="3200" dirty="0">
                <a:latin typeface="Times New Roman"/>
                <a:cs typeface="Times New Roman"/>
              </a:rPr>
              <a:t>only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7106401" y="4069611"/>
            <a:ext cx="582375" cy="431582"/>
          </a:xfrm>
          <a:prstGeom prst="rect">
            <a:avLst/>
          </a:prstGeom>
        </p:spPr>
        <p:txBody>
          <a:bodyPr wrap="square" lIns="0" tIns="21369" rIns="0" bIns="0" rtlCol="0">
            <a:noAutofit/>
          </a:bodyPr>
          <a:lstStyle/>
          <a:p>
            <a:pPr marL="12682">
              <a:lnSpc>
                <a:spcPts val="3365"/>
              </a:lnSpc>
            </a:pPr>
            <a:r>
              <a:rPr sz="3200" dirty="0">
                <a:latin typeface="Times New Roman"/>
                <a:cs typeface="Times New Roman"/>
              </a:rPr>
              <a:t>the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7703927" y="4069611"/>
            <a:ext cx="740068" cy="431582"/>
          </a:xfrm>
          <a:prstGeom prst="rect">
            <a:avLst/>
          </a:prstGeom>
        </p:spPr>
        <p:txBody>
          <a:bodyPr wrap="square" lIns="0" tIns="21369" rIns="0" bIns="0" rtlCol="0">
            <a:noAutofit/>
          </a:bodyPr>
          <a:lstStyle/>
          <a:p>
            <a:pPr marL="12682">
              <a:lnSpc>
                <a:spcPts val="3365"/>
              </a:lnSpc>
            </a:pPr>
            <a:r>
              <a:rPr sz="3200" dirty="0">
                <a:latin typeface="Times New Roman"/>
                <a:cs typeface="Times New Roman"/>
              </a:rPr>
              <a:t>first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8459146" y="4069610"/>
            <a:ext cx="492352" cy="431583"/>
          </a:xfrm>
          <a:prstGeom prst="rect">
            <a:avLst/>
          </a:prstGeom>
        </p:spPr>
        <p:txBody>
          <a:bodyPr wrap="square" lIns="0" tIns="21369" rIns="0" bIns="0" rtlCol="0">
            <a:noAutofit/>
          </a:bodyPr>
          <a:lstStyle/>
          <a:p>
            <a:pPr marL="12682">
              <a:lnSpc>
                <a:spcPts val="3365"/>
              </a:lnSpc>
            </a:pPr>
            <a:r>
              <a:rPr sz="3200" dirty="0">
                <a:latin typeface="Times New Roman"/>
                <a:cs typeface="Times New Roman"/>
              </a:rPr>
              <a:t>19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8932325" y="6641881"/>
            <a:ext cx="231036" cy="203366"/>
          </a:xfrm>
          <a:prstGeom prst="rect">
            <a:avLst/>
          </a:prstGeom>
        </p:spPr>
        <p:txBody>
          <a:bodyPr wrap="square" lIns="0" tIns="9733" rIns="0" bIns="0" rtlCol="0">
            <a:noAutofit/>
          </a:bodyPr>
          <a:lstStyle/>
          <a:p>
            <a:pPr marL="12682">
              <a:lnSpc>
                <a:spcPts val="1533"/>
              </a:lnSpc>
            </a:pPr>
            <a:r>
              <a:rPr sz="1400" spc="4" dirty="0">
                <a:latin typeface="Times New Roman"/>
                <a:cs typeface="Times New Roman"/>
              </a:rPr>
              <a:t>18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1452171" y="950889"/>
            <a:ext cx="7763180" cy="1141082"/>
          </a:xfrm>
          <a:prstGeom prst="rect">
            <a:avLst/>
          </a:prstGeom>
          <a:solidFill>
            <a:schemeClr val="accent1"/>
          </a:solidFill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999"/>
              </a:lnSpc>
            </a:pPr>
            <a:endParaRPr sz="1000" dirty="0"/>
          </a:p>
          <a:p>
            <a:pPr marL="1951029">
              <a:lnSpc>
                <a:spcPct val="95825"/>
              </a:lnSpc>
              <a:spcBef>
                <a:spcPts val="1011"/>
              </a:spcBef>
            </a:pPr>
            <a:r>
              <a:rPr sz="4400" dirty="0">
                <a:solidFill>
                  <a:srgbClr val="FFFFFF"/>
                </a:solidFill>
                <a:latin typeface="Times New Roman"/>
                <a:cs typeface="Times New Roman"/>
              </a:rPr>
              <a:t>Variable Naming</a:t>
            </a:r>
            <a:endParaRPr sz="4400" dirty="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10006271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object 12"/>
          <p:cNvSpPr/>
          <p:nvPr/>
        </p:nvSpPr>
        <p:spPr>
          <a:xfrm>
            <a:off x="1452171" y="950889"/>
            <a:ext cx="7763180" cy="1141082"/>
          </a:xfrm>
          <a:custGeom>
            <a:avLst/>
            <a:gdLst/>
            <a:ahLst/>
            <a:cxnLst/>
            <a:rect l="l" t="t" r="r" b="b"/>
            <a:pathLst>
              <a:path w="7772400" h="1143000">
                <a:moveTo>
                  <a:pt x="0" y="1143000"/>
                </a:moveTo>
                <a:lnTo>
                  <a:pt x="7772400" y="1143000"/>
                </a:lnTo>
                <a:lnTo>
                  <a:pt x="7772400" y="0"/>
                </a:lnTo>
                <a:lnTo>
                  <a:pt x="0" y="0"/>
                </a:lnTo>
                <a:lnTo>
                  <a:pt x="0" y="1143000"/>
                </a:lnTo>
                <a:close/>
              </a:path>
            </a:pathLst>
          </a:custGeom>
          <a:solidFill>
            <a:srgbClr val="3838CA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" name="object 11"/>
          <p:cNvSpPr txBox="1"/>
          <p:nvPr/>
        </p:nvSpPr>
        <p:spPr>
          <a:xfrm>
            <a:off x="1530814" y="2379253"/>
            <a:ext cx="228583" cy="431583"/>
          </a:xfrm>
          <a:prstGeom prst="rect">
            <a:avLst/>
          </a:prstGeom>
        </p:spPr>
        <p:txBody>
          <a:bodyPr wrap="square" lIns="0" tIns="21369" rIns="0" bIns="0" rtlCol="0">
            <a:noAutofit/>
          </a:bodyPr>
          <a:lstStyle/>
          <a:p>
            <a:pPr marL="12682">
              <a:lnSpc>
                <a:spcPts val="3365"/>
              </a:lnSpc>
            </a:pPr>
            <a:r>
              <a:rPr sz="3200" dirty="0">
                <a:latin typeface="Times New Roman"/>
                <a:cs typeface="Times New Roman"/>
              </a:rPr>
              <a:t>•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1873268" y="2379253"/>
            <a:ext cx="7135902" cy="1402257"/>
          </a:xfrm>
          <a:prstGeom prst="rect">
            <a:avLst/>
          </a:prstGeom>
        </p:spPr>
        <p:txBody>
          <a:bodyPr wrap="square" lIns="0" tIns="21369" rIns="0" bIns="0" rtlCol="0">
            <a:noAutofit/>
          </a:bodyPr>
          <a:lstStyle/>
          <a:p>
            <a:pPr marL="12682" marR="60951">
              <a:lnSpc>
                <a:spcPts val="3365"/>
              </a:lnSpc>
            </a:pPr>
            <a:r>
              <a:rPr sz="3200" spc="-1" dirty="0">
                <a:latin typeface="Times New Roman"/>
                <a:cs typeface="Times New Roman"/>
              </a:rPr>
              <a:t>Comments: MATLAB takes anything</a:t>
            </a:r>
            <a:endParaRPr sz="3200">
              <a:latin typeface="Times New Roman"/>
              <a:cs typeface="Times New Roman"/>
            </a:endParaRPr>
          </a:p>
          <a:p>
            <a:pPr marL="12722">
              <a:lnSpc>
                <a:spcPts val="3440"/>
              </a:lnSpc>
              <a:spcBef>
                <a:spcPts val="3"/>
              </a:spcBef>
            </a:pPr>
            <a:r>
              <a:rPr sz="3200" dirty="0">
                <a:latin typeface="Times New Roman"/>
                <a:cs typeface="Times New Roman"/>
              </a:rPr>
              <a:t>following a % as a comment and ignores it.</a:t>
            </a:r>
            <a:endParaRPr sz="3200">
              <a:latin typeface="Times New Roman"/>
              <a:cs typeface="Times New Roman"/>
            </a:endParaRPr>
          </a:p>
          <a:p>
            <a:pPr marL="12682" marR="60951">
              <a:lnSpc>
                <a:spcPct val="95825"/>
              </a:lnSpc>
              <a:spcBef>
                <a:spcPts val="359"/>
              </a:spcBef>
            </a:pPr>
            <a:r>
              <a:rPr sz="3200" dirty="0">
                <a:latin typeface="Times New Roman"/>
                <a:cs typeface="Times New Roman"/>
              </a:rPr>
              <a:t>(;) A semicolon at the end of a command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530814" y="3349928"/>
            <a:ext cx="228583" cy="431583"/>
          </a:xfrm>
          <a:prstGeom prst="rect">
            <a:avLst/>
          </a:prstGeom>
        </p:spPr>
        <p:txBody>
          <a:bodyPr wrap="square" lIns="0" tIns="21369" rIns="0" bIns="0" rtlCol="0">
            <a:noAutofit/>
          </a:bodyPr>
          <a:lstStyle/>
          <a:p>
            <a:pPr marL="12682">
              <a:lnSpc>
                <a:spcPts val="3365"/>
              </a:lnSpc>
            </a:pPr>
            <a:r>
              <a:rPr sz="3200" dirty="0">
                <a:latin typeface="Times New Roman"/>
                <a:cs typeface="Times New Roman"/>
              </a:rPr>
              <a:t>•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873268" y="3788124"/>
            <a:ext cx="4821415" cy="2277104"/>
          </a:xfrm>
          <a:prstGeom prst="rect">
            <a:avLst/>
          </a:prstGeom>
        </p:spPr>
        <p:txBody>
          <a:bodyPr wrap="square" lIns="0" tIns="21369" rIns="0" bIns="0" rtlCol="0">
            <a:noAutofit/>
          </a:bodyPr>
          <a:lstStyle/>
          <a:p>
            <a:pPr marL="12722" marR="31519" algn="just">
              <a:lnSpc>
                <a:spcPts val="3365"/>
              </a:lnSpc>
            </a:pPr>
            <a:r>
              <a:rPr sz="3200" dirty="0">
                <a:latin typeface="Times New Roman"/>
                <a:cs typeface="Times New Roman"/>
              </a:rPr>
              <a:t>suppresses the screen output,</a:t>
            </a:r>
            <a:endParaRPr sz="3200">
              <a:latin typeface="Times New Roman"/>
              <a:cs typeface="Times New Roman"/>
            </a:endParaRPr>
          </a:p>
          <a:p>
            <a:pPr marL="12722" marR="19126" algn="just">
              <a:lnSpc>
                <a:spcPts val="3440"/>
              </a:lnSpc>
              <a:spcBef>
                <a:spcPts val="3"/>
              </a:spcBef>
            </a:pPr>
            <a:r>
              <a:rPr sz="3200" spc="-1" dirty="0">
                <a:latin typeface="Times New Roman"/>
                <a:cs typeface="Times New Roman"/>
              </a:rPr>
              <a:t>result is saved in the variable</a:t>
            </a:r>
            <a:endParaRPr sz="3200">
              <a:latin typeface="Times New Roman"/>
              <a:cs typeface="Times New Roman"/>
            </a:endParaRPr>
          </a:p>
          <a:p>
            <a:pPr marL="12722" indent="-40" algn="just">
              <a:lnSpc>
                <a:spcPts val="3674"/>
              </a:lnSpc>
              <a:spcBef>
                <a:spcPts val="544"/>
              </a:spcBef>
            </a:pPr>
            <a:r>
              <a:rPr sz="3200" dirty="0">
                <a:latin typeface="Times New Roman"/>
                <a:cs typeface="Times New Roman"/>
              </a:rPr>
              <a:t>Use the command “more on” </a:t>
            </a:r>
            <a:endParaRPr sz="3200">
              <a:latin typeface="Times New Roman"/>
              <a:cs typeface="Times New Roman"/>
            </a:endParaRPr>
          </a:p>
          <a:p>
            <a:pPr marL="12722" algn="just">
              <a:lnSpc>
                <a:spcPts val="3674"/>
              </a:lnSpc>
            </a:pPr>
            <a:r>
              <a:rPr sz="3200" dirty="0">
                <a:latin typeface="Times New Roman"/>
                <a:cs typeface="Times New Roman"/>
              </a:rPr>
              <a:t>screen display (one screenful </a:t>
            </a:r>
            <a:endParaRPr sz="3200">
              <a:latin typeface="Times New Roman"/>
              <a:cs typeface="Times New Roman"/>
            </a:endParaRPr>
          </a:p>
          <a:p>
            <a:pPr marL="12722" algn="just">
              <a:lnSpc>
                <a:spcPts val="3674"/>
              </a:lnSpc>
            </a:pPr>
            <a:r>
              <a:rPr sz="3200" dirty="0">
                <a:latin typeface="Times New Roman"/>
                <a:cs typeface="Times New Roman"/>
              </a:rPr>
              <a:t>display at a time).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6691155" y="3788123"/>
            <a:ext cx="2106227" cy="1840453"/>
          </a:xfrm>
          <a:prstGeom prst="rect">
            <a:avLst/>
          </a:prstGeom>
        </p:spPr>
        <p:txBody>
          <a:bodyPr wrap="square" lIns="0" tIns="21369" rIns="0" bIns="0" rtlCol="0">
            <a:noAutofit/>
          </a:bodyPr>
          <a:lstStyle/>
          <a:p>
            <a:pPr marL="12682">
              <a:lnSpc>
                <a:spcPts val="3365"/>
              </a:lnSpc>
            </a:pPr>
            <a:r>
              <a:rPr sz="3200" dirty="0">
                <a:latin typeface="Times New Roman"/>
                <a:cs typeface="Times New Roman"/>
              </a:rPr>
              <a:t>although the</a:t>
            </a:r>
            <a:endParaRPr sz="3200">
              <a:latin typeface="Times New Roman"/>
              <a:cs typeface="Times New Roman"/>
            </a:endParaRPr>
          </a:p>
          <a:p>
            <a:pPr marL="25116" marR="60951">
              <a:lnSpc>
                <a:spcPts val="3440"/>
              </a:lnSpc>
              <a:spcBef>
                <a:spcPts val="3"/>
              </a:spcBef>
            </a:pPr>
            <a:r>
              <a:rPr sz="3200" dirty="0">
                <a:latin typeface="Times New Roman"/>
                <a:cs typeface="Times New Roman"/>
              </a:rPr>
              <a:t>ans.</a:t>
            </a:r>
            <a:endParaRPr sz="3200">
              <a:latin typeface="Times New Roman"/>
              <a:cs typeface="Times New Roman"/>
            </a:endParaRPr>
          </a:p>
          <a:p>
            <a:pPr marL="21377" marR="320577" indent="13815">
              <a:lnSpc>
                <a:spcPts val="3455"/>
              </a:lnSpc>
              <a:spcBef>
                <a:spcPts val="751"/>
              </a:spcBef>
            </a:pPr>
            <a:r>
              <a:rPr sz="3200" dirty="0">
                <a:latin typeface="Times New Roman"/>
                <a:cs typeface="Times New Roman"/>
              </a:rPr>
              <a:t>for paged- of output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530814" y="4758799"/>
            <a:ext cx="228583" cy="431582"/>
          </a:xfrm>
          <a:prstGeom prst="rect">
            <a:avLst/>
          </a:prstGeom>
        </p:spPr>
        <p:txBody>
          <a:bodyPr wrap="square" lIns="0" tIns="21369" rIns="0" bIns="0" rtlCol="0">
            <a:noAutofit/>
          </a:bodyPr>
          <a:lstStyle/>
          <a:p>
            <a:pPr marL="12682">
              <a:lnSpc>
                <a:spcPts val="3365"/>
              </a:lnSpc>
            </a:pPr>
            <a:r>
              <a:rPr sz="3200" dirty="0">
                <a:latin typeface="Times New Roman"/>
                <a:cs typeface="Times New Roman"/>
              </a:rPr>
              <a:t>•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8932325" y="6641881"/>
            <a:ext cx="231036" cy="203366"/>
          </a:xfrm>
          <a:prstGeom prst="rect">
            <a:avLst/>
          </a:prstGeom>
        </p:spPr>
        <p:txBody>
          <a:bodyPr wrap="square" lIns="0" tIns="9733" rIns="0" bIns="0" rtlCol="0">
            <a:noAutofit/>
          </a:bodyPr>
          <a:lstStyle/>
          <a:p>
            <a:pPr marL="12682">
              <a:lnSpc>
                <a:spcPts val="1533"/>
              </a:lnSpc>
            </a:pPr>
            <a:r>
              <a:rPr sz="1400" spc="4" dirty="0">
                <a:latin typeface="Times New Roman"/>
                <a:cs typeface="Times New Roman"/>
              </a:rPr>
              <a:t>19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1452171" y="950889"/>
            <a:ext cx="7763180" cy="1141082"/>
          </a:xfrm>
          <a:prstGeom prst="rect">
            <a:avLst/>
          </a:prstGeom>
          <a:solidFill>
            <a:schemeClr val="accent1"/>
          </a:solidFill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999"/>
              </a:lnSpc>
            </a:pPr>
            <a:endParaRPr sz="1000" dirty="0"/>
          </a:p>
          <a:p>
            <a:pPr marL="2832405" marR="2835587" algn="ctr">
              <a:lnSpc>
                <a:spcPct val="95825"/>
              </a:lnSpc>
              <a:spcBef>
                <a:spcPts val="1011"/>
              </a:spcBef>
            </a:pPr>
            <a:r>
              <a:rPr sz="4400" dirty="0">
                <a:solidFill>
                  <a:srgbClr val="FFFFFF"/>
                </a:solidFill>
                <a:latin typeface="Times New Roman"/>
                <a:cs typeface="Times New Roman"/>
              </a:rPr>
              <a:t>Remarks</a:t>
            </a:r>
            <a:endParaRPr sz="4400" dirty="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6299976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ject 8"/>
          <p:cNvSpPr/>
          <p:nvPr/>
        </p:nvSpPr>
        <p:spPr>
          <a:xfrm>
            <a:off x="1452171" y="950889"/>
            <a:ext cx="7763180" cy="1141082"/>
          </a:xfrm>
          <a:custGeom>
            <a:avLst/>
            <a:gdLst/>
            <a:ahLst/>
            <a:cxnLst/>
            <a:rect l="l" t="t" r="r" b="b"/>
            <a:pathLst>
              <a:path w="7772400" h="1143000">
                <a:moveTo>
                  <a:pt x="0" y="1143000"/>
                </a:moveTo>
                <a:lnTo>
                  <a:pt x="7772400" y="1143000"/>
                </a:lnTo>
                <a:lnTo>
                  <a:pt x="7772400" y="0"/>
                </a:lnTo>
                <a:lnTo>
                  <a:pt x="0" y="0"/>
                </a:lnTo>
                <a:lnTo>
                  <a:pt x="0" y="1143000"/>
                </a:lnTo>
                <a:close/>
              </a:path>
            </a:pathLst>
          </a:custGeom>
          <a:solidFill>
            <a:schemeClr val="accent1"/>
          </a:solidFill>
          <a:ln>
            <a:solidFill>
              <a:schemeClr val="bg2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1530814" y="2417289"/>
            <a:ext cx="228583" cy="3348239"/>
          </a:xfrm>
          <a:prstGeom prst="rect">
            <a:avLst/>
          </a:prstGeom>
        </p:spPr>
        <p:txBody>
          <a:bodyPr wrap="square" lIns="0" tIns="21369" rIns="0" bIns="0" rtlCol="0">
            <a:noAutofit/>
          </a:bodyPr>
          <a:lstStyle/>
          <a:p>
            <a:pPr marL="12682">
              <a:lnSpc>
                <a:spcPts val="3365"/>
              </a:lnSpc>
            </a:pPr>
            <a:r>
              <a:rPr sz="3200" dirty="0">
                <a:latin typeface="Times New Roman"/>
                <a:cs typeface="Times New Roman"/>
              </a:rPr>
              <a:t>•</a:t>
            </a:r>
            <a:endParaRPr sz="3200">
              <a:latin typeface="Times New Roman"/>
              <a:cs typeface="Times New Roman"/>
            </a:endParaRPr>
          </a:p>
          <a:p>
            <a:pPr marL="12682">
              <a:lnSpc>
                <a:spcPct val="95825"/>
              </a:lnSpc>
              <a:spcBef>
                <a:spcPts val="746"/>
              </a:spcBef>
            </a:pPr>
            <a:r>
              <a:rPr sz="3200" dirty="0">
                <a:latin typeface="Times New Roman"/>
                <a:cs typeface="Times New Roman"/>
              </a:rPr>
              <a:t>•</a:t>
            </a:r>
            <a:endParaRPr sz="3200">
              <a:latin typeface="Times New Roman"/>
              <a:cs typeface="Times New Roman"/>
            </a:endParaRPr>
          </a:p>
          <a:p>
            <a:pPr marL="12682">
              <a:lnSpc>
                <a:spcPct val="95825"/>
              </a:lnSpc>
              <a:spcBef>
                <a:spcPts val="927"/>
              </a:spcBef>
            </a:pPr>
            <a:r>
              <a:rPr sz="3200" dirty="0">
                <a:latin typeface="Times New Roman"/>
                <a:cs typeface="Times New Roman"/>
              </a:rPr>
              <a:t>•</a:t>
            </a:r>
            <a:endParaRPr sz="3200">
              <a:latin typeface="Times New Roman"/>
              <a:cs typeface="Times New Roman"/>
            </a:endParaRPr>
          </a:p>
          <a:p>
            <a:pPr marL="12682">
              <a:lnSpc>
                <a:spcPct val="95825"/>
              </a:lnSpc>
              <a:spcBef>
                <a:spcPts val="915"/>
              </a:spcBef>
            </a:pPr>
            <a:r>
              <a:rPr sz="3200" dirty="0">
                <a:latin typeface="Times New Roman"/>
                <a:cs typeface="Times New Roman"/>
              </a:rPr>
              <a:t>•</a:t>
            </a:r>
            <a:endParaRPr sz="3200">
              <a:latin typeface="Times New Roman"/>
              <a:cs typeface="Times New Roman"/>
            </a:endParaRPr>
          </a:p>
          <a:p>
            <a:pPr marL="12682">
              <a:lnSpc>
                <a:spcPct val="95825"/>
              </a:lnSpc>
              <a:spcBef>
                <a:spcPts val="915"/>
              </a:spcBef>
            </a:pPr>
            <a:r>
              <a:rPr sz="3200" dirty="0">
                <a:latin typeface="Times New Roman"/>
                <a:cs typeface="Times New Roman"/>
              </a:rPr>
              <a:t>•</a:t>
            </a:r>
            <a:endParaRPr sz="3200">
              <a:latin typeface="Times New Roman"/>
              <a:cs typeface="Times New Roman"/>
            </a:endParaRPr>
          </a:p>
          <a:p>
            <a:pPr marL="12682">
              <a:lnSpc>
                <a:spcPct val="95825"/>
              </a:lnSpc>
              <a:spcBef>
                <a:spcPts val="927"/>
              </a:spcBef>
            </a:pPr>
            <a:r>
              <a:rPr sz="3200" dirty="0">
                <a:latin typeface="Times New Roman"/>
                <a:cs typeface="Times New Roman"/>
              </a:rPr>
              <a:t>•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873267" y="2417289"/>
            <a:ext cx="3809136" cy="3348239"/>
          </a:xfrm>
          <a:prstGeom prst="rect">
            <a:avLst/>
          </a:prstGeom>
        </p:spPr>
        <p:txBody>
          <a:bodyPr wrap="square" lIns="0" tIns="21369" rIns="0" bIns="0" rtlCol="0">
            <a:noAutofit/>
          </a:bodyPr>
          <a:lstStyle/>
          <a:p>
            <a:pPr marL="12682" marR="70000">
              <a:lnSpc>
                <a:spcPts val="3365"/>
              </a:lnSpc>
            </a:pPr>
            <a:r>
              <a:rPr sz="3200" spc="-1" dirty="0">
                <a:latin typeface="Times New Roman"/>
                <a:cs typeface="Times New Roman"/>
              </a:rPr>
              <a:t>Scientific Computing</a:t>
            </a:r>
            <a:endParaRPr sz="3200">
              <a:latin typeface="Times New Roman"/>
              <a:cs typeface="Times New Roman"/>
            </a:endParaRPr>
          </a:p>
          <a:p>
            <a:pPr marL="12682">
              <a:lnSpc>
                <a:spcPct val="95825"/>
              </a:lnSpc>
              <a:spcBef>
                <a:spcPts val="746"/>
              </a:spcBef>
            </a:pPr>
            <a:r>
              <a:rPr sz="3200" dirty="0">
                <a:latin typeface="Times New Roman"/>
                <a:cs typeface="Times New Roman"/>
              </a:rPr>
              <a:t>Interactive Calculation</a:t>
            </a:r>
            <a:endParaRPr sz="3200">
              <a:latin typeface="Times New Roman"/>
              <a:cs typeface="Times New Roman"/>
            </a:endParaRPr>
          </a:p>
          <a:p>
            <a:pPr marL="12682" marR="1493663">
              <a:lnSpc>
                <a:spcPts val="3674"/>
              </a:lnSpc>
              <a:spcBef>
                <a:spcPts val="927"/>
              </a:spcBef>
            </a:pPr>
            <a:r>
              <a:rPr sz="3200" spc="-1" dirty="0">
                <a:latin typeface="Times New Roman"/>
                <a:cs typeface="Times New Roman"/>
              </a:rPr>
              <a:t>Programming </a:t>
            </a:r>
            <a:endParaRPr sz="3200">
              <a:latin typeface="Times New Roman"/>
              <a:cs typeface="Times New Roman"/>
            </a:endParaRPr>
          </a:p>
          <a:p>
            <a:pPr marL="12682" marR="1493663">
              <a:lnSpc>
                <a:spcPts val="3674"/>
              </a:lnSpc>
              <a:spcBef>
                <a:spcPts val="915"/>
              </a:spcBef>
            </a:pPr>
            <a:r>
              <a:rPr sz="3200" spc="2" dirty="0">
                <a:latin typeface="Times New Roman"/>
                <a:cs typeface="Times New Roman"/>
              </a:rPr>
              <a:t>Graphics </a:t>
            </a:r>
            <a:endParaRPr sz="3200">
              <a:latin typeface="Times New Roman"/>
              <a:cs typeface="Times New Roman"/>
            </a:endParaRPr>
          </a:p>
          <a:p>
            <a:pPr marL="12682" marR="1493663">
              <a:lnSpc>
                <a:spcPts val="3674"/>
              </a:lnSpc>
              <a:spcBef>
                <a:spcPts val="915"/>
              </a:spcBef>
            </a:pPr>
            <a:r>
              <a:rPr sz="3200" spc="-2" dirty="0">
                <a:latin typeface="Times New Roman"/>
                <a:cs typeface="Times New Roman"/>
              </a:rPr>
              <a:t>Animation</a:t>
            </a:r>
            <a:endParaRPr sz="3200">
              <a:latin typeface="Times New Roman"/>
              <a:cs typeface="Times New Roman"/>
            </a:endParaRPr>
          </a:p>
          <a:p>
            <a:pPr marL="12682" marR="70000">
              <a:lnSpc>
                <a:spcPct val="95825"/>
              </a:lnSpc>
              <a:spcBef>
                <a:spcPts val="960"/>
              </a:spcBef>
            </a:pPr>
            <a:r>
              <a:rPr sz="3200" dirty="0">
                <a:latin typeface="Times New Roman"/>
                <a:cs typeface="Times New Roman"/>
              </a:rPr>
              <a:t>Portability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9020127" y="6641881"/>
            <a:ext cx="141132" cy="203366"/>
          </a:xfrm>
          <a:prstGeom prst="rect">
            <a:avLst/>
          </a:prstGeom>
        </p:spPr>
        <p:txBody>
          <a:bodyPr wrap="square" lIns="0" tIns="9733" rIns="0" bIns="0" rtlCol="0">
            <a:noAutofit/>
          </a:bodyPr>
          <a:lstStyle/>
          <a:p>
            <a:pPr marL="12682">
              <a:lnSpc>
                <a:spcPts val="1533"/>
              </a:lnSpc>
            </a:pPr>
            <a:r>
              <a:rPr sz="1400" dirty="0">
                <a:latin typeface="Times New Roman"/>
                <a:cs typeface="Times New Roman"/>
              </a:rPr>
              <a:t>2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1452171" y="950889"/>
            <a:ext cx="7763180" cy="114108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999"/>
              </a:lnSpc>
            </a:pPr>
            <a:endParaRPr sz="1000" dirty="0"/>
          </a:p>
          <a:p>
            <a:pPr marL="2646737" marR="2648885" algn="ctr">
              <a:lnSpc>
                <a:spcPct val="95825"/>
              </a:lnSpc>
              <a:spcBef>
                <a:spcPts val="1011"/>
              </a:spcBef>
            </a:pPr>
            <a:r>
              <a:rPr sz="4400" dirty="0">
                <a:solidFill>
                  <a:srgbClr val="FFFFFF"/>
                </a:solidFill>
                <a:latin typeface="Times New Roman"/>
                <a:cs typeface="Times New Roman"/>
              </a:rPr>
              <a:t>MATLAB</a:t>
            </a:r>
            <a:endParaRPr sz="4400" dirty="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60123520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object 17"/>
          <p:cNvSpPr/>
          <p:nvPr/>
        </p:nvSpPr>
        <p:spPr>
          <a:xfrm>
            <a:off x="1452171" y="950889"/>
            <a:ext cx="7763180" cy="1141082"/>
          </a:xfrm>
          <a:custGeom>
            <a:avLst/>
            <a:gdLst/>
            <a:ahLst/>
            <a:cxnLst/>
            <a:rect l="l" t="t" r="r" b="b"/>
            <a:pathLst>
              <a:path w="7772400" h="1143000">
                <a:moveTo>
                  <a:pt x="0" y="1143000"/>
                </a:moveTo>
                <a:lnTo>
                  <a:pt x="7772400" y="1143000"/>
                </a:lnTo>
                <a:lnTo>
                  <a:pt x="7772400" y="0"/>
                </a:lnTo>
                <a:lnTo>
                  <a:pt x="0" y="0"/>
                </a:lnTo>
                <a:lnTo>
                  <a:pt x="0" y="1143000"/>
                </a:lnTo>
                <a:close/>
              </a:path>
            </a:pathLst>
          </a:custGeom>
          <a:solidFill>
            <a:srgbClr val="3838CA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" name="object 16"/>
          <p:cNvSpPr txBox="1"/>
          <p:nvPr/>
        </p:nvSpPr>
        <p:spPr>
          <a:xfrm>
            <a:off x="1530814" y="2417289"/>
            <a:ext cx="228583" cy="431583"/>
          </a:xfrm>
          <a:prstGeom prst="rect">
            <a:avLst/>
          </a:prstGeom>
        </p:spPr>
        <p:txBody>
          <a:bodyPr wrap="square" lIns="0" tIns="21369" rIns="0" bIns="0" rtlCol="0">
            <a:noAutofit/>
          </a:bodyPr>
          <a:lstStyle/>
          <a:p>
            <a:pPr marL="12682">
              <a:lnSpc>
                <a:spcPts val="3365"/>
              </a:lnSpc>
            </a:pPr>
            <a:r>
              <a:rPr sz="3200" dirty="0">
                <a:latin typeface="Times New Roman"/>
                <a:cs typeface="Times New Roman"/>
              </a:rPr>
              <a:t>•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1873267" y="2417289"/>
            <a:ext cx="3596588" cy="431583"/>
          </a:xfrm>
          <a:prstGeom prst="rect">
            <a:avLst/>
          </a:prstGeom>
        </p:spPr>
        <p:txBody>
          <a:bodyPr wrap="square" lIns="0" tIns="21369" rIns="0" bIns="0" rtlCol="0">
            <a:noAutofit/>
          </a:bodyPr>
          <a:lstStyle/>
          <a:p>
            <a:pPr marL="12682">
              <a:lnSpc>
                <a:spcPts val="3365"/>
              </a:lnSpc>
            </a:pPr>
            <a:r>
              <a:rPr sz="3200" dirty="0">
                <a:latin typeface="Times New Roman"/>
                <a:cs typeface="Times New Roman"/>
              </a:rPr>
              <a:t>Dos command can be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5484641" y="2417289"/>
            <a:ext cx="1531419" cy="431583"/>
          </a:xfrm>
          <a:prstGeom prst="rect">
            <a:avLst/>
          </a:prstGeom>
        </p:spPr>
        <p:txBody>
          <a:bodyPr wrap="square" lIns="0" tIns="21369" rIns="0" bIns="0" rtlCol="0">
            <a:noAutofit/>
          </a:bodyPr>
          <a:lstStyle/>
          <a:p>
            <a:pPr marL="12682">
              <a:lnSpc>
                <a:spcPts val="3365"/>
              </a:lnSpc>
            </a:pPr>
            <a:r>
              <a:rPr sz="3200" dirty="0">
                <a:latin typeface="Times New Roman"/>
                <a:cs typeface="Times New Roman"/>
              </a:rPr>
              <a:t>executed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7030846" y="2417289"/>
            <a:ext cx="492921" cy="431583"/>
          </a:xfrm>
          <a:prstGeom prst="rect">
            <a:avLst/>
          </a:prstGeom>
        </p:spPr>
        <p:txBody>
          <a:bodyPr wrap="square" lIns="0" tIns="21369" rIns="0" bIns="0" rtlCol="0">
            <a:noAutofit/>
          </a:bodyPr>
          <a:lstStyle/>
          <a:p>
            <a:pPr marL="12682">
              <a:lnSpc>
                <a:spcPts val="3365"/>
              </a:lnSpc>
            </a:pPr>
            <a:r>
              <a:rPr sz="3200" dirty="0">
                <a:latin typeface="Times New Roman"/>
                <a:cs typeface="Times New Roman"/>
              </a:rPr>
              <a:t>by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7538552" y="2417289"/>
            <a:ext cx="1121905" cy="431583"/>
          </a:xfrm>
          <a:prstGeom prst="rect">
            <a:avLst/>
          </a:prstGeom>
        </p:spPr>
        <p:txBody>
          <a:bodyPr wrap="square" lIns="0" tIns="21369" rIns="0" bIns="0" rtlCol="0">
            <a:noAutofit/>
          </a:bodyPr>
          <a:lstStyle/>
          <a:p>
            <a:pPr marL="12682">
              <a:lnSpc>
                <a:spcPts val="3365"/>
              </a:lnSpc>
            </a:pPr>
            <a:r>
              <a:rPr sz="3200" spc="-4" dirty="0">
                <a:latin typeface="Times New Roman"/>
                <a:cs typeface="Times New Roman"/>
              </a:rPr>
              <a:t>typing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8675242" y="2417289"/>
            <a:ext cx="221673" cy="431583"/>
          </a:xfrm>
          <a:prstGeom prst="rect">
            <a:avLst/>
          </a:prstGeom>
        </p:spPr>
        <p:txBody>
          <a:bodyPr wrap="square" lIns="0" tIns="21369" rIns="0" bIns="0" rtlCol="0">
            <a:noAutofit/>
          </a:bodyPr>
          <a:lstStyle/>
          <a:p>
            <a:pPr marL="12682">
              <a:lnSpc>
                <a:spcPts val="3365"/>
              </a:lnSpc>
            </a:pPr>
            <a:r>
              <a:rPr sz="3200" dirty="0">
                <a:latin typeface="Times New Roman"/>
                <a:cs typeface="Times New Roman"/>
              </a:rPr>
              <a:t>!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1873308" y="2904150"/>
            <a:ext cx="1123612" cy="431583"/>
          </a:xfrm>
          <a:prstGeom prst="rect">
            <a:avLst/>
          </a:prstGeom>
        </p:spPr>
        <p:txBody>
          <a:bodyPr wrap="square" lIns="0" tIns="21369" rIns="0" bIns="0" rtlCol="0">
            <a:noAutofit/>
          </a:bodyPr>
          <a:lstStyle/>
          <a:p>
            <a:pPr marL="12682">
              <a:lnSpc>
                <a:spcPts val="3365"/>
              </a:lnSpc>
            </a:pPr>
            <a:r>
              <a:rPr sz="3200" dirty="0">
                <a:latin typeface="Times New Roman"/>
                <a:cs typeface="Times New Roman"/>
              </a:rPr>
              <a:t>before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3012560" y="2904150"/>
            <a:ext cx="582619" cy="431583"/>
          </a:xfrm>
          <a:prstGeom prst="rect">
            <a:avLst/>
          </a:prstGeom>
        </p:spPr>
        <p:txBody>
          <a:bodyPr wrap="square" lIns="0" tIns="21369" rIns="0" bIns="0" rtlCol="0">
            <a:noAutofit/>
          </a:bodyPr>
          <a:lstStyle/>
          <a:p>
            <a:pPr marL="12682">
              <a:lnSpc>
                <a:spcPts val="3365"/>
              </a:lnSpc>
            </a:pPr>
            <a:r>
              <a:rPr sz="3200" dirty="0">
                <a:latin typeface="Times New Roman"/>
                <a:cs typeface="Times New Roman"/>
              </a:rPr>
              <a:t>the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3610817" y="2904150"/>
            <a:ext cx="1789905" cy="431583"/>
          </a:xfrm>
          <a:prstGeom prst="rect">
            <a:avLst/>
          </a:prstGeom>
        </p:spPr>
        <p:txBody>
          <a:bodyPr wrap="square" lIns="0" tIns="21369" rIns="0" bIns="0" rtlCol="0">
            <a:noAutofit/>
          </a:bodyPr>
          <a:lstStyle/>
          <a:p>
            <a:pPr marL="12682">
              <a:lnSpc>
                <a:spcPts val="3365"/>
              </a:lnSpc>
            </a:pPr>
            <a:r>
              <a:rPr sz="3200" dirty="0">
                <a:latin typeface="Times New Roman"/>
                <a:cs typeface="Times New Roman"/>
              </a:rPr>
              <a:t>command.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530814" y="3486880"/>
            <a:ext cx="544049" cy="431583"/>
          </a:xfrm>
          <a:prstGeom prst="rect">
            <a:avLst/>
          </a:prstGeom>
        </p:spPr>
        <p:txBody>
          <a:bodyPr wrap="square" lIns="0" tIns="21369" rIns="0" bIns="0" rtlCol="0">
            <a:noAutofit/>
          </a:bodyPr>
          <a:lstStyle/>
          <a:p>
            <a:pPr marL="12682">
              <a:lnSpc>
                <a:spcPts val="3365"/>
              </a:lnSpc>
            </a:pPr>
            <a:r>
              <a:rPr sz="3200" spc="-4" dirty="0">
                <a:latin typeface="Times New Roman"/>
                <a:cs typeface="Times New Roman"/>
              </a:rPr>
              <a:t>&gt;&gt;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088998" y="3486880"/>
            <a:ext cx="671748" cy="431583"/>
          </a:xfrm>
          <a:prstGeom prst="rect">
            <a:avLst/>
          </a:prstGeom>
        </p:spPr>
        <p:txBody>
          <a:bodyPr wrap="square" lIns="0" tIns="21369" rIns="0" bIns="0" rtlCol="0">
            <a:noAutofit/>
          </a:bodyPr>
          <a:lstStyle/>
          <a:p>
            <a:pPr marL="12682">
              <a:lnSpc>
                <a:spcPts val="3365"/>
              </a:lnSpc>
            </a:pPr>
            <a:r>
              <a:rPr sz="3200" spc="-4" dirty="0">
                <a:latin typeface="Times New Roman"/>
                <a:cs typeface="Times New Roman"/>
              </a:rPr>
              <a:t>!dir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8932325" y="6641881"/>
            <a:ext cx="231036" cy="203366"/>
          </a:xfrm>
          <a:prstGeom prst="rect">
            <a:avLst/>
          </a:prstGeom>
        </p:spPr>
        <p:txBody>
          <a:bodyPr wrap="square" lIns="0" tIns="9733" rIns="0" bIns="0" rtlCol="0">
            <a:noAutofit/>
          </a:bodyPr>
          <a:lstStyle/>
          <a:p>
            <a:pPr marL="12682">
              <a:lnSpc>
                <a:spcPts val="1533"/>
              </a:lnSpc>
            </a:pPr>
            <a:r>
              <a:rPr sz="1400" spc="4" dirty="0">
                <a:latin typeface="Times New Roman"/>
                <a:cs typeface="Times New Roman"/>
              </a:rPr>
              <a:t>20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1452171" y="950889"/>
            <a:ext cx="7763180" cy="1141082"/>
          </a:xfrm>
          <a:prstGeom prst="rect">
            <a:avLst/>
          </a:prstGeom>
          <a:solidFill>
            <a:schemeClr val="accent1"/>
          </a:solidFill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999"/>
              </a:lnSpc>
            </a:pPr>
            <a:endParaRPr sz="1000" dirty="0"/>
          </a:p>
          <a:p>
            <a:pPr marL="1979944">
              <a:lnSpc>
                <a:spcPct val="95825"/>
              </a:lnSpc>
              <a:spcBef>
                <a:spcPts val="1011"/>
              </a:spcBef>
            </a:pPr>
            <a:r>
              <a:rPr sz="4400" dirty="0">
                <a:solidFill>
                  <a:srgbClr val="FFFFFF"/>
                </a:solidFill>
                <a:latin typeface="Times New Roman"/>
                <a:cs typeface="Times New Roman"/>
              </a:rPr>
              <a:t>DOS Commands</a:t>
            </a:r>
            <a:endParaRPr sz="4400" dirty="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6895746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ject 9"/>
          <p:cNvSpPr/>
          <p:nvPr/>
        </p:nvSpPr>
        <p:spPr>
          <a:xfrm>
            <a:off x="1452171" y="950889"/>
            <a:ext cx="7763180" cy="1141082"/>
          </a:xfrm>
          <a:custGeom>
            <a:avLst/>
            <a:gdLst/>
            <a:ahLst/>
            <a:cxnLst/>
            <a:rect l="l" t="t" r="r" b="b"/>
            <a:pathLst>
              <a:path w="7772400" h="1143000">
                <a:moveTo>
                  <a:pt x="0" y="1143000"/>
                </a:moveTo>
                <a:lnTo>
                  <a:pt x="7772400" y="1143000"/>
                </a:lnTo>
                <a:lnTo>
                  <a:pt x="7772400" y="0"/>
                </a:lnTo>
                <a:lnTo>
                  <a:pt x="0" y="0"/>
                </a:lnTo>
                <a:lnTo>
                  <a:pt x="0" y="1143000"/>
                </a:lnTo>
                <a:close/>
              </a:path>
            </a:pathLst>
          </a:custGeom>
          <a:solidFill>
            <a:srgbClr val="3838CA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1530814" y="2417290"/>
            <a:ext cx="228583" cy="1014312"/>
          </a:xfrm>
          <a:prstGeom prst="rect">
            <a:avLst/>
          </a:prstGeom>
        </p:spPr>
        <p:txBody>
          <a:bodyPr wrap="square" lIns="0" tIns="21369" rIns="0" bIns="0" rtlCol="0">
            <a:noAutofit/>
          </a:bodyPr>
          <a:lstStyle/>
          <a:p>
            <a:pPr marL="12682">
              <a:lnSpc>
                <a:spcPts val="3365"/>
              </a:lnSpc>
            </a:pPr>
            <a:r>
              <a:rPr sz="3200" dirty="0">
                <a:latin typeface="Times New Roman"/>
                <a:cs typeface="Times New Roman"/>
              </a:rPr>
              <a:t>•</a:t>
            </a:r>
            <a:endParaRPr sz="3200">
              <a:latin typeface="Times New Roman"/>
              <a:cs typeface="Times New Roman"/>
            </a:endParaRPr>
          </a:p>
          <a:p>
            <a:pPr marL="12682">
              <a:lnSpc>
                <a:spcPct val="95825"/>
              </a:lnSpc>
              <a:spcBef>
                <a:spcPts val="746"/>
              </a:spcBef>
            </a:pPr>
            <a:r>
              <a:rPr sz="3200" dirty="0">
                <a:latin typeface="Times New Roman"/>
                <a:cs typeface="Times New Roman"/>
              </a:rPr>
              <a:t>•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873267" y="2417290"/>
            <a:ext cx="6705806" cy="3154997"/>
          </a:xfrm>
          <a:prstGeom prst="rect">
            <a:avLst/>
          </a:prstGeom>
        </p:spPr>
        <p:txBody>
          <a:bodyPr wrap="square" lIns="0" tIns="21369" rIns="0" bIns="0" rtlCol="0">
            <a:noAutofit/>
          </a:bodyPr>
          <a:lstStyle/>
          <a:p>
            <a:pPr marL="12682" marR="57318">
              <a:lnSpc>
                <a:spcPts val="3365"/>
              </a:lnSpc>
            </a:pPr>
            <a:r>
              <a:rPr sz="3200" spc="-4" dirty="0">
                <a:latin typeface="Times New Roman"/>
                <a:cs typeface="Times New Roman"/>
              </a:rPr>
              <a:t>MATrix LABoratory</a:t>
            </a:r>
            <a:endParaRPr sz="3200">
              <a:latin typeface="Times New Roman"/>
              <a:cs typeface="Times New Roman"/>
            </a:endParaRPr>
          </a:p>
          <a:p>
            <a:pPr marL="12722" indent="-40">
              <a:lnSpc>
                <a:spcPct val="100041"/>
              </a:lnSpc>
              <a:spcBef>
                <a:spcPts val="746"/>
              </a:spcBef>
            </a:pPr>
            <a:r>
              <a:rPr sz="3200" dirty="0">
                <a:latin typeface="Times New Roman"/>
                <a:cs typeface="Times New Roman"/>
              </a:rPr>
              <a:t>Software Package for high-performance numerical computation and visualization</a:t>
            </a:r>
            <a:endParaRPr sz="3200">
              <a:latin typeface="Times New Roman"/>
              <a:cs typeface="Times New Roman"/>
            </a:endParaRPr>
          </a:p>
          <a:p>
            <a:pPr marL="12682" marR="57318">
              <a:lnSpc>
                <a:spcPct val="95825"/>
              </a:lnSpc>
              <a:spcBef>
                <a:spcPts val="759"/>
              </a:spcBef>
            </a:pPr>
            <a:r>
              <a:rPr sz="3200" dirty="0">
                <a:latin typeface="Times New Roman"/>
                <a:cs typeface="Times New Roman"/>
              </a:rPr>
              <a:t>Own high-level programming language</a:t>
            </a:r>
            <a:endParaRPr sz="3200">
              <a:latin typeface="Times New Roman"/>
              <a:cs typeface="Times New Roman"/>
            </a:endParaRPr>
          </a:p>
          <a:p>
            <a:pPr marL="12682" marR="57318">
              <a:lnSpc>
                <a:spcPct val="95825"/>
              </a:lnSpc>
              <a:spcBef>
                <a:spcPts val="927"/>
              </a:spcBef>
            </a:pPr>
            <a:r>
              <a:rPr sz="3200" spc="-1" dirty="0">
                <a:latin typeface="Times New Roman"/>
                <a:cs typeface="Times New Roman"/>
              </a:rPr>
              <a:t>External Interface to run Fortran and C</a:t>
            </a:r>
            <a:endParaRPr sz="3200">
              <a:latin typeface="Times New Roman"/>
              <a:cs typeface="Times New Roman"/>
            </a:endParaRPr>
          </a:p>
          <a:p>
            <a:pPr marL="12722" marR="57318">
              <a:lnSpc>
                <a:spcPct val="95825"/>
              </a:lnSpc>
              <a:spcBef>
                <a:spcPts val="160"/>
              </a:spcBef>
            </a:pPr>
            <a:r>
              <a:rPr sz="3200" spc="-1" dirty="0">
                <a:latin typeface="Times New Roman"/>
                <a:cs typeface="Times New Roman"/>
              </a:rPr>
              <a:t>programs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530814" y="4069611"/>
            <a:ext cx="228583" cy="1015816"/>
          </a:xfrm>
          <a:prstGeom prst="rect">
            <a:avLst/>
          </a:prstGeom>
        </p:spPr>
        <p:txBody>
          <a:bodyPr wrap="square" lIns="0" tIns="21369" rIns="0" bIns="0" rtlCol="0">
            <a:noAutofit/>
          </a:bodyPr>
          <a:lstStyle/>
          <a:p>
            <a:pPr marL="12682">
              <a:lnSpc>
                <a:spcPts val="3365"/>
              </a:lnSpc>
            </a:pPr>
            <a:r>
              <a:rPr sz="3200" dirty="0">
                <a:latin typeface="Times New Roman"/>
                <a:cs typeface="Times New Roman"/>
              </a:rPr>
              <a:t>•</a:t>
            </a:r>
            <a:endParaRPr sz="3200">
              <a:latin typeface="Times New Roman"/>
              <a:cs typeface="Times New Roman"/>
            </a:endParaRPr>
          </a:p>
          <a:p>
            <a:pPr marL="12682">
              <a:lnSpc>
                <a:spcPct val="95825"/>
              </a:lnSpc>
              <a:spcBef>
                <a:spcPts val="758"/>
              </a:spcBef>
            </a:pPr>
            <a:r>
              <a:rPr sz="3200" dirty="0">
                <a:latin typeface="Times New Roman"/>
                <a:cs typeface="Times New Roman"/>
              </a:rPr>
              <a:t>•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9020127" y="6641881"/>
            <a:ext cx="141132" cy="203366"/>
          </a:xfrm>
          <a:prstGeom prst="rect">
            <a:avLst/>
          </a:prstGeom>
        </p:spPr>
        <p:txBody>
          <a:bodyPr wrap="square" lIns="0" tIns="9733" rIns="0" bIns="0" rtlCol="0">
            <a:noAutofit/>
          </a:bodyPr>
          <a:lstStyle/>
          <a:p>
            <a:pPr marL="12682">
              <a:lnSpc>
                <a:spcPts val="1533"/>
              </a:lnSpc>
            </a:pPr>
            <a:r>
              <a:rPr sz="1400" dirty="0">
                <a:latin typeface="Times New Roman"/>
                <a:cs typeface="Times New Roman"/>
              </a:rPr>
              <a:t>3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1452171" y="950889"/>
            <a:ext cx="7763180" cy="1141082"/>
          </a:xfrm>
          <a:prstGeom prst="rect">
            <a:avLst/>
          </a:prstGeom>
          <a:solidFill>
            <a:schemeClr val="accent1"/>
          </a:solidFill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999"/>
              </a:lnSpc>
            </a:pPr>
            <a:endParaRPr sz="1000" dirty="0"/>
          </a:p>
          <a:p>
            <a:pPr marL="2646737" marR="2648885" algn="ctr">
              <a:lnSpc>
                <a:spcPct val="95825"/>
              </a:lnSpc>
              <a:spcBef>
                <a:spcPts val="1011"/>
              </a:spcBef>
            </a:pPr>
            <a:r>
              <a:rPr sz="4400" dirty="0">
                <a:solidFill>
                  <a:srgbClr val="FFFFFF"/>
                </a:solidFill>
                <a:latin typeface="Times New Roman"/>
                <a:cs typeface="Times New Roman"/>
              </a:rPr>
              <a:t>MATLAB</a:t>
            </a:r>
            <a:endParaRPr sz="4400" dirty="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5989188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13"/>
          <p:cNvSpPr/>
          <p:nvPr/>
        </p:nvSpPr>
        <p:spPr>
          <a:xfrm>
            <a:off x="1452171" y="950889"/>
            <a:ext cx="7763180" cy="1141082"/>
          </a:xfrm>
          <a:custGeom>
            <a:avLst/>
            <a:gdLst/>
            <a:ahLst/>
            <a:cxnLst/>
            <a:rect l="l" t="t" r="r" b="b"/>
            <a:pathLst>
              <a:path w="7772400" h="1143000">
                <a:moveTo>
                  <a:pt x="0" y="1143000"/>
                </a:moveTo>
                <a:lnTo>
                  <a:pt x="7772400" y="1143000"/>
                </a:lnTo>
                <a:lnTo>
                  <a:pt x="7772400" y="0"/>
                </a:lnTo>
                <a:lnTo>
                  <a:pt x="0" y="0"/>
                </a:lnTo>
                <a:lnTo>
                  <a:pt x="0" y="1143000"/>
                </a:lnTo>
                <a:close/>
              </a:path>
            </a:pathLst>
          </a:custGeom>
          <a:solidFill>
            <a:schemeClr val="accent1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" name="object 12"/>
          <p:cNvSpPr txBox="1"/>
          <p:nvPr/>
        </p:nvSpPr>
        <p:spPr>
          <a:xfrm>
            <a:off x="1530814" y="2379254"/>
            <a:ext cx="228583" cy="965606"/>
          </a:xfrm>
          <a:prstGeom prst="rect">
            <a:avLst/>
          </a:prstGeom>
        </p:spPr>
        <p:txBody>
          <a:bodyPr wrap="square" lIns="0" tIns="21369" rIns="0" bIns="0" rtlCol="0">
            <a:noAutofit/>
          </a:bodyPr>
          <a:lstStyle/>
          <a:p>
            <a:pPr marL="12682">
              <a:lnSpc>
                <a:spcPts val="3365"/>
              </a:lnSpc>
            </a:pPr>
            <a:r>
              <a:rPr sz="3200" dirty="0">
                <a:latin typeface="Times New Roman"/>
                <a:cs typeface="Times New Roman"/>
              </a:rPr>
              <a:t>•</a:t>
            </a:r>
            <a:endParaRPr sz="3200">
              <a:latin typeface="Times New Roman"/>
              <a:cs typeface="Times New Roman"/>
            </a:endParaRPr>
          </a:p>
          <a:p>
            <a:pPr marL="12682">
              <a:lnSpc>
                <a:spcPct val="95825"/>
              </a:lnSpc>
              <a:spcBef>
                <a:spcPts val="362"/>
              </a:spcBef>
            </a:pPr>
            <a:r>
              <a:rPr sz="3200" dirty="0">
                <a:latin typeface="Times New Roman"/>
                <a:cs typeface="Times New Roman"/>
              </a:rPr>
              <a:t>•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1873267" y="2379254"/>
            <a:ext cx="6314273" cy="965606"/>
          </a:xfrm>
          <a:prstGeom prst="rect">
            <a:avLst/>
          </a:prstGeom>
        </p:spPr>
        <p:txBody>
          <a:bodyPr wrap="square" lIns="0" tIns="21369" rIns="0" bIns="0" rtlCol="0">
            <a:noAutofit/>
          </a:bodyPr>
          <a:lstStyle/>
          <a:p>
            <a:pPr marL="12682" marR="60951">
              <a:lnSpc>
                <a:spcPts val="3365"/>
              </a:lnSpc>
            </a:pPr>
            <a:r>
              <a:rPr sz="3200" spc="-1" dirty="0">
                <a:latin typeface="Times New Roman"/>
                <a:cs typeface="Times New Roman"/>
              </a:rPr>
              <a:t>Optional Toolboxes</a:t>
            </a:r>
            <a:endParaRPr sz="3200">
              <a:latin typeface="Times New Roman"/>
              <a:cs typeface="Times New Roman"/>
            </a:endParaRPr>
          </a:p>
          <a:p>
            <a:pPr marL="12682">
              <a:lnSpc>
                <a:spcPct val="95825"/>
              </a:lnSpc>
              <a:spcBef>
                <a:spcPts val="362"/>
              </a:spcBef>
            </a:pPr>
            <a:r>
              <a:rPr sz="3200" dirty="0">
                <a:latin typeface="Times New Roman"/>
                <a:cs typeface="Times New Roman"/>
              </a:rPr>
              <a:t>Toolboxes are collections of functions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1873308" y="3349928"/>
            <a:ext cx="5107109" cy="431583"/>
          </a:xfrm>
          <a:prstGeom prst="rect">
            <a:avLst/>
          </a:prstGeom>
        </p:spPr>
        <p:txBody>
          <a:bodyPr wrap="square" lIns="0" tIns="21369" rIns="0" bIns="0" rtlCol="0">
            <a:noAutofit/>
          </a:bodyPr>
          <a:lstStyle/>
          <a:p>
            <a:pPr marL="12682">
              <a:lnSpc>
                <a:spcPts val="3365"/>
              </a:lnSpc>
            </a:pPr>
            <a:r>
              <a:rPr sz="3200" dirty="0">
                <a:latin typeface="Times New Roman"/>
                <a:cs typeface="Times New Roman"/>
              </a:rPr>
              <a:t>written for special applications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6995731" y="3349928"/>
            <a:ext cx="830986" cy="431583"/>
          </a:xfrm>
          <a:prstGeom prst="rect">
            <a:avLst/>
          </a:prstGeom>
        </p:spPr>
        <p:txBody>
          <a:bodyPr wrap="square" lIns="0" tIns="21369" rIns="0" bIns="0" rtlCol="0">
            <a:noAutofit/>
          </a:bodyPr>
          <a:lstStyle/>
          <a:p>
            <a:pPr marL="12682">
              <a:lnSpc>
                <a:spcPts val="3365"/>
              </a:lnSpc>
            </a:pPr>
            <a:r>
              <a:rPr sz="3200" dirty="0">
                <a:latin typeface="Times New Roman"/>
                <a:cs typeface="Times New Roman"/>
              </a:rPr>
              <a:t>such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7842030" y="3349928"/>
            <a:ext cx="424723" cy="431583"/>
          </a:xfrm>
          <a:prstGeom prst="rect">
            <a:avLst/>
          </a:prstGeom>
        </p:spPr>
        <p:txBody>
          <a:bodyPr wrap="square" lIns="0" tIns="21369" rIns="0" bIns="0" rtlCol="0">
            <a:noAutofit/>
          </a:bodyPr>
          <a:lstStyle/>
          <a:p>
            <a:pPr marL="12682">
              <a:lnSpc>
                <a:spcPts val="3365"/>
              </a:lnSpc>
            </a:pPr>
            <a:r>
              <a:rPr sz="3200" dirty="0">
                <a:latin typeface="Times New Roman"/>
                <a:cs typeface="Times New Roman"/>
              </a:rPr>
              <a:t>as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987472" y="3872335"/>
            <a:ext cx="255905" cy="2255812"/>
          </a:xfrm>
          <a:prstGeom prst="rect">
            <a:avLst/>
          </a:prstGeom>
        </p:spPr>
        <p:txBody>
          <a:bodyPr wrap="square" lIns="0" tIns="18738" rIns="0" bIns="0" rtlCol="0">
            <a:noAutofit/>
          </a:bodyPr>
          <a:lstStyle/>
          <a:p>
            <a:pPr marL="12682">
              <a:lnSpc>
                <a:spcPts val="2951"/>
              </a:lnSpc>
            </a:pPr>
            <a:r>
              <a:rPr sz="2800" dirty="0">
                <a:latin typeface="Times New Roman"/>
                <a:cs typeface="Times New Roman"/>
              </a:rPr>
              <a:t>–</a:t>
            </a:r>
            <a:endParaRPr sz="2800">
              <a:latin typeface="Times New Roman"/>
              <a:cs typeface="Times New Roman"/>
            </a:endParaRPr>
          </a:p>
          <a:p>
            <a:pPr marL="12682">
              <a:lnSpc>
                <a:spcPct val="95825"/>
              </a:lnSpc>
              <a:spcBef>
                <a:spcPts val="327"/>
              </a:spcBef>
            </a:pPr>
            <a:r>
              <a:rPr sz="2800" dirty="0">
                <a:latin typeface="Times New Roman"/>
                <a:cs typeface="Times New Roman"/>
              </a:rPr>
              <a:t>–</a:t>
            </a:r>
            <a:endParaRPr sz="2800">
              <a:latin typeface="Times New Roman"/>
              <a:cs typeface="Times New Roman"/>
            </a:endParaRPr>
          </a:p>
          <a:p>
            <a:pPr marL="12682">
              <a:lnSpc>
                <a:spcPct val="95825"/>
              </a:lnSpc>
              <a:spcBef>
                <a:spcPts val="474"/>
              </a:spcBef>
            </a:pPr>
            <a:r>
              <a:rPr sz="2800" dirty="0">
                <a:latin typeface="Times New Roman"/>
                <a:cs typeface="Times New Roman"/>
              </a:rPr>
              <a:t>–</a:t>
            </a:r>
            <a:endParaRPr sz="2800">
              <a:latin typeface="Times New Roman"/>
              <a:cs typeface="Times New Roman"/>
            </a:endParaRPr>
          </a:p>
          <a:p>
            <a:pPr marL="12682">
              <a:lnSpc>
                <a:spcPct val="95825"/>
              </a:lnSpc>
              <a:spcBef>
                <a:spcPts val="483"/>
              </a:spcBef>
            </a:pPr>
            <a:r>
              <a:rPr sz="2800" dirty="0">
                <a:latin typeface="Times New Roman"/>
                <a:cs typeface="Times New Roman"/>
              </a:rPr>
              <a:t>–</a:t>
            </a:r>
            <a:endParaRPr sz="2800">
              <a:latin typeface="Times New Roman"/>
              <a:cs typeface="Times New Roman"/>
            </a:endParaRPr>
          </a:p>
          <a:p>
            <a:pPr marL="12682">
              <a:lnSpc>
                <a:spcPct val="95825"/>
              </a:lnSpc>
              <a:spcBef>
                <a:spcPts val="474"/>
              </a:spcBef>
            </a:pPr>
            <a:r>
              <a:rPr sz="2800" dirty="0">
                <a:latin typeface="Times New Roman"/>
                <a:cs typeface="Times New Roman"/>
              </a:rPr>
              <a:t>–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273655" y="3872335"/>
            <a:ext cx="3400747" cy="2255812"/>
          </a:xfrm>
          <a:prstGeom prst="rect">
            <a:avLst/>
          </a:prstGeom>
        </p:spPr>
        <p:txBody>
          <a:bodyPr wrap="square" lIns="0" tIns="18738" rIns="0" bIns="0" rtlCol="0">
            <a:noAutofit/>
          </a:bodyPr>
          <a:lstStyle/>
          <a:p>
            <a:pPr marL="12682" marR="21464">
              <a:lnSpc>
                <a:spcPts val="2951"/>
              </a:lnSpc>
            </a:pPr>
            <a:r>
              <a:rPr sz="2800" spc="-4" dirty="0">
                <a:latin typeface="Times New Roman"/>
                <a:cs typeface="Times New Roman"/>
              </a:rPr>
              <a:t>Symbolic Computation</a:t>
            </a:r>
            <a:endParaRPr sz="2800">
              <a:latin typeface="Times New Roman"/>
              <a:cs typeface="Times New Roman"/>
            </a:endParaRPr>
          </a:p>
          <a:p>
            <a:pPr marL="12682" marR="61249">
              <a:lnSpc>
                <a:spcPct val="95825"/>
              </a:lnSpc>
              <a:spcBef>
                <a:spcPts val="327"/>
              </a:spcBef>
            </a:pPr>
            <a:r>
              <a:rPr sz="2800" spc="-4" dirty="0">
                <a:latin typeface="Times New Roman"/>
                <a:cs typeface="Times New Roman"/>
              </a:rPr>
              <a:t>Image Processing</a:t>
            </a:r>
            <a:endParaRPr sz="2800">
              <a:latin typeface="Times New Roman"/>
              <a:cs typeface="Times New Roman"/>
            </a:endParaRPr>
          </a:p>
          <a:p>
            <a:pPr marL="12682" marR="61249">
              <a:lnSpc>
                <a:spcPct val="95825"/>
              </a:lnSpc>
              <a:spcBef>
                <a:spcPts val="474"/>
              </a:spcBef>
            </a:pPr>
            <a:r>
              <a:rPr sz="2800" dirty="0">
                <a:latin typeface="Times New Roman"/>
                <a:cs typeface="Times New Roman"/>
              </a:rPr>
              <a:t>Statistics</a:t>
            </a:r>
            <a:endParaRPr sz="2800">
              <a:latin typeface="Times New Roman"/>
              <a:cs typeface="Times New Roman"/>
            </a:endParaRPr>
          </a:p>
          <a:p>
            <a:pPr marL="12682">
              <a:lnSpc>
                <a:spcPct val="95825"/>
              </a:lnSpc>
              <a:spcBef>
                <a:spcPts val="483"/>
              </a:spcBef>
            </a:pPr>
            <a:r>
              <a:rPr sz="2800" spc="-4" dirty="0">
                <a:latin typeface="Times New Roman"/>
                <a:cs typeface="Times New Roman"/>
              </a:rPr>
              <a:t>Control System Design</a:t>
            </a:r>
            <a:endParaRPr sz="2800">
              <a:latin typeface="Times New Roman"/>
              <a:cs typeface="Times New Roman"/>
            </a:endParaRPr>
          </a:p>
          <a:p>
            <a:pPr marL="12682" marR="61249">
              <a:lnSpc>
                <a:spcPct val="95825"/>
              </a:lnSpc>
              <a:spcBef>
                <a:spcPts val="474"/>
              </a:spcBef>
            </a:pPr>
            <a:r>
              <a:rPr sz="2800" spc="2" dirty="0">
                <a:latin typeface="Times New Roman"/>
                <a:cs typeface="Times New Roman"/>
              </a:rPr>
              <a:t>Neural Networks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9020127" y="6641881"/>
            <a:ext cx="141132" cy="203366"/>
          </a:xfrm>
          <a:prstGeom prst="rect">
            <a:avLst/>
          </a:prstGeom>
        </p:spPr>
        <p:txBody>
          <a:bodyPr wrap="square" lIns="0" tIns="9733" rIns="0" bIns="0" rtlCol="0">
            <a:noAutofit/>
          </a:bodyPr>
          <a:lstStyle/>
          <a:p>
            <a:pPr marL="12682">
              <a:lnSpc>
                <a:spcPts val="1533"/>
              </a:lnSpc>
            </a:pPr>
            <a:r>
              <a:rPr sz="1400" dirty="0">
                <a:latin typeface="Times New Roman"/>
                <a:cs typeface="Times New Roman"/>
              </a:rPr>
              <a:t>4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1452171" y="950889"/>
            <a:ext cx="7763180" cy="114108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999"/>
              </a:lnSpc>
            </a:pPr>
            <a:endParaRPr sz="1000"/>
          </a:p>
          <a:p>
            <a:pPr marL="2646737" marR="2648885" algn="ctr">
              <a:lnSpc>
                <a:spcPct val="95825"/>
              </a:lnSpc>
              <a:spcBef>
                <a:spcPts val="1011"/>
              </a:spcBef>
            </a:pPr>
            <a:r>
              <a:rPr sz="4400" dirty="0">
                <a:solidFill>
                  <a:srgbClr val="FFFFFF"/>
                </a:solidFill>
                <a:latin typeface="Times New Roman"/>
                <a:cs typeface="Times New Roman"/>
              </a:rPr>
              <a:t>MATLAB</a:t>
            </a:r>
            <a:endParaRPr sz="440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5820492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ject 10"/>
          <p:cNvSpPr/>
          <p:nvPr/>
        </p:nvSpPr>
        <p:spPr>
          <a:xfrm>
            <a:off x="1452171" y="950889"/>
            <a:ext cx="7763180" cy="1141082"/>
          </a:xfrm>
          <a:custGeom>
            <a:avLst/>
            <a:gdLst/>
            <a:ahLst/>
            <a:cxnLst/>
            <a:rect l="l" t="t" r="r" b="b"/>
            <a:pathLst>
              <a:path w="7772400" h="1143000">
                <a:moveTo>
                  <a:pt x="0" y="1143000"/>
                </a:moveTo>
                <a:lnTo>
                  <a:pt x="7772400" y="1143000"/>
                </a:lnTo>
                <a:lnTo>
                  <a:pt x="7772400" y="0"/>
                </a:lnTo>
                <a:lnTo>
                  <a:pt x="0" y="0"/>
                </a:lnTo>
                <a:lnTo>
                  <a:pt x="0" y="1143000"/>
                </a:lnTo>
                <a:close/>
              </a:path>
            </a:pathLst>
          </a:custGeom>
          <a:solidFill>
            <a:srgbClr val="3838CA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1530814" y="2379253"/>
            <a:ext cx="228583" cy="1499630"/>
          </a:xfrm>
          <a:prstGeom prst="rect">
            <a:avLst/>
          </a:prstGeom>
        </p:spPr>
        <p:txBody>
          <a:bodyPr wrap="square" lIns="0" tIns="21369" rIns="0" bIns="0" rtlCol="0">
            <a:noAutofit/>
          </a:bodyPr>
          <a:lstStyle/>
          <a:p>
            <a:pPr marL="12682">
              <a:lnSpc>
                <a:spcPts val="3365"/>
              </a:lnSpc>
            </a:pPr>
            <a:r>
              <a:rPr sz="3200" dirty="0">
                <a:latin typeface="Times New Roman"/>
                <a:cs typeface="Times New Roman"/>
              </a:rPr>
              <a:t>•</a:t>
            </a:r>
            <a:endParaRPr sz="3200">
              <a:latin typeface="Times New Roman"/>
              <a:cs typeface="Times New Roman"/>
            </a:endParaRPr>
          </a:p>
          <a:p>
            <a:pPr marL="12682">
              <a:lnSpc>
                <a:spcPct val="95825"/>
              </a:lnSpc>
              <a:spcBef>
                <a:spcPts val="362"/>
              </a:spcBef>
            </a:pPr>
            <a:r>
              <a:rPr sz="3200" dirty="0">
                <a:latin typeface="Times New Roman"/>
                <a:cs typeface="Times New Roman"/>
              </a:rPr>
              <a:t>•</a:t>
            </a:r>
            <a:endParaRPr sz="3200">
              <a:latin typeface="Times New Roman"/>
              <a:cs typeface="Times New Roman"/>
            </a:endParaRPr>
          </a:p>
          <a:p>
            <a:pPr marL="12682">
              <a:lnSpc>
                <a:spcPct val="95825"/>
              </a:lnSpc>
              <a:spcBef>
                <a:spcPts val="531"/>
              </a:spcBef>
            </a:pPr>
            <a:r>
              <a:rPr sz="3200" dirty="0">
                <a:latin typeface="Times New Roman"/>
                <a:cs typeface="Times New Roman"/>
              </a:rPr>
              <a:t>•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873268" y="2379254"/>
            <a:ext cx="7136861" cy="3879175"/>
          </a:xfrm>
          <a:prstGeom prst="rect">
            <a:avLst/>
          </a:prstGeom>
        </p:spPr>
        <p:txBody>
          <a:bodyPr wrap="square" lIns="0" tIns="21369" rIns="0" bIns="0" rtlCol="0">
            <a:noAutofit/>
          </a:bodyPr>
          <a:lstStyle/>
          <a:p>
            <a:pPr marL="12682" marR="57318">
              <a:lnSpc>
                <a:spcPts val="3365"/>
              </a:lnSpc>
            </a:pPr>
            <a:r>
              <a:rPr sz="3200" dirty="0">
                <a:latin typeface="Times New Roman"/>
                <a:cs typeface="Times New Roman"/>
              </a:rPr>
              <a:t>Matrix is the basic building block</a:t>
            </a:r>
            <a:endParaRPr sz="3200">
              <a:latin typeface="Times New Roman"/>
              <a:cs typeface="Times New Roman"/>
            </a:endParaRPr>
          </a:p>
          <a:p>
            <a:pPr marL="12682" marR="57318">
              <a:lnSpc>
                <a:spcPct val="95825"/>
              </a:lnSpc>
              <a:spcBef>
                <a:spcPts val="362"/>
              </a:spcBef>
            </a:pPr>
            <a:r>
              <a:rPr sz="3200" spc="-1" dirty="0">
                <a:latin typeface="Times New Roman"/>
                <a:cs typeface="Times New Roman"/>
              </a:rPr>
              <a:t>Fundamental data-type is the array</a:t>
            </a:r>
            <a:endParaRPr sz="3200">
              <a:latin typeface="Times New Roman"/>
              <a:cs typeface="Times New Roman"/>
            </a:endParaRPr>
          </a:p>
          <a:p>
            <a:pPr marL="12722" indent="-40">
              <a:lnSpc>
                <a:spcPts val="3435"/>
              </a:lnSpc>
              <a:spcBef>
                <a:spcPts val="938"/>
              </a:spcBef>
            </a:pPr>
            <a:r>
              <a:rPr sz="3200" dirty="0">
                <a:latin typeface="Times New Roman"/>
                <a:cs typeface="Times New Roman"/>
              </a:rPr>
              <a:t>Vec</a:t>
            </a:r>
            <a:r>
              <a:rPr sz="3200" spc="-14" dirty="0">
                <a:latin typeface="Times New Roman"/>
                <a:cs typeface="Times New Roman"/>
              </a:rPr>
              <a:t>t</a:t>
            </a:r>
            <a:r>
              <a:rPr sz="3200" dirty="0">
                <a:latin typeface="Times New Roman"/>
                <a:cs typeface="Times New Roman"/>
              </a:rPr>
              <a:t>ors, scalars, </a:t>
            </a:r>
            <a:r>
              <a:rPr sz="3200" spc="-9" dirty="0">
                <a:latin typeface="Times New Roman"/>
                <a:cs typeface="Times New Roman"/>
              </a:rPr>
              <a:t>r</a:t>
            </a:r>
            <a:r>
              <a:rPr sz="3200" dirty="0">
                <a:latin typeface="Times New Roman"/>
                <a:cs typeface="Times New Roman"/>
              </a:rPr>
              <a:t>eal and complex mat</a:t>
            </a:r>
            <a:r>
              <a:rPr sz="3200" spc="-9" dirty="0">
                <a:latin typeface="Times New Roman"/>
                <a:cs typeface="Times New Roman"/>
              </a:rPr>
              <a:t>r</a:t>
            </a:r>
            <a:r>
              <a:rPr sz="3200" dirty="0">
                <a:latin typeface="Times New Roman"/>
                <a:cs typeface="Times New Roman"/>
              </a:rPr>
              <a:t>ices </a:t>
            </a:r>
            <a:r>
              <a:rPr sz="3200" spc="4" dirty="0">
                <a:latin typeface="Times New Roman"/>
                <a:cs typeface="Times New Roman"/>
              </a:rPr>
              <a:t>ar</a:t>
            </a:r>
            <a:r>
              <a:rPr sz="3200" dirty="0">
                <a:latin typeface="Times New Roman"/>
                <a:cs typeface="Times New Roman"/>
              </a:rPr>
              <a:t>e </a:t>
            </a:r>
            <a:r>
              <a:rPr sz="3200" spc="-9" dirty="0">
                <a:latin typeface="Times New Roman"/>
                <a:cs typeface="Times New Roman"/>
              </a:rPr>
              <a:t>s</a:t>
            </a:r>
            <a:r>
              <a:rPr sz="3200" spc="4" dirty="0">
                <a:latin typeface="Times New Roman"/>
                <a:cs typeface="Times New Roman"/>
              </a:rPr>
              <a:t>pec</a:t>
            </a:r>
            <a:r>
              <a:rPr sz="3200" spc="-14" dirty="0">
                <a:latin typeface="Times New Roman"/>
                <a:cs typeface="Times New Roman"/>
              </a:rPr>
              <a:t>i</a:t>
            </a:r>
            <a:r>
              <a:rPr sz="3200" spc="4" dirty="0">
                <a:latin typeface="Times New Roman"/>
                <a:cs typeface="Times New Roman"/>
              </a:rPr>
              <a:t>a</a:t>
            </a:r>
            <a:r>
              <a:rPr sz="3200" dirty="0">
                <a:latin typeface="Times New Roman"/>
                <a:cs typeface="Times New Roman"/>
              </a:rPr>
              <a:t>l </a:t>
            </a:r>
            <a:r>
              <a:rPr sz="3200" spc="4" dirty="0">
                <a:latin typeface="Times New Roman"/>
                <a:cs typeface="Times New Roman"/>
              </a:rPr>
              <a:t>case</a:t>
            </a:r>
            <a:r>
              <a:rPr sz="3200" dirty="0">
                <a:latin typeface="Times New Roman"/>
                <a:cs typeface="Times New Roman"/>
              </a:rPr>
              <a:t>s </a:t>
            </a:r>
            <a:r>
              <a:rPr sz="3200" spc="4" dirty="0">
                <a:latin typeface="Times New Roman"/>
                <a:cs typeface="Times New Roman"/>
              </a:rPr>
              <a:t>o</a:t>
            </a:r>
            <a:r>
              <a:rPr sz="3200" dirty="0">
                <a:latin typeface="Times New Roman"/>
                <a:cs typeface="Times New Roman"/>
              </a:rPr>
              <a:t>f </a:t>
            </a:r>
            <a:r>
              <a:rPr sz="3200" spc="4" dirty="0">
                <a:latin typeface="Times New Roman"/>
                <a:cs typeface="Times New Roman"/>
              </a:rPr>
              <a:t>bas</a:t>
            </a:r>
            <a:r>
              <a:rPr sz="3200" spc="-14" dirty="0">
                <a:latin typeface="Times New Roman"/>
                <a:cs typeface="Times New Roman"/>
              </a:rPr>
              <a:t>i</a:t>
            </a:r>
            <a:r>
              <a:rPr sz="3200" dirty="0">
                <a:latin typeface="Times New Roman"/>
                <a:cs typeface="Times New Roman"/>
              </a:rPr>
              <a:t>c </a:t>
            </a:r>
            <a:r>
              <a:rPr sz="3200" spc="4" dirty="0">
                <a:latin typeface="Times New Roman"/>
                <a:cs typeface="Times New Roman"/>
              </a:rPr>
              <a:t>dat</a:t>
            </a:r>
            <a:r>
              <a:rPr sz="3200" dirty="0">
                <a:latin typeface="Times New Roman"/>
                <a:cs typeface="Times New Roman"/>
              </a:rPr>
              <a:t>a </a:t>
            </a:r>
            <a:r>
              <a:rPr sz="3200" spc="4" dirty="0">
                <a:latin typeface="Times New Roman"/>
                <a:cs typeface="Times New Roman"/>
              </a:rPr>
              <a:t>type</a:t>
            </a:r>
            <a:endParaRPr sz="3200">
              <a:latin typeface="Times New Roman"/>
              <a:cs typeface="Times New Roman"/>
            </a:endParaRPr>
          </a:p>
          <a:p>
            <a:pPr marL="12722" marR="164079" indent="-40">
              <a:lnSpc>
                <a:spcPts val="3455"/>
              </a:lnSpc>
              <a:spcBef>
                <a:spcPts val="755"/>
              </a:spcBef>
            </a:pPr>
            <a:r>
              <a:rPr sz="3200" dirty="0">
                <a:latin typeface="Times New Roman"/>
                <a:cs typeface="Times New Roman"/>
              </a:rPr>
              <a:t>Built-in functions are optimized for vector operat</a:t>
            </a:r>
            <a:r>
              <a:rPr sz="3200" spc="-14" dirty="0">
                <a:latin typeface="Times New Roman"/>
                <a:cs typeface="Times New Roman"/>
              </a:rPr>
              <a:t>i</a:t>
            </a:r>
            <a:r>
              <a:rPr sz="3200" dirty="0">
                <a:latin typeface="Times New Roman"/>
                <a:cs typeface="Times New Roman"/>
              </a:rPr>
              <a:t>ons</a:t>
            </a:r>
            <a:endParaRPr sz="3200">
              <a:latin typeface="Times New Roman"/>
              <a:cs typeface="Times New Roman"/>
            </a:endParaRPr>
          </a:p>
          <a:p>
            <a:pPr marL="12722" marR="255058" indent="-40">
              <a:lnSpc>
                <a:spcPts val="3435"/>
              </a:lnSpc>
              <a:spcBef>
                <a:spcPts val="765"/>
              </a:spcBef>
            </a:pPr>
            <a:r>
              <a:rPr sz="3200" dirty="0">
                <a:latin typeface="Times New Roman"/>
                <a:cs typeface="Times New Roman"/>
              </a:rPr>
              <a:t>Hence vectorized commands or codes run much faster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530814" y="4417976"/>
            <a:ext cx="228583" cy="431582"/>
          </a:xfrm>
          <a:prstGeom prst="rect">
            <a:avLst/>
          </a:prstGeom>
        </p:spPr>
        <p:txBody>
          <a:bodyPr wrap="square" lIns="0" tIns="21369" rIns="0" bIns="0" rtlCol="0">
            <a:noAutofit/>
          </a:bodyPr>
          <a:lstStyle/>
          <a:p>
            <a:pPr marL="12682">
              <a:lnSpc>
                <a:spcPts val="3365"/>
              </a:lnSpc>
            </a:pPr>
            <a:r>
              <a:rPr sz="3200" dirty="0">
                <a:latin typeface="Times New Roman"/>
                <a:cs typeface="Times New Roman"/>
              </a:rPr>
              <a:t>•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530814" y="5390195"/>
            <a:ext cx="228583" cy="431582"/>
          </a:xfrm>
          <a:prstGeom prst="rect">
            <a:avLst/>
          </a:prstGeom>
        </p:spPr>
        <p:txBody>
          <a:bodyPr wrap="square" lIns="0" tIns="21369" rIns="0" bIns="0" rtlCol="0">
            <a:noAutofit/>
          </a:bodyPr>
          <a:lstStyle/>
          <a:p>
            <a:pPr marL="12682">
              <a:lnSpc>
                <a:spcPts val="3365"/>
              </a:lnSpc>
            </a:pPr>
            <a:r>
              <a:rPr sz="3200" dirty="0">
                <a:latin typeface="Times New Roman"/>
                <a:cs typeface="Times New Roman"/>
              </a:rPr>
              <a:t>•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9020127" y="6641881"/>
            <a:ext cx="141132" cy="203366"/>
          </a:xfrm>
          <a:prstGeom prst="rect">
            <a:avLst/>
          </a:prstGeom>
        </p:spPr>
        <p:txBody>
          <a:bodyPr wrap="square" lIns="0" tIns="9733" rIns="0" bIns="0" rtlCol="0">
            <a:noAutofit/>
          </a:bodyPr>
          <a:lstStyle/>
          <a:p>
            <a:pPr marL="12682">
              <a:lnSpc>
                <a:spcPts val="1533"/>
              </a:lnSpc>
            </a:pPr>
            <a:r>
              <a:rPr sz="1400" dirty="0">
                <a:latin typeface="Times New Roman"/>
                <a:cs typeface="Times New Roman"/>
              </a:rPr>
              <a:t>5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1452171" y="950889"/>
            <a:ext cx="7763180" cy="1141082"/>
          </a:xfrm>
          <a:prstGeom prst="rect">
            <a:avLst/>
          </a:prstGeom>
          <a:solidFill>
            <a:schemeClr val="accent1"/>
          </a:solidFill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999"/>
              </a:lnSpc>
            </a:pPr>
            <a:endParaRPr sz="1000" dirty="0"/>
          </a:p>
          <a:p>
            <a:pPr marL="2646737" marR="2648885" algn="ctr">
              <a:lnSpc>
                <a:spcPct val="95825"/>
              </a:lnSpc>
              <a:spcBef>
                <a:spcPts val="1011"/>
              </a:spcBef>
            </a:pPr>
            <a:r>
              <a:rPr sz="4400" dirty="0">
                <a:solidFill>
                  <a:srgbClr val="FFFFFF"/>
                </a:solidFill>
                <a:latin typeface="Times New Roman"/>
                <a:cs typeface="Times New Roman"/>
              </a:rPr>
              <a:t>MATLAB</a:t>
            </a:r>
            <a:endParaRPr sz="4400" dirty="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0208474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object 12"/>
          <p:cNvSpPr/>
          <p:nvPr/>
        </p:nvSpPr>
        <p:spPr>
          <a:xfrm>
            <a:off x="1452171" y="950889"/>
            <a:ext cx="7763180" cy="1141082"/>
          </a:xfrm>
          <a:custGeom>
            <a:avLst/>
            <a:gdLst/>
            <a:ahLst/>
            <a:cxnLst/>
            <a:rect l="l" t="t" r="r" b="b"/>
            <a:pathLst>
              <a:path w="7772400" h="1143000">
                <a:moveTo>
                  <a:pt x="0" y="1143000"/>
                </a:moveTo>
                <a:lnTo>
                  <a:pt x="7772400" y="1143000"/>
                </a:lnTo>
                <a:lnTo>
                  <a:pt x="7772400" y="0"/>
                </a:lnTo>
                <a:lnTo>
                  <a:pt x="0" y="0"/>
                </a:lnTo>
                <a:lnTo>
                  <a:pt x="0" y="1143000"/>
                </a:lnTo>
                <a:close/>
              </a:path>
            </a:pathLst>
          </a:custGeom>
          <a:solidFill>
            <a:schemeClr val="accent1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" name="object 11"/>
          <p:cNvSpPr txBox="1"/>
          <p:nvPr/>
        </p:nvSpPr>
        <p:spPr>
          <a:xfrm>
            <a:off x="1530814" y="2417289"/>
            <a:ext cx="228583" cy="431583"/>
          </a:xfrm>
          <a:prstGeom prst="rect">
            <a:avLst/>
          </a:prstGeom>
        </p:spPr>
        <p:txBody>
          <a:bodyPr wrap="square" lIns="0" tIns="21369" rIns="0" bIns="0" rtlCol="0">
            <a:noAutofit/>
          </a:bodyPr>
          <a:lstStyle/>
          <a:p>
            <a:pPr marL="12682">
              <a:lnSpc>
                <a:spcPts val="3365"/>
              </a:lnSpc>
            </a:pPr>
            <a:r>
              <a:rPr sz="3200" dirty="0">
                <a:latin typeface="Times New Roman"/>
                <a:cs typeface="Times New Roman"/>
              </a:rPr>
              <a:t>•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1873268" y="2417289"/>
            <a:ext cx="3367811" cy="431583"/>
          </a:xfrm>
          <a:prstGeom prst="rect">
            <a:avLst/>
          </a:prstGeom>
        </p:spPr>
        <p:txBody>
          <a:bodyPr wrap="square" lIns="0" tIns="21369" rIns="0" bIns="0" rtlCol="0">
            <a:noAutofit/>
          </a:bodyPr>
          <a:lstStyle/>
          <a:p>
            <a:pPr marL="12682">
              <a:lnSpc>
                <a:spcPts val="3365"/>
              </a:lnSpc>
            </a:pPr>
            <a:r>
              <a:rPr sz="3200" dirty="0">
                <a:latin typeface="Times New Roman"/>
                <a:cs typeface="Times New Roman"/>
              </a:rPr>
              <a:t>MATLAB windows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987472" y="2983813"/>
            <a:ext cx="255905" cy="1403816"/>
          </a:xfrm>
          <a:prstGeom prst="rect">
            <a:avLst/>
          </a:prstGeom>
        </p:spPr>
        <p:txBody>
          <a:bodyPr wrap="square" lIns="0" tIns="18738" rIns="0" bIns="0" rtlCol="0">
            <a:noAutofit/>
          </a:bodyPr>
          <a:lstStyle/>
          <a:p>
            <a:pPr marL="12682">
              <a:lnSpc>
                <a:spcPts val="2951"/>
              </a:lnSpc>
            </a:pPr>
            <a:r>
              <a:rPr sz="2800" dirty="0">
                <a:latin typeface="Times New Roman"/>
                <a:cs typeface="Times New Roman"/>
              </a:rPr>
              <a:t>–</a:t>
            </a:r>
            <a:endParaRPr sz="2800">
              <a:latin typeface="Times New Roman"/>
              <a:cs typeface="Times New Roman"/>
            </a:endParaRPr>
          </a:p>
          <a:p>
            <a:pPr marL="12682">
              <a:lnSpc>
                <a:spcPct val="95825"/>
              </a:lnSpc>
              <a:spcBef>
                <a:spcPts val="675"/>
              </a:spcBef>
            </a:pPr>
            <a:r>
              <a:rPr sz="2800" dirty="0">
                <a:latin typeface="Times New Roman"/>
                <a:cs typeface="Times New Roman"/>
              </a:rPr>
              <a:t>–</a:t>
            </a:r>
            <a:endParaRPr sz="2800">
              <a:latin typeface="Times New Roman"/>
              <a:cs typeface="Times New Roman"/>
            </a:endParaRPr>
          </a:p>
          <a:p>
            <a:pPr marL="12682">
              <a:lnSpc>
                <a:spcPct val="95825"/>
              </a:lnSpc>
              <a:spcBef>
                <a:spcPts val="811"/>
              </a:spcBef>
            </a:pPr>
            <a:r>
              <a:rPr sz="2800" dirty="0">
                <a:latin typeface="Times New Roman"/>
                <a:cs typeface="Times New Roman"/>
              </a:rPr>
              <a:t>–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2273655" y="2983813"/>
            <a:ext cx="2789674" cy="892597"/>
          </a:xfrm>
          <a:prstGeom prst="rect">
            <a:avLst/>
          </a:prstGeom>
        </p:spPr>
        <p:txBody>
          <a:bodyPr wrap="square" lIns="0" tIns="18738" rIns="0" bIns="0" rtlCol="0">
            <a:noAutofit/>
          </a:bodyPr>
          <a:lstStyle/>
          <a:p>
            <a:pPr marL="12682">
              <a:lnSpc>
                <a:spcPts val="2951"/>
              </a:lnSpc>
            </a:pPr>
            <a:r>
              <a:rPr sz="2800" spc="-4" dirty="0">
                <a:latin typeface="Times New Roman"/>
                <a:cs typeface="Times New Roman"/>
              </a:rPr>
              <a:t>Command window</a:t>
            </a:r>
            <a:endParaRPr sz="2800">
              <a:latin typeface="Times New Roman"/>
              <a:cs typeface="Times New Roman"/>
            </a:endParaRPr>
          </a:p>
          <a:p>
            <a:pPr marL="12682" marR="53188">
              <a:lnSpc>
                <a:spcPct val="95825"/>
              </a:lnSpc>
              <a:spcBef>
                <a:spcPts val="675"/>
              </a:spcBef>
            </a:pPr>
            <a:r>
              <a:rPr sz="2800" spc="-3" dirty="0">
                <a:latin typeface="Times New Roman"/>
                <a:cs typeface="Times New Roman"/>
              </a:rPr>
              <a:t>Graphics window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2273655" y="4007774"/>
            <a:ext cx="670799" cy="379854"/>
          </a:xfrm>
          <a:prstGeom prst="rect">
            <a:avLst/>
          </a:prstGeom>
        </p:spPr>
        <p:txBody>
          <a:bodyPr wrap="square" lIns="0" tIns="18738" rIns="0" bIns="0" rtlCol="0">
            <a:noAutofit/>
          </a:bodyPr>
          <a:lstStyle/>
          <a:p>
            <a:pPr marL="12682">
              <a:lnSpc>
                <a:spcPts val="2951"/>
              </a:lnSpc>
            </a:pPr>
            <a:r>
              <a:rPr sz="2800" spc="2" dirty="0">
                <a:latin typeface="Times New Roman"/>
                <a:cs typeface="Times New Roman"/>
              </a:rPr>
              <a:t>Edit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954161" y="4007774"/>
            <a:ext cx="1224298" cy="379854"/>
          </a:xfrm>
          <a:prstGeom prst="rect">
            <a:avLst/>
          </a:prstGeom>
        </p:spPr>
        <p:txBody>
          <a:bodyPr wrap="square" lIns="0" tIns="18738" rIns="0" bIns="0" rtlCol="0">
            <a:noAutofit/>
          </a:bodyPr>
          <a:lstStyle/>
          <a:p>
            <a:pPr marL="12682">
              <a:lnSpc>
                <a:spcPts val="2951"/>
              </a:lnSpc>
            </a:pPr>
            <a:r>
              <a:rPr sz="2800" spc="4" dirty="0">
                <a:latin typeface="Times New Roman"/>
                <a:cs typeface="Times New Roman"/>
              </a:rPr>
              <a:t>window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9020127" y="6641881"/>
            <a:ext cx="141132" cy="203366"/>
          </a:xfrm>
          <a:prstGeom prst="rect">
            <a:avLst/>
          </a:prstGeom>
        </p:spPr>
        <p:txBody>
          <a:bodyPr wrap="square" lIns="0" tIns="9733" rIns="0" bIns="0" rtlCol="0">
            <a:noAutofit/>
          </a:bodyPr>
          <a:lstStyle/>
          <a:p>
            <a:pPr marL="12682">
              <a:lnSpc>
                <a:spcPts val="1533"/>
              </a:lnSpc>
            </a:pPr>
            <a:r>
              <a:rPr sz="1400" dirty="0">
                <a:latin typeface="Times New Roman"/>
                <a:cs typeface="Times New Roman"/>
              </a:rPr>
              <a:t>6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1452171" y="950889"/>
            <a:ext cx="7763180" cy="114108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999"/>
              </a:lnSpc>
            </a:pPr>
            <a:endParaRPr sz="1000"/>
          </a:p>
          <a:p>
            <a:pPr marL="585915">
              <a:lnSpc>
                <a:spcPct val="95825"/>
              </a:lnSpc>
              <a:spcBef>
                <a:spcPts val="1011"/>
              </a:spcBef>
            </a:pPr>
            <a:r>
              <a:rPr sz="4400" dirty="0">
                <a:solidFill>
                  <a:srgbClr val="FFFFFF"/>
                </a:solidFill>
                <a:latin typeface="Times New Roman"/>
                <a:cs typeface="Times New Roman"/>
              </a:rPr>
              <a:t>MATLAB ENVIRONMENT</a:t>
            </a:r>
            <a:endParaRPr sz="440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9402708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ject 7"/>
          <p:cNvSpPr/>
          <p:nvPr/>
        </p:nvSpPr>
        <p:spPr>
          <a:xfrm>
            <a:off x="1452171" y="950889"/>
            <a:ext cx="7763180" cy="871787"/>
          </a:xfrm>
          <a:custGeom>
            <a:avLst/>
            <a:gdLst/>
            <a:ahLst/>
            <a:cxnLst/>
            <a:rect l="l" t="t" r="r" b="b"/>
            <a:pathLst>
              <a:path w="7772400" h="873252">
                <a:moveTo>
                  <a:pt x="0" y="873252"/>
                </a:moveTo>
                <a:lnTo>
                  <a:pt x="7772400" y="873251"/>
                </a:lnTo>
                <a:lnTo>
                  <a:pt x="7772400" y="0"/>
                </a:lnTo>
                <a:lnTo>
                  <a:pt x="0" y="0"/>
                </a:lnTo>
                <a:lnTo>
                  <a:pt x="0" y="873252"/>
                </a:lnTo>
                <a:close/>
              </a:path>
            </a:pathLst>
          </a:custGeom>
          <a:solidFill>
            <a:schemeClr val="accent1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2672965" y="1900274"/>
            <a:ext cx="5178498" cy="481688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9020127" y="6641881"/>
            <a:ext cx="141132" cy="203366"/>
          </a:xfrm>
          <a:prstGeom prst="rect">
            <a:avLst/>
          </a:prstGeom>
        </p:spPr>
        <p:txBody>
          <a:bodyPr wrap="square" lIns="0" tIns="9733" rIns="0" bIns="0" rtlCol="0">
            <a:noAutofit/>
          </a:bodyPr>
          <a:lstStyle/>
          <a:p>
            <a:pPr marL="12682">
              <a:lnSpc>
                <a:spcPts val="1533"/>
              </a:lnSpc>
            </a:pPr>
            <a:r>
              <a:rPr sz="1400" dirty="0">
                <a:latin typeface="Times New Roman"/>
                <a:cs typeface="Times New Roman"/>
              </a:rPr>
              <a:t>7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1452171" y="950889"/>
            <a:ext cx="7763180" cy="871786"/>
          </a:xfrm>
          <a:prstGeom prst="rect">
            <a:avLst/>
          </a:prstGeom>
        </p:spPr>
        <p:txBody>
          <a:bodyPr wrap="square" lIns="0" tIns="5608" rIns="0" bIns="0" rtlCol="0">
            <a:noAutofit/>
          </a:bodyPr>
          <a:lstStyle/>
          <a:p>
            <a:pPr>
              <a:lnSpc>
                <a:spcPts val="899"/>
              </a:lnSpc>
            </a:pPr>
            <a:endParaRPr sz="900"/>
          </a:p>
          <a:p>
            <a:pPr marL="1686224">
              <a:lnSpc>
                <a:spcPct val="95825"/>
              </a:lnSpc>
            </a:pPr>
            <a:r>
              <a:rPr sz="4400" dirty="0">
                <a:solidFill>
                  <a:srgbClr val="FFFFFF"/>
                </a:solidFill>
                <a:latin typeface="Times New Roman"/>
                <a:cs typeface="Times New Roman"/>
              </a:rPr>
              <a:t>Command Window</a:t>
            </a:r>
            <a:endParaRPr sz="440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9965251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ject 7"/>
          <p:cNvSpPr/>
          <p:nvPr/>
        </p:nvSpPr>
        <p:spPr>
          <a:xfrm>
            <a:off x="1452171" y="950889"/>
            <a:ext cx="7763180" cy="801800"/>
          </a:xfrm>
          <a:custGeom>
            <a:avLst/>
            <a:gdLst/>
            <a:ahLst/>
            <a:cxnLst/>
            <a:rect l="l" t="t" r="r" b="b"/>
            <a:pathLst>
              <a:path w="7772400" h="803148">
                <a:moveTo>
                  <a:pt x="0" y="803148"/>
                </a:moveTo>
                <a:lnTo>
                  <a:pt x="7772400" y="803147"/>
                </a:lnTo>
                <a:lnTo>
                  <a:pt x="7772400" y="0"/>
                </a:lnTo>
                <a:lnTo>
                  <a:pt x="0" y="0"/>
                </a:lnTo>
                <a:lnTo>
                  <a:pt x="0" y="803148"/>
                </a:lnTo>
                <a:close/>
              </a:path>
            </a:pathLst>
          </a:custGeom>
          <a:solidFill>
            <a:srgbClr val="3838CA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2242185" y="1853110"/>
            <a:ext cx="5680821" cy="463431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9020127" y="6641881"/>
            <a:ext cx="141132" cy="203366"/>
          </a:xfrm>
          <a:prstGeom prst="rect">
            <a:avLst/>
          </a:prstGeom>
        </p:spPr>
        <p:txBody>
          <a:bodyPr wrap="square" lIns="0" tIns="9733" rIns="0" bIns="0" rtlCol="0">
            <a:noAutofit/>
          </a:bodyPr>
          <a:lstStyle/>
          <a:p>
            <a:pPr marL="12682">
              <a:lnSpc>
                <a:spcPts val="1533"/>
              </a:lnSpc>
            </a:pPr>
            <a:r>
              <a:rPr sz="1400" dirty="0">
                <a:latin typeface="Times New Roman"/>
                <a:cs typeface="Times New Roman"/>
              </a:rPr>
              <a:t>8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1452171" y="950889"/>
            <a:ext cx="7763180" cy="801800"/>
          </a:xfrm>
          <a:prstGeom prst="rect">
            <a:avLst/>
          </a:prstGeom>
          <a:solidFill>
            <a:schemeClr val="accent1"/>
          </a:solidFill>
        </p:spPr>
        <p:txBody>
          <a:bodyPr wrap="square" lIns="0" tIns="2311" rIns="0" bIns="0" rtlCol="0">
            <a:noAutofit/>
          </a:bodyPr>
          <a:lstStyle/>
          <a:p>
            <a:pPr>
              <a:lnSpc>
                <a:spcPts val="649"/>
              </a:lnSpc>
            </a:pPr>
            <a:endParaRPr sz="600" dirty="0"/>
          </a:p>
          <a:p>
            <a:pPr marL="1951029">
              <a:lnSpc>
                <a:spcPct val="95825"/>
              </a:lnSpc>
            </a:pPr>
            <a:r>
              <a:rPr sz="4400" spc="-4" dirty="0">
                <a:solidFill>
                  <a:srgbClr val="FFFFFF"/>
                </a:solidFill>
                <a:latin typeface="Times New Roman"/>
                <a:cs typeface="Times New Roman"/>
              </a:rPr>
              <a:t>EDIT WINDOW</a:t>
            </a:r>
            <a:endParaRPr sz="4400" dirty="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9595846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ject 7"/>
          <p:cNvSpPr/>
          <p:nvPr/>
        </p:nvSpPr>
        <p:spPr>
          <a:xfrm>
            <a:off x="1452171" y="950889"/>
            <a:ext cx="7763180" cy="801800"/>
          </a:xfrm>
          <a:custGeom>
            <a:avLst/>
            <a:gdLst/>
            <a:ahLst/>
            <a:cxnLst/>
            <a:rect l="l" t="t" r="r" b="b"/>
            <a:pathLst>
              <a:path w="7772400" h="803148">
                <a:moveTo>
                  <a:pt x="0" y="803148"/>
                </a:moveTo>
                <a:lnTo>
                  <a:pt x="7772400" y="803147"/>
                </a:lnTo>
                <a:lnTo>
                  <a:pt x="7772400" y="0"/>
                </a:lnTo>
                <a:lnTo>
                  <a:pt x="0" y="0"/>
                </a:lnTo>
                <a:lnTo>
                  <a:pt x="0" y="803148"/>
                </a:lnTo>
                <a:close/>
              </a:path>
            </a:pathLst>
          </a:custGeom>
          <a:solidFill>
            <a:schemeClr val="accent1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2313728" y="1843981"/>
            <a:ext cx="5680821" cy="476059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9020127" y="6641881"/>
            <a:ext cx="141132" cy="203366"/>
          </a:xfrm>
          <a:prstGeom prst="rect">
            <a:avLst/>
          </a:prstGeom>
        </p:spPr>
        <p:txBody>
          <a:bodyPr wrap="square" lIns="0" tIns="9733" rIns="0" bIns="0" rtlCol="0">
            <a:noAutofit/>
          </a:bodyPr>
          <a:lstStyle/>
          <a:p>
            <a:pPr marL="12682">
              <a:lnSpc>
                <a:spcPts val="1533"/>
              </a:lnSpc>
            </a:pPr>
            <a:r>
              <a:rPr sz="1400" dirty="0">
                <a:latin typeface="Times New Roman"/>
                <a:cs typeface="Times New Roman"/>
              </a:rPr>
              <a:t>9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1452171" y="950889"/>
            <a:ext cx="7763180" cy="801800"/>
          </a:xfrm>
          <a:prstGeom prst="rect">
            <a:avLst/>
          </a:prstGeom>
        </p:spPr>
        <p:txBody>
          <a:bodyPr wrap="square" lIns="0" tIns="6045" rIns="0" bIns="0" rtlCol="0">
            <a:noAutofit/>
          </a:bodyPr>
          <a:lstStyle/>
          <a:p>
            <a:pPr>
              <a:lnSpc>
                <a:spcPts val="849"/>
              </a:lnSpc>
            </a:pPr>
            <a:endParaRPr sz="800"/>
          </a:p>
          <a:p>
            <a:pPr marL="301326">
              <a:lnSpc>
                <a:spcPct val="95825"/>
              </a:lnSpc>
            </a:pPr>
            <a:r>
              <a:rPr sz="4000" spc="-15" dirty="0">
                <a:solidFill>
                  <a:srgbClr val="FFFFFF"/>
                </a:solidFill>
                <a:latin typeface="Times New Roman"/>
                <a:cs typeface="Times New Roman"/>
              </a:rPr>
              <a:t>GRAPHICS (FIGURE) WINDOW</a:t>
            </a:r>
            <a:endParaRPr sz="400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423733287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ema1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Tema1" id="{E76676FE-48E9-41F8-BA89-82D44B62B21D}" vid="{2E1D27D4-D1DE-4CE0-B196-A61C21B665AE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Tema1</Template>
  <TotalTime>54</TotalTime>
  <Words>568</Words>
  <Application>Microsoft Office PowerPoint</Application>
  <PresentationFormat>Custom</PresentationFormat>
  <Paragraphs>278</Paragraphs>
  <Slides>20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Tema1</vt:lpstr>
      <vt:lpstr>CHE138-1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CHE138-2</dc:title>
  <dc:creator>Furkan Ar</dc:creator>
  <cp:lastModifiedBy>AR</cp:lastModifiedBy>
  <cp:revision>15</cp:revision>
  <dcterms:created xsi:type="dcterms:W3CDTF">2019-12-02T19:00:06Z</dcterms:created>
  <dcterms:modified xsi:type="dcterms:W3CDTF">2019-12-04T09:06:48Z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2008-04-21T00:00:00Z</vt:filetime>
  </property>
  <property fmtid="{D5CDD505-2E9C-101B-9397-08002B2CF9AE}" pid="3" name="LastSaved">
    <vt:filetime>2019-12-02T00:00:00Z</vt:filetime>
  </property>
</Properties>
</file>