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4660"/>
  </p:normalViewPr>
  <p:slideViewPr>
    <p:cSldViewPr>
      <p:cViewPr>
        <p:scale>
          <a:sx n="75" d="100"/>
          <a:sy n="75" d="100"/>
        </p:scale>
        <p:origin x="-1848" y="-6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8EA6F-F775-4768-AF7E-3756AE731A3E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4F7BA-F886-4C7E-A2AA-1F2E6E3DA7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200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543300" y="944563"/>
            <a:ext cx="3606800" cy="25511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3D73A-CDD9-4D19-B93C-1402F6D0AB7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362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698" y="1671320"/>
            <a:ext cx="2495127" cy="827470"/>
          </a:xfrm>
        </p:spPr>
        <p:txBody>
          <a:bodyPr anchor="b"/>
          <a:lstStyle>
            <a:lvl1pPr algn="l">
              <a:defRPr sz="2645"/>
            </a:lvl1pPr>
          </a:lstStyle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02172" y="6302556"/>
            <a:ext cx="3311390" cy="40231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36859" y="6302556"/>
            <a:ext cx="752732" cy="4023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125620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768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471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67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539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458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468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916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7916" y="6307920"/>
            <a:ext cx="4085646" cy="402314"/>
          </a:xfrm>
        </p:spPr>
        <p:txBody>
          <a:bodyPr>
            <a:normAutofit/>
          </a:bodyPr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265542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7916" y="6307920"/>
            <a:ext cx="4085646" cy="402314"/>
          </a:xfrm>
        </p:spPr>
        <p:txBody>
          <a:bodyPr>
            <a:normAutofit/>
          </a:bodyPr>
          <a:lstStyle/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18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1" name="Rectangle 7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/>
              <a:t>KM134</a:t>
            </a:r>
            <a:endParaRPr lang="tr-TR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/>
              <a:t>2004</a:t>
            </a:r>
            <a:r>
              <a:rPr lang="tr-TR" spc="-60"/>
              <a:t> </a:t>
            </a:r>
            <a:r>
              <a:rPr lang="tr-TR" spc="-5"/>
              <a:t>Fall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36860" y="247356"/>
            <a:ext cx="155788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rgbClr val="FEFEFE"/>
                </a:solidFill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197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>
            <a:extLst>
              <a:ext uri="{FF2B5EF4-FFF2-40B4-BE49-F238E27FC236}">
                <a16:creationId xmlns:a16="http://schemas.microsoft.com/office/drawing/2014/main" xmlns="" id="{CDB8494A-A6A5-4AF3-9C7E-E97C163B5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CHE138-1</a:t>
            </a:r>
            <a:endParaRPr lang="tr-TR" dirty="0"/>
          </a:p>
        </p:txBody>
      </p:sp>
      <p:sp>
        <p:nvSpPr>
          <p:cNvPr id="9" name="Alt Başlık 8">
            <a:extLst>
              <a:ext uri="{FF2B5EF4-FFF2-40B4-BE49-F238E27FC236}">
                <a16:creationId xmlns:a16="http://schemas.microsoft.com/office/drawing/2014/main" xmlns="" id="{5B2C0BD2-01BB-4DFB-BDAF-C30D3CA541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1800" dirty="0"/>
              <a:t>GENERAL INTRODUCTION TO </a:t>
            </a:r>
            <a:br>
              <a:rPr lang="tr-TR" sz="1800" dirty="0"/>
            </a:br>
            <a:r>
              <a:rPr lang="tr-TR" sz="1800" dirty="0"/>
              <a:t>MATLAB</a:t>
            </a:r>
          </a:p>
          <a:p>
            <a:endParaRPr lang="tr-TR" dirty="0"/>
          </a:p>
        </p:txBody>
      </p:sp>
      <p:sp>
        <p:nvSpPr>
          <p:cNvPr id="7" name="object 7"/>
          <p:cNvSpPr txBox="1"/>
          <p:nvPr/>
        </p:nvSpPr>
        <p:spPr>
          <a:xfrm>
            <a:off x="9398800" y="6790032"/>
            <a:ext cx="14033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1452171" y="950889"/>
            <a:ext cx="7763180" cy="871787"/>
          </a:xfrm>
          <a:custGeom>
            <a:avLst/>
            <a:gdLst/>
            <a:ahLst/>
            <a:cxnLst/>
            <a:rect l="l" t="t" r="r" b="b"/>
            <a:pathLst>
              <a:path w="7772400" h="873252">
                <a:moveTo>
                  <a:pt x="0" y="873252"/>
                </a:moveTo>
                <a:lnTo>
                  <a:pt x="7772400" y="873251"/>
                </a:lnTo>
                <a:lnTo>
                  <a:pt x="7772400" y="0"/>
                </a:lnTo>
                <a:lnTo>
                  <a:pt x="0" y="0"/>
                </a:lnTo>
                <a:lnTo>
                  <a:pt x="0" y="873252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30814" y="2137344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3268" y="2137344"/>
            <a:ext cx="4018500" cy="1525500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53188">
              <a:lnSpc>
                <a:spcPts val="3365"/>
              </a:lnSpc>
            </a:pPr>
            <a:r>
              <a:rPr sz="3200" spc="-1" dirty="0">
                <a:latin typeface="Times New Roman"/>
                <a:cs typeface="Times New Roman"/>
              </a:rPr>
              <a:t>Demo</a:t>
            </a:r>
            <a:endParaRPr sz="3200">
              <a:latin typeface="Times New Roman"/>
              <a:cs typeface="Times New Roman"/>
            </a:endParaRPr>
          </a:p>
          <a:p>
            <a:pPr marL="126861">
              <a:lnSpc>
                <a:spcPct val="95825"/>
              </a:lnSpc>
              <a:spcBef>
                <a:spcPts val="664"/>
              </a:spcBef>
            </a:pPr>
            <a:r>
              <a:rPr sz="2800" spc="4" dirty="0">
                <a:latin typeface="Times New Roman"/>
                <a:cs typeface="Times New Roman"/>
              </a:rPr>
              <a:t>– Type demo at MATLAB</a:t>
            </a:r>
            <a:endParaRPr sz="2800">
              <a:latin typeface="Times New Roman"/>
              <a:cs typeface="Times New Roman"/>
            </a:endParaRPr>
          </a:p>
          <a:p>
            <a:pPr marL="12682" marR="53188">
              <a:lnSpc>
                <a:spcPct val="95825"/>
              </a:lnSpc>
              <a:spcBef>
                <a:spcPts val="893"/>
              </a:spcBef>
            </a:pPr>
            <a:r>
              <a:rPr sz="3200" spc="-1" dirty="0">
                <a:latin typeface="Times New Roman"/>
                <a:cs typeface="Times New Roman"/>
              </a:rPr>
              <a:t>On-line documentation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01476" y="2703866"/>
            <a:ext cx="1105129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spc="4" dirty="0">
                <a:latin typeface="Times New Roman"/>
                <a:cs typeface="Times New Roman"/>
              </a:rPr>
              <a:t>prompt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30814" y="3231261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7472" y="3799306"/>
            <a:ext cx="255905" cy="191503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663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823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811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3655" y="3799306"/>
            <a:ext cx="1340560" cy="191503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 marR="53188">
              <a:lnSpc>
                <a:spcPts val="2951"/>
              </a:lnSpc>
            </a:pPr>
            <a:r>
              <a:rPr sz="2800" spc="4" dirty="0">
                <a:latin typeface="Times New Roman"/>
                <a:cs typeface="Times New Roman"/>
              </a:rPr>
              <a:t>lookfor</a:t>
            </a:r>
            <a:endParaRPr sz="2800">
              <a:latin typeface="Times New Roman"/>
              <a:cs typeface="Times New Roman"/>
            </a:endParaRPr>
          </a:p>
          <a:p>
            <a:pPr marL="12682" marR="122595">
              <a:lnSpc>
                <a:spcPts val="3214"/>
              </a:lnSpc>
              <a:spcBef>
                <a:spcPts val="663"/>
              </a:spcBef>
            </a:pPr>
            <a:r>
              <a:rPr sz="2800" dirty="0">
                <a:latin typeface="Times New Roman"/>
                <a:cs typeface="Times New Roman"/>
              </a:rPr>
              <a:t>help </a:t>
            </a:r>
            <a:endParaRPr sz="2800">
              <a:latin typeface="Times New Roman"/>
              <a:cs typeface="Times New Roman"/>
            </a:endParaRPr>
          </a:p>
          <a:p>
            <a:pPr marL="12682" marR="122595">
              <a:lnSpc>
                <a:spcPts val="3214"/>
              </a:lnSpc>
              <a:spcBef>
                <a:spcPts val="823"/>
              </a:spcBef>
            </a:pPr>
            <a:r>
              <a:rPr sz="2800" spc="1" dirty="0">
                <a:latin typeface="Times New Roman"/>
                <a:cs typeface="Times New Roman"/>
              </a:rPr>
              <a:t>helpwin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838"/>
              </a:spcBef>
            </a:pPr>
            <a:r>
              <a:rPr sz="2800" spc="2" dirty="0">
                <a:latin typeface="Times New Roman"/>
                <a:cs typeface="Times New Roman"/>
              </a:rPr>
              <a:t>helpdesk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871786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5608" rIns="0" bIns="0" rtlCol="0">
            <a:noAutofit/>
          </a:bodyPr>
          <a:lstStyle/>
          <a:p>
            <a:pPr>
              <a:lnSpc>
                <a:spcPts val="899"/>
              </a:lnSpc>
            </a:pPr>
            <a:endParaRPr sz="900" dirty="0"/>
          </a:p>
          <a:p>
            <a:pPr marL="2259968">
              <a:lnSpc>
                <a:spcPct val="95825"/>
              </a:lnSpc>
            </a:pPr>
            <a:r>
              <a:rPr sz="4400" spc="-4" dirty="0">
                <a:solidFill>
                  <a:srgbClr val="FFFFFF"/>
                </a:solidFill>
                <a:latin typeface="Times New Roman"/>
                <a:cs typeface="Times New Roman"/>
              </a:rPr>
              <a:t>On-line HELP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0897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1452171" y="950889"/>
            <a:ext cx="7763180" cy="657263"/>
          </a:xfrm>
          <a:custGeom>
            <a:avLst/>
            <a:gdLst/>
            <a:ahLst/>
            <a:cxnLst/>
            <a:rect l="l" t="t" r="r" b="b"/>
            <a:pathLst>
              <a:path w="7772400" h="658368">
                <a:moveTo>
                  <a:pt x="0" y="658368"/>
                </a:moveTo>
                <a:lnTo>
                  <a:pt x="7772400" y="658367"/>
                </a:lnTo>
                <a:lnTo>
                  <a:pt x="7772400" y="0"/>
                </a:lnTo>
                <a:lnTo>
                  <a:pt x="0" y="0"/>
                </a:lnTo>
                <a:lnTo>
                  <a:pt x="0" y="658368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30814" y="1994329"/>
            <a:ext cx="228583" cy="101431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746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73267" y="1994328"/>
            <a:ext cx="6819443" cy="150117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57318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Dimensioning is automatic.</a:t>
            </a:r>
            <a:endParaRPr sz="3200">
              <a:latin typeface="Times New Roman"/>
              <a:cs typeface="Times New Roman"/>
            </a:endParaRPr>
          </a:p>
          <a:p>
            <a:pPr marL="12722" indent="-40">
              <a:lnSpc>
                <a:spcPct val="100041"/>
              </a:lnSpc>
              <a:spcBef>
                <a:spcPts val="746"/>
              </a:spcBef>
            </a:pPr>
            <a:r>
              <a:rPr sz="3200" dirty="0">
                <a:latin typeface="Times New Roman"/>
                <a:cs typeface="Times New Roman"/>
              </a:rPr>
              <a:t>No d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mension sta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ements are requ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ed for vec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ors or arrays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0814" y="3646649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3268" y="3646650"/>
            <a:ext cx="740150" cy="91844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21860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Use</a:t>
            </a:r>
            <a:endParaRPr sz="3200">
              <a:latin typeface="Times New Roman"/>
              <a:cs typeface="Times New Roman"/>
            </a:endParaRPr>
          </a:p>
          <a:p>
            <a:pPr marL="12722">
              <a:lnSpc>
                <a:spcPct val="95825"/>
              </a:lnSpc>
            </a:pPr>
            <a:r>
              <a:rPr sz="3200" dirty="0">
                <a:latin typeface="Times New Roman"/>
                <a:cs typeface="Times New Roman"/>
              </a:rPr>
              <a:t>find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06704" y="3646649"/>
            <a:ext cx="5430745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‘size’ and ‘length’ (vectors only)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52599" y="3646649"/>
            <a:ext cx="402207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to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28487" y="4133510"/>
            <a:ext cx="177771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dimension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21270" y="4133510"/>
            <a:ext cx="2295580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of an existing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920" y="4133510"/>
            <a:ext cx="1146047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matrix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657263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41851" rIns="0" bIns="0" rtlCol="0">
            <a:noAutofit/>
          </a:bodyPr>
          <a:lstStyle/>
          <a:p>
            <a:pPr marL="2442592">
              <a:lnSpc>
                <a:spcPct val="95825"/>
              </a:lnSpc>
            </a:pP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Dimensioning</a:t>
            </a:r>
            <a:endParaRPr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6111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530814" y="2417289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73268" y="2417290"/>
            <a:ext cx="5502072" cy="91844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MATLAB differentiates between</a:t>
            </a:r>
            <a:endParaRPr sz="3200">
              <a:latin typeface="Times New Roman"/>
              <a:cs typeface="Times New Roman"/>
            </a:endParaRPr>
          </a:p>
          <a:p>
            <a:pPr marL="12722" marR="60951">
              <a:lnSpc>
                <a:spcPct val="95825"/>
              </a:lnSpc>
            </a:pPr>
            <a:r>
              <a:rPr sz="3200" dirty="0">
                <a:latin typeface="Times New Roman"/>
                <a:cs typeface="Times New Roman"/>
              </a:rPr>
              <a:t>lowercase and uppercase letters.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90491" y="2417289"/>
            <a:ext cx="58286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0814" y="3486880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3268" y="3486880"/>
            <a:ext cx="379772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68395" y="3486880"/>
            <a:ext cx="673211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and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56676" y="3486880"/>
            <a:ext cx="266786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38532" y="3486880"/>
            <a:ext cx="582578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are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6180" y="3486880"/>
            <a:ext cx="1485656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different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6906" y="3486880"/>
            <a:ext cx="1655135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variables.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/>
          </a:p>
          <a:p>
            <a:pPr marL="2119954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Case sensitivity</a:t>
            </a:r>
            <a:endParaRPr sz="4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760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1452171" y="600957"/>
            <a:ext cx="7763180" cy="719643"/>
          </a:xfrm>
          <a:custGeom>
            <a:avLst/>
            <a:gdLst/>
            <a:ahLst/>
            <a:cxnLst/>
            <a:rect l="l" t="t" r="r" b="b"/>
            <a:pathLst>
              <a:path w="7772400" h="720852">
                <a:moveTo>
                  <a:pt x="0" y="720852"/>
                </a:moveTo>
                <a:lnTo>
                  <a:pt x="7772400" y="720851"/>
                </a:lnTo>
                <a:lnTo>
                  <a:pt x="7772400" y="0"/>
                </a:lnTo>
                <a:lnTo>
                  <a:pt x="0" y="0"/>
                </a:lnTo>
                <a:lnTo>
                  <a:pt x="0" y="720852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530814" y="1308158"/>
            <a:ext cx="228583" cy="5237796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362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73227" y="1308158"/>
            <a:ext cx="1165172" cy="5237796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722" marR="8642" algn="just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format</a:t>
            </a:r>
            <a:endParaRPr sz="3200">
              <a:latin typeface="Times New Roman"/>
              <a:cs typeface="Times New Roman"/>
            </a:endParaRPr>
          </a:p>
          <a:p>
            <a:pPr marL="12682" indent="40" algn="just">
              <a:lnSpc>
                <a:spcPts val="3674"/>
              </a:lnSpc>
              <a:spcBef>
                <a:spcPts val="362"/>
              </a:spcBef>
            </a:pPr>
            <a:r>
              <a:rPr sz="3200" dirty="0">
                <a:latin typeface="Times New Roman"/>
                <a:cs typeface="Times New Roman"/>
              </a:rPr>
              <a:t>format </a:t>
            </a:r>
            <a:endParaRPr sz="3200">
              <a:latin typeface="Times New Roman"/>
              <a:cs typeface="Times New Roman"/>
            </a:endParaRPr>
          </a:p>
          <a:p>
            <a:pPr marL="12682" algn="just">
              <a:lnSpc>
                <a:spcPts val="3674"/>
              </a:lnSpc>
              <a:spcBef>
                <a:spcPts val="532"/>
              </a:spcBef>
            </a:pPr>
            <a:r>
              <a:rPr sz="3200" dirty="0">
                <a:latin typeface="Times New Roman"/>
                <a:cs typeface="Times New Roman"/>
              </a:rPr>
              <a:t>format </a:t>
            </a:r>
            <a:endParaRPr sz="3200">
              <a:latin typeface="Times New Roman"/>
              <a:cs typeface="Times New Roman"/>
            </a:endParaRPr>
          </a:p>
          <a:p>
            <a:pPr marL="12682" algn="just">
              <a:lnSpc>
                <a:spcPts val="3674"/>
              </a:lnSpc>
              <a:spcBef>
                <a:spcPts val="532"/>
              </a:spcBef>
            </a:pP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-4" dirty="0">
                <a:latin typeface="Times New Roman"/>
                <a:cs typeface="Times New Roman"/>
              </a:rPr>
              <a:t>ormat </a:t>
            </a:r>
            <a:endParaRPr sz="3200">
              <a:latin typeface="Times New Roman"/>
              <a:cs typeface="Times New Roman"/>
            </a:endParaRPr>
          </a:p>
          <a:p>
            <a:pPr marL="12682" algn="just">
              <a:lnSpc>
                <a:spcPts val="3674"/>
              </a:lnSpc>
              <a:spcBef>
                <a:spcPts val="532"/>
              </a:spcBef>
            </a:pP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-4" dirty="0">
                <a:latin typeface="Times New Roman"/>
                <a:cs typeface="Times New Roman"/>
              </a:rPr>
              <a:t>ormat </a:t>
            </a:r>
            <a:endParaRPr sz="3200">
              <a:latin typeface="Times New Roman"/>
              <a:cs typeface="Times New Roman"/>
            </a:endParaRPr>
          </a:p>
          <a:p>
            <a:pPr marL="12682" algn="just">
              <a:lnSpc>
                <a:spcPts val="3674"/>
              </a:lnSpc>
              <a:spcBef>
                <a:spcPts val="532"/>
              </a:spcBef>
            </a:pP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-4" dirty="0">
                <a:latin typeface="Times New Roman"/>
                <a:cs typeface="Times New Roman"/>
              </a:rPr>
              <a:t>ormat </a:t>
            </a:r>
            <a:endParaRPr sz="3200">
              <a:latin typeface="Times New Roman"/>
              <a:cs typeface="Times New Roman"/>
            </a:endParaRPr>
          </a:p>
          <a:p>
            <a:pPr marL="12682" algn="just">
              <a:lnSpc>
                <a:spcPts val="3674"/>
              </a:lnSpc>
              <a:spcBef>
                <a:spcPts val="532"/>
              </a:spcBef>
            </a:pPr>
            <a:r>
              <a:rPr sz="3200" dirty="0">
                <a:latin typeface="Times New Roman"/>
                <a:cs typeface="Times New Roman"/>
              </a:rPr>
              <a:t>format </a:t>
            </a:r>
            <a:endParaRPr sz="3200">
              <a:latin typeface="Times New Roman"/>
              <a:cs typeface="Times New Roman"/>
            </a:endParaRPr>
          </a:p>
          <a:p>
            <a:pPr marL="12682" algn="just">
              <a:lnSpc>
                <a:spcPts val="3674"/>
              </a:lnSpc>
              <a:spcBef>
                <a:spcPts val="532"/>
              </a:spcBef>
            </a:pP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-4" dirty="0">
                <a:latin typeface="Times New Roman"/>
                <a:cs typeface="Times New Roman"/>
              </a:rPr>
              <a:t>ormat </a:t>
            </a:r>
            <a:endParaRPr sz="3200">
              <a:latin typeface="Times New Roman"/>
              <a:cs typeface="Times New Roman"/>
            </a:endParaRPr>
          </a:p>
          <a:p>
            <a:pPr marL="12682" algn="just">
              <a:lnSpc>
                <a:spcPts val="3674"/>
              </a:lnSpc>
              <a:spcBef>
                <a:spcPts val="532"/>
              </a:spcBef>
            </a:pPr>
            <a:r>
              <a:rPr sz="3200" dirty="0">
                <a:latin typeface="Times New Roman"/>
                <a:cs typeface="Times New Roman"/>
              </a:rPr>
              <a:t>format</a:t>
            </a:r>
            <a:endParaRPr sz="3200">
              <a:latin typeface="Times New Roman"/>
              <a:cs typeface="Times New Roman"/>
            </a:endParaRPr>
          </a:p>
          <a:p>
            <a:pPr marL="12722" marR="785399" algn="just">
              <a:lnSpc>
                <a:spcPct val="95825"/>
              </a:lnSpc>
              <a:spcBef>
                <a:spcPts val="547"/>
              </a:spcBef>
            </a:pPr>
            <a:r>
              <a:rPr sz="3200" spc="4" dirty="0">
                <a:latin typeface="Times New Roman"/>
                <a:cs typeface="Times New Roman"/>
              </a:rPr>
              <a:t>...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57388" y="1308157"/>
            <a:ext cx="899062" cy="1499630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337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short</a:t>
            </a:r>
            <a:endParaRPr sz="3200">
              <a:latin typeface="Times New Roman"/>
              <a:cs typeface="Times New Roman"/>
            </a:endParaRPr>
          </a:p>
          <a:p>
            <a:pPr marL="12682" marR="4851" indent="81">
              <a:lnSpc>
                <a:spcPts val="4204"/>
              </a:lnSpc>
              <a:spcBef>
                <a:spcPts val="191"/>
              </a:spcBef>
            </a:pPr>
            <a:r>
              <a:rPr sz="3200" dirty="0">
                <a:latin typeface="Times New Roman"/>
                <a:cs typeface="Times New Roman"/>
              </a:rPr>
              <a:t>short long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82423" y="1308157"/>
            <a:ext cx="4252437" cy="470377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3901" marR="60951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31.4159</a:t>
            </a:r>
            <a:endParaRPr sz="3200">
              <a:latin typeface="Times New Roman"/>
              <a:cs typeface="Times New Roman"/>
            </a:endParaRPr>
          </a:p>
          <a:p>
            <a:pPr marL="14389" marR="60951">
              <a:lnSpc>
                <a:spcPct val="95825"/>
              </a:lnSpc>
              <a:spcBef>
                <a:spcPts val="362"/>
              </a:spcBef>
            </a:pPr>
            <a:r>
              <a:rPr sz="3200" dirty="0">
                <a:latin typeface="Times New Roman"/>
                <a:cs typeface="Times New Roman"/>
              </a:rPr>
              <a:t>3.1416e+01</a:t>
            </a:r>
            <a:endParaRPr sz="3200">
              <a:latin typeface="Times New Roman"/>
              <a:cs typeface="Times New Roman"/>
            </a:endParaRPr>
          </a:p>
          <a:p>
            <a:pPr marL="15120" marR="60951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31.41592653589793</a:t>
            </a:r>
            <a:endParaRPr sz="3200">
              <a:latin typeface="Times New Roman"/>
              <a:cs typeface="Times New Roman"/>
            </a:endParaRPr>
          </a:p>
          <a:p>
            <a:pPr marL="15404">
              <a:lnSpc>
                <a:spcPct val="95825"/>
              </a:lnSpc>
              <a:spcBef>
                <a:spcPts val="531"/>
              </a:spcBef>
            </a:pPr>
            <a:r>
              <a:rPr sz="3200" spc="-4" dirty="0">
                <a:latin typeface="Times New Roman"/>
                <a:cs typeface="Times New Roman"/>
              </a:rPr>
              <a:t>3.141592653589793e+01</a:t>
            </a:r>
            <a:endParaRPr sz="3200">
              <a:latin typeface="Times New Roman"/>
              <a:cs typeface="Times New Roman"/>
            </a:endParaRPr>
          </a:p>
          <a:p>
            <a:pPr marL="12682" marR="60951">
              <a:lnSpc>
                <a:spcPct val="95825"/>
              </a:lnSpc>
              <a:spcBef>
                <a:spcPts val="531"/>
              </a:spcBef>
            </a:pPr>
            <a:r>
              <a:rPr sz="3200" spc="-3" dirty="0">
                <a:latin typeface="Times New Roman"/>
                <a:cs typeface="Times New Roman"/>
              </a:rPr>
              <a:t>31.416</a:t>
            </a:r>
            <a:endParaRPr sz="3200">
              <a:latin typeface="Times New Roman"/>
              <a:cs typeface="Times New Roman"/>
            </a:endParaRPr>
          </a:p>
          <a:p>
            <a:pPr marL="14957" marR="60951">
              <a:lnSpc>
                <a:spcPct val="95825"/>
              </a:lnSpc>
              <a:spcBef>
                <a:spcPts val="531"/>
              </a:spcBef>
            </a:pPr>
            <a:r>
              <a:rPr sz="3200" spc="-4" dirty="0">
                <a:latin typeface="Times New Roman"/>
                <a:cs typeface="Times New Roman"/>
              </a:rPr>
              <a:t>31.4159265358979</a:t>
            </a:r>
            <a:endParaRPr sz="3200">
              <a:latin typeface="Times New Roman"/>
              <a:cs typeface="Times New Roman"/>
            </a:endParaRPr>
          </a:p>
          <a:p>
            <a:pPr marL="14022" marR="60951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403f6a7a2955385e</a:t>
            </a:r>
            <a:endParaRPr sz="3200">
              <a:latin typeface="Times New Roman"/>
              <a:cs typeface="Times New Roman"/>
            </a:endParaRPr>
          </a:p>
          <a:p>
            <a:pPr marL="14511" marR="60951">
              <a:lnSpc>
                <a:spcPct val="95825"/>
              </a:lnSpc>
              <a:spcBef>
                <a:spcPts val="531"/>
              </a:spcBef>
            </a:pPr>
            <a:r>
              <a:rPr sz="3200" spc="-3" dirty="0">
                <a:latin typeface="Times New Roman"/>
                <a:cs typeface="Times New Roman"/>
              </a:rPr>
              <a:t>3550/113</a:t>
            </a:r>
            <a:endParaRPr sz="3200">
              <a:latin typeface="Times New Roman"/>
              <a:cs typeface="Times New Roman"/>
            </a:endParaRPr>
          </a:p>
          <a:p>
            <a:pPr marL="14551" marR="60951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31.42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70870" y="1842181"/>
            <a:ext cx="266786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56656" y="2910228"/>
            <a:ext cx="1202133" cy="965606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3291" marR="60951">
              <a:lnSpc>
                <a:spcPts val="3365"/>
              </a:lnSpc>
            </a:pPr>
            <a:r>
              <a:rPr sz="3200" spc="-2" dirty="0">
                <a:latin typeface="Times New Roman"/>
                <a:cs typeface="Times New Roman"/>
              </a:rPr>
              <a:t>long e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362"/>
              </a:spcBef>
            </a:pPr>
            <a:r>
              <a:rPr sz="3200" spc="-2" dirty="0">
                <a:latin typeface="Times New Roman"/>
                <a:cs typeface="Times New Roman"/>
              </a:rPr>
              <a:t>short g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56168" y="3978276"/>
            <a:ext cx="871815" cy="203365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3576" marR="57318">
              <a:lnSpc>
                <a:spcPts val="3365"/>
              </a:lnSpc>
            </a:pPr>
            <a:r>
              <a:rPr sz="3200" spc="-4" dirty="0">
                <a:latin typeface="Times New Roman"/>
                <a:cs typeface="Times New Roman"/>
              </a:rPr>
              <a:t>long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ts val="4204"/>
              </a:lnSpc>
              <a:spcBef>
                <a:spcPts val="191"/>
              </a:spcBef>
            </a:pPr>
            <a:r>
              <a:rPr sz="3200" spc="-1" dirty="0">
                <a:latin typeface="Times New Roman"/>
                <a:cs typeface="Times New Roman"/>
              </a:rPr>
              <a:t>hex rat bank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80196" y="3978276"/>
            <a:ext cx="289546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g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600957"/>
            <a:ext cx="7763180" cy="719642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3001" rIns="0" bIns="0" rtlCol="0">
            <a:noAutofit/>
          </a:bodyPr>
          <a:lstStyle/>
          <a:p>
            <a:pPr>
              <a:lnSpc>
                <a:spcPts val="549"/>
              </a:lnSpc>
            </a:pPr>
            <a:endParaRPr sz="500" dirty="0"/>
          </a:p>
          <a:p>
            <a:pPr marL="2434982">
              <a:lnSpc>
                <a:spcPct val="95825"/>
              </a:lnSpc>
            </a:pPr>
            <a:r>
              <a:rPr sz="4000" spc="-9" dirty="0">
                <a:solidFill>
                  <a:srgbClr val="FFFFFF"/>
                </a:solidFill>
                <a:latin typeface="Times New Roman"/>
                <a:cs typeface="Times New Roman"/>
              </a:rPr>
              <a:t>Output format</a:t>
            </a:r>
            <a:endParaRPr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1853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30814" y="2417289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3268" y="2417289"/>
            <a:ext cx="7291343" cy="3057625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57318">
              <a:lnSpc>
                <a:spcPts val="3365"/>
              </a:lnSpc>
            </a:pPr>
            <a:r>
              <a:rPr sz="3200" spc="-1" dirty="0">
                <a:latin typeface="Times New Roman"/>
                <a:cs typeface="Times New Roman"/>
              </a:rPr>
              <a:t>MATLAB saves previously typed</a:t>
            </a:r>
            <a:endParaRPr sz="3200">
              <a:latin typeface="Times New Roman"/>
              <a:cs typeface="Times New Roman"/>
            </a:endParaRPr>
          </a:p>
          <a:p>
            <a:pPr marL="12722" marR="57318">
              <a:lnSpc>
                <a:spcPct val="95825"/>
              </a:lnSpc>
            </a:pPr>
            <a:r>
              <a:rPr sz="3200" spc="-1" dirty="0">
                <a:latin typeface="Times New Roman"/>
                <a:cs typeface="Times New Roman"/>
              </a:rPr>
              <a:t>commands in a buffer.</a:t>
            </a:r>
            <a:endParaRPr sz="3200">
              <a:latin typeface="Times New Roman"/>
              <a:cs typeface="Times New Roman"/>
            </a:endParaRPr>
          </a:p>
          <a:p>
            <a:pPr marL="12722" marR="754204" indent="-40">
              <a:lnSpc>
                <a:spcPct val="100041"/>
              </a:lnSpc>
              <a:spcBef>
                <a:spcPts val="915"/>
              </a:spcBef>
            </a:pPr>
            <a:r>
              <a:rPr sz="3200" dirty="0">
                <a:latin typeface="Times New Roman"/>
                <a:cs typeface="Times New Roman"/>
              </a:rPr>
              <a:t>Commands can be recalled with the up- arrow key.</a:t>
            </a:r>
            <a:endParaRPr sz="3200">
              <a:latin typeface="Times New Roman"/>
              <a:cs typeface="Times New Roman"/>
            </a:endParaRPr>
          </a:p>
          <a:p>
            <a:pPr marL="12722" indent="-40">
              <a:lnSpc>
                <a:spcPct val="100041"/>
              </a:lnSpc>
              <a:spcBef>
                <a:spcPts val="759"/>
              </a:spcBef>
            </a:pPr>
            <a:r>
              <a:rPr sz="3200" dirty="0">
                <a:latin typeface="Times New Roman"/>
                <a:cs typeface="Times New Roman"/>
              </a:rPr>
              <a:t>Also type first few characters and then press up-ar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ow key 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o recall commands.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0814" y="3486880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0814" y="4556471"/>
            <a:ext cx="228583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/>
          </a:p>
          <a:p>
            <a:pPr marL="1809495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Command History</a:t>
            </a:r>
            <a:endParaRPr sz="4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470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30814" y="2424896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3267" y="2424897"/>
            <a:ext cx="6866181" cy="1405304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57318">
              <a:lnSpc>
                <a:spcPts val="3365"/>
              </a:lnSpc>
            </a:pPr>
            <a:r>
              <a:rPr sz="3200" spc="-1" dirty="0">
                <a:latin typeface="Times New Roman"/>
                <a:cs typeface="Times New Roman"/>
              </a:rPr>
              <a:t>For your programs to be automatically</a:t>
            </a:r>
            <a:endParaRPr sz="3200">
              <a:latin typeface="Times New Roman"/>
              <a:cs typeface="Times New Roman"/>
            </a:endParaRPr>
          </a:p>
          <a:p>
            <a:pPr marL="12722">
              <a:lnSpc>
                <a:spcPct val="100041"/>
              </a:lnSpc>
            </a:pPr>
            <a:r>
              <a:rPr sz="3200" spc="4" dirty="0">
                <a:latin typeface="Times New Roman"/>
                <a:cs typeface="Times New Roman"/>
              </a:rPr>
              <a:t>accessib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4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o </a:t>
            </a:r>
            <a:r>
              <a:rPr sz="3200" spc="4" dirty="0">
                <a:latin typeface="Times New Roman"/>
                <a:cs typeface="Times New Roman"/>
              </a:rPr>
              <a:t>MATLA</a:t>
            </a:r>
            <a:r>
              <a:rPr sz="3200" dirty="0">
                <a:latin typeface="Times New Roman"/>
                <a:cs typeface="Times New Roman"/>
              </a:rPr>
              <a:t>B</a:t>
            </a:r>
            <a:r>
              <a:rPr sz="3200" spc="-9" dirty="0">
                <a:latin typeface="Times New Roman"/>
                <a:cs typeface="Times New Roman"/>
              </a:rPr>
              <a:t> </a:t>
            </a:r>
            <a:r>
              <a:rPr sz="3200" spc="4" dirty="0">
                <a:latin typeface="Times New Roman"/>
                <a:cs typeface="Times New Roman"/>
              </a:rPr>
              <a:t>sav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n a </a:t>
            </a:r>
            <a:r>
              <a:rPr sz="3200" spc="4" dirty="0">
                <a:latin typeface="Times New Roman"/>
                <a:cs typeface="Times New Roman"/>
              </a:rPr>
              <a:t>p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4" dirty="0">
                <a:latin typeface="Times New Roman"/>
                <a:cs typeface="Times New Roman"/>
              </a:rPr>
              <a:t>ac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n the “path”.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0814" y="3981348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3267" y="3981349"/>
            <a:ext cx="6509966" cy="1988035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“path” command specifies and adds the</a:t>
            </a:r>
            <a:endParaRPr sz="3200">
              <a:latin typeface="Times New Roman"/>
              <a:cs typeface="Times New Roman"/>
            </a:endParaRPr>
          </a:p>
          <a:p>
            <a:pPr marL="12722" marR="60951">
              <a:lnSpc>
                <a:spcPct val="95825"/>
              </a:lnSpc>
            </a:pPr>
            <a:r>
              <a:rPr sz="3200" spc="1" dirty="0">
                <a:latin typeface="Times New Roman"/>
                <a:cs typeface="Times New Roman"/>
              </a:rPr>
              <a:t>paths.</a:t>
            </a:r>
            <a:endParaRPr sz="3200">
              <a:latin typeface="Times New Roman"/>
              <a:cs typeface="Times New Roman"/>
            </a:endParaRPr>
          </a:p>
          <a:p>
            <a:pPr marL="12722" marR="514806" indent="-40">
              <a:lnSpc>
                <a:spcPct val="100041"/>
              </a:lnSpc>
              <a:spcBef>
                <a:spcPts val="915"/>
              </a:spcBef>
            </a:pPr>
            <a:r>
              <a:rPr sz="3200" dirty="0">
                <a:latin typeface="Times New Roman"/>
                <a:cs typeface="Times New Roman"/>
              </a:rPr>
              <a:t>“cd” command changes the working </a:t>
            </a:r>
            <a:r>
              <a:rPr sz="3200" spc="-4" dirty="0">
                <a:latin typeface="Times New Roman"/>
                <a:cs typeface="Times New Roman"/>
              </a:rPr>
              <a:t>directory.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98630" y="3981348"/>
            <a:ext cx="629074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file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0814" y="5050939"/>
            <a:ext cx="228583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/>
          </a:p>
          <a:p>
            <a:pPr marL="2585863" marR="2587444" algn="ctr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Directories</a:t>
            </a:r>
            <a:endParaRPr sz="4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538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30814" y="2417289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73267" y="2417289"/>
            <a:ext cx="6606208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spc="-1" dirty="0">
                <a:latin typeface="Times New Roman"/>
                <a:cs typeface="Times New Roman"/>
              </a:rPr>
              <a:t>Select “Print” from the “File” menu and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73309" y="2904150"/>
            <a:ext cx="4258655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click “Print” in the dialog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47278" y="2904150"/>
            <a:ext cx="796765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box.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30814" y="3486880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73268" y="3486880"/>
            <a:ext cx="1452979" cy="91844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You can</a:t>
            </a:r>
            <a:endParaRPr sz="3200">
              <a:latin typeface="Times New Roman"/>
              <a:cs typeface="Times New Roman"/>
            </a:endParaRPr>
          </a:p>
          <a:p>
            <a:pPr marL="12722" marR="60951">
              <a:lnSpc>
                <a:spcPct val="95825"/>
              </a:lnSpc>
            </a:pPr>
            <a:r>
              <a:rPr sz="3200" dirty="0">
                <a:latin typeface="Times New Roman"/>
                <a:cs typeface="Times New Roman"/>
              </a:rPr>
              <a:t>prompt.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41480" y="3486880"/>
            <a:ext cx="741735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also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98447" y="3486880"/>
            <a:ext cx="783962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spc="-4" dirty="0">
                <a:latin typeface="Times New Roman"/>
                <a:cs typeface="Times New Roman"/>
              </a:rPr>
              <a:t>type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97642" y="3486880"/>
            <a:ext cx="121416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spc="-2" dirty="0">
                <a:latin typeface="Times New Roman"/>
                <a:cs typeface="Times New Roman"/>
              </a:rPr>
              <a:t>“print”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7038" y="3486880"/>
            <a:ext cx="380098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at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20416" y="3486880"/>
            <a:ext cx="58347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19121" y="3486880"/>
            <a:ext cx="1803236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MATLAB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 dirty="0"/>
          </a:p>
          <a:p>
            <a:pPr marL="2925239" marR="2927457" algn="ctr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Printing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1254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1452171" y="950889"/>
            <a:ext cx="7763180" cy="1016324"/>
          </a:xfrm>
          <a:custGeom>
            <a:avLst/>
            <a:gdLst/>
            <a:ahLst/>
            <a:cxnLst/>
            <a:rect l="l" t="t" r="r" b="b"/>
            <a:pathLst>
              <a:path w="7772400" h="1018032">
                <a:moveTo>
                  <a:pt x="0" y="1018032"/>
                </a:moveTo>
                <a:lnTo>
                  <a:pt x="7772400" y="1018031"/>
                </a:lnTo>
                <a:lnTo>
                  <a:pt x="7772400" y="0"/>
                </a:lnTo>
                <a:lnTo>
                  <a:pt x="0" y="0"/>
                </a:lnTo>
                <a:lnTo>
                  <a:pt x="0" y="1018032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30814" y="2096811"/>
            <a:ext cx="202705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73285" y="2096812"/>
            <a:ext cx="7220823" cy="763240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 marR="53188">
              <a:lnSpc>
                <a:spcPts val="2951"/>
              </a:lnSpc>
            </a:pPr>
            <a:r>
              <a:rPr sz="2800" spc="-7" dirty="0">
                <a:latin typeface="Times New Roman"/>
                <a:cs typeface="Times New Roman"/>
              </a:rPr>
              <a:t>If your command does not fit on one line you can</a:t>
            </a:r>
            <a:endParaRPr sz="2800">
              <a:latin typeface="Times New Roman"/>
              <a:cs typeface="Times New Roman"/>
            </a:endParaRPr>
          </a:p>
          <a:p>
            <a:pPr marL="12717">
              <a:lnSpc>
                <a:spcPts val="3021"/>
              </a:lnSpc>
              <a:spcBef>
                <a:spcPts val="3"/>
              </a:spcBef>
            </a:pPr>
            <a:r>
              <a:rPr sz="2800" spc="-6" dirty="0">
                <a:latin typeface="Times New Roman"/>
                <a:cs typeface="Times New Roman"/>
              </a:rPr>
              <a:t>continue the command on the next line if you type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73320" y="2863586"/>
            <a:ext cx="4548699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spc="-6" dirty="0">
                <a:latin typeface="Times New Roman"/>
                <a:cs typeface="Times New Roman"/>
              </a:rPr>
              <a:t>three consecutive periods at the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31726" y="2863586"/>
            <a:ext cx="590714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end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32148" y="2863586"/>
            <a:ext cx="374011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of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15866" y="2863586"/>
            <a:ext cx="511978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37551" y="2863586"/>
            <a:ext cx="699244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line.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0814" y="3332195"/>
            <a:ext cx="255905" cy="1318595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 marR="53188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337"/>
              </a:spcBef>
            </a:pPr>
            <a:r>
              <a:rPr sz="2800" dirty="0">
                <a:latin typeface="Times New Roman"/>
                <a:cs typeface="Times New Roman"/>
              </a:rPr>
              <a:t>»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474"/>
              </a:spcBef>
            </a:pPr>
            <a:r>
              <a:rPr sz="2800" dirty="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96746" y="3332195"/>
            <a:ext cx="1160635" cy="849986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89203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Length</a:t>
            </a:r>
            <a:endParaRPr sz="2800">
              <a:latin typeface="Times New Roman"/>
              <a:cs typeface="Times New Roman"/>
            </a:endParaRPr>
          </a:p>
          <a:p>
            <a:pPr marL="12682" marR="53188">
              <a:lnSpc>
                <a:spcPct val="95825"/>
              </a:lnSpc>
              <a:spcBef>
                <a:spcPts val="337"/>
              </a:spcBef>
            </a:pPr>
            <a:r>
              <a:rPr sz="2800" dirty="0">
                <a:latin typeface="Times New Roman"/>
                <a:cs typeface="Times New Roman"/>
              </a:rPr>
              <a:t>2 + ...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67089" y="3332194"/>
            <a:ext cx="746628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spc="-4" dirty="0">
                <a:latin typeface="Times New Roman"/>
                <a:cs typeface="Times New Roman"/>
              </a:rPr>
              <a:t>limit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23424" y="3332194"/>
            <a:ext cx="315632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is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48764" y="3332194"/>
            <a:ext cx="788905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4096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47375" y="3332194"/>
            <a:ext cx="1518534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characters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0814" y="4739545"/>
            <a:ext cx="840509" cy="1318595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spc="-7" dirty="0">
                <a:latin typeface="Times New Roman"/>
                <a:cs typeface="Times New Roman"/>
              </a:rPr>
              <a:t>ans =</a:t>
            </a:r>
            <a:endParaRPr sz="2800">
              <a:latin typeface="Times New Roman"/>
              <a:cs typeface="Times New Roman"/>
            </a:endParaRPr>
          </a:p>
          <a:p>
            <a:pPr marL="455535" marR="53188">
              <a:lnSpc>
                <a:spcPct val="95825"/>
              </a:lnSpc>
              <a:spcBef>
                <a:spcPts val="337"/>
              </a:spcBef>
            </a:pPr>
            <a:r>
              <a:rPr sz="2800" dirty="0"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  <a:p>
            <a:pPr marL="12682" marR="53188">
              <a:lnSpc>
                <a:spcPct val="95825"/>
              </a:lnSpc>
              <a:spcBef>
                <a:spcPts val="474"/>
              </a:spcBef>
            </a:pPr>
            <a:r>
              <a:rPr sz="2800" dirty="0">
                <a:latin typeface="Times New Roman"/>
                <a:cs typeface="Times New Roman"/>
              </a:rPr>
              <a:t>»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016324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2564" rIns="0" bIns="0" rtlCol="0">
            <a:noAutofit/>
          </a:bodyPr>
          <a:lstStyle/>
          <a:p>
            <a:pPr>
              <a:lnSpc>
                <a:spcPts val="499"/>
              </a:lnSpc>
            </a:pPr>
            <a:endParaRPr sz="500" dirty="0"/>
          </a:p>
          <a:p>
            <a:pPr marL="2010382">
              <a:lnSpc>
                <a:spcPct val="95825"/>
              </a:lnSpc>
              <a:spcBef>
                <a:spcPts val="999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Long commands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3802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530814" y="2417290"/>
            <a:ext cx="228583" cy="101431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746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73267" y="2417289"/>
            <a:ext cx="5798381" cy="150117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57318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Names must begin with a letter</a:t>
            </a:r>
            <a:endParaRPr sz="3200">
              <a:latin typeface="Times New Roman"/>
              <a:cs typeface="Times New Roman"/>
            </a:endParaRPr>
          </a:p>
          <a:p>
            <a:pPr marL="12722" indent="-40">
              <a:lnSpc>
                <a:spcPct val="100041"/>
              </a:lnSpc>
              <a:spcBef>
                <a:spcPts val="746"/>
              </a:spcBef>
            </a:pPr>
            <a:r>
              <a:rPr sz="3200" dirty="0">
                <a:latin typeface="Times New Roman"/>
                <a:cs typeface="Times New Roman"/>
              </a:rPr>
              <a:t>After the first letter, any number of underscores may be used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90189" y="3000019"/>
            <a:ext cx="1428309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digits or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0814" y="4069610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3268" y="4069611"/>
            <a:ext cx="2489283" cy="91844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But MATLAB</a:t>
            </a:r>
            <a:endParaRPr sz="3200">
              <a:latin typeface="Times New Roman"/>
              <a:cs typeface="Times New Roman"/>
            </a:endParaRPr>
          </a:p>
          <a:p>
            <a:pPr marL="12722" marR="60951">
              <a:lnSpc>
                <a:spcPct val="95825"/>
              </a:lnSpc>
            </a:pPr>
            <a:r>
              <a:rPr sz="3200" dirty="0">
                <a:latin typeface="Times New Roman"/>
                <a:cs typeface="Times New Roman"/>
              </a:rPr>
              <a:t>characters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77701" y="4069610"/>
            <a:ext cx="1890252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remembers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83104" y="4069611"/>
            <a:ext cx="808144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only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06401" y="4069611"/>
            <a:ext cx="582375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03927" y="4069611"/>
            <a:ext cx="740068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first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59146" y="4069610"/>
            <a:ext cx="492352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19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 dirty="0"/>
          </a:p>
          <a:p>
            <a:pPr marL="1951029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Variable Naming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0062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30814" y="2379253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3268" y="2379253"/>
            <a:ext cx="7135902" cy="1402257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60951">
              <a:lnSpc>
                <a:spcPts val="3365"/>
              </a:lnSpc>
            </a:pPr>
            <a:r>
              <a:rPr sz="3200" spc="-1" dirty="0">
                <a:latin typeface="Times New Roman"/>
                <a:cs typeface="Times New Roman"/>
              </a:rPr>
              <a:t>Comments: MATLAB takes anything</a:t>
            </a:r>
            <a:endParaRPr sz="3200">
              <a:latin typeface="Times New Roman"/>
              <a:cs typeface="Times New Roman"/>
            </a:endParaRPr>
          </a:p>
          <a:p>
            <a:pPr marL="12722">
              <a:lnSpc>
                <a:spcPts val="3440"/>
              </a:lnSpc>
              <a:spcBef>
                <a:spcPts val="3"/>
              </a:spcBef>
            </a:pPr>
            <a:r>
              <a:rPr sz="3200" dirty="0">
                <a:latin typeface="Times New Roman"/>
                <a:cs typeface="Times New Roman"/>
              </a:rPr>
              <a:t>following a % as a comment and ignores it.</a:t>
            </a:r>
            <a:endParaRPr sz="3200">
              <a:latin typeface="Times New Roman"/>
              <a:cs typeface="Times New Roman"/>
            </a:endParaRPr>
          </a:p>
          <a:p>
            <a:pPr marL="12682" marR="60951">
              <a:lnSpc>
                <a:spcPct val="95825"/>
              </a:lnSpc>
              <a:spcBef>
                <a:spcPts val="359"/>
              </a:spcBef>
            </a:pPr>
            <a:r>
              <a:rPr sz="3200" dirty="0">
                <a:latin typeface="Times New Roman"/>
                <a:cs typeface="Times New Roman"/>
              </a:rPr>
              <a:t>(;) A semicolon at the end of a command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0814" y="3349928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3268" y="3788124"/>
            <a:ext cx="4821415" cy="2277104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722" marR="31519" algn="just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suppresses the screen output,</a:t>
            </a:r>
            <a:endParaRPr sz="3200">
              <a:latin typeface="Times New Roman"/>
              <a:cs typeface="Times New Roman"/>
            </a:endParaRPr>
          </a:p>
          <a:p>
            <a:pPr marL="12722" marR="19126" algn="just">
              <a:lnSpc>
                <a:spcPts val="3440"/>
              </a:lnSpc>
              <a:spcBef>
                <a:spcPts val="3"/>
              </a:spcBef>
            </a:pPr>
            <a:r>
              <a:rPr sz="3200" spc="-1" dirty="0">
                <a:latin typeface="Times New Roman"/>
                <a:cs typeface="Times New Roman"/>
              </a:rPr>
              <a:t>result is saved in the variable</a:t>
            </a:r>
            <a:endParaRPr sz="3200">
              <a:latin typeface="Times New Roman"/>
              <a:cs typeface="Times New Roman"/>
            </a:endParaRPr>
          </a:p>
          <a:p>
            <a:pPr marL="12722" indent="-40" algn="just">
              <a:lnSpc>
                <a:spcPts val="3674"/>
              </a:lnSpc>
              <a:spcBef>
                <a:spcPts val="544"/>
              </a:spcBef>
            </a:pPr>
            <a:r>
              <a:rPr sz="3200" dirty="0">
                <a:latin typeface="Times New Roman"/>
                <a:cs typeface="Times New Roman"/>
              </a:rPr>
              <a:t>Use the command “more on” </a:t>
            </a:r>
            <a:endParaRPr sz="3200">
              <a:latin typeface="Times New Roman"/>
              <a:cs typeface="Times New Roman"/>
            </a:endParaRPr>
          </a:p>
          <a:p>
            <a:pPr marL="12722" algn="just">
              <a:lnSpc>
                <a:spcPts val="3674"/>
              </a:lnSpc>
            </a:pPr>
            <a:r>
              <a:rPr sz="3200" dirty="0">
                <a:latin typeface="Times New Roman"/>
                <a:cs typeface="Times New Roman"/>
              </a:rPr>
              <a:t>screen display (one screenful </a:t>
            </a:r>
            <a:endParaRPr sz="3200">
              <a:latin typeface="Times New Roman"/>
              <a:cs typeface="Times New Roman"/>
            </a:endParaRPr>
          </a:p>
          <a:p>
            <a:pPr marL="12722" algn="just">
              <a:lnSpc>
                <a:spcPts val="3674"/>
              </a:lnSpc>
            </a:pPr>
            <a:r>
              <a:rPr sz="3200" dirty="0">
                <a:latin typeface="Times New Roman"/>
                <a:cs typeface="Times New Roman"/>
              </a:rPr>
              <a:t>display at a time).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91155" y="3788123"/>
            <a:ext cx="2106227" cy="184045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although the</a:t>
            </a:r>
            <a:endParaRPr sz="3200">
              <a:latin typeface="Times New Roman"/>
              <a:cs typeface="Times New Roman"/>
            </a:endParaRPr>
          </a:p>
          <a:p>
            <a:pPr marL="25116" marR="60951">
              <a:lnSpc>
                <a:spcPts val="3440"/>
              </a:lnSpc>
              <a:spcBef>
                <a:spcPts val="3"/>
              </a:spcBef>
            </a:pPr>
            <a:r>
              <a:rPr sz="3200" dirty="0">
                <a:latin typeface="Times New Roman"/>
                <a:cs typeface="Times New Roman"/>
              </a:rPr>
              <a:t>ans.</a:t>
            </a:r>
            <a:endParaRPr sz="3200">
              <a:latin typeface="Times New Roman"/>
              <a:cs typeface="Times New Roman"/>
            </a:endParaRPr>
          </a:p>
          <a:p>
            <a:pPr marL="21377" marR="320577" indent="13815">
              <a:lnSpc>
                <a:spcPts val="3455"/>
              </a:lnSpc>
              <a:spcBef>
                <a:spcPts val="751"/>
              </a:spcBef>
            </a:pPr>
            <a:r>
              <a:rPr sz="3200" dirty="0">
                <a:latin typeface="Times New Roman"/>
                <a:cs typeface="Times New Roman"/>
              </a:rPr>
              <a:t>for paged- of output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0814" y="4758799"/>
            <a:ext cx="228583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19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 dirty="0"/>
          </a:p>
          <a:p>
            <a:pPr marL="2832405" marR="2835587" algn="ctr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Remarks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999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30814" y="2417289"/>
            <a:ext cx="228583" cy="3348239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746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927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915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915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927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3267" y="2417289"/>
            <a:ext cx="3809136" cy="3348239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70000">
              <a:lnSpc>
                <a:spcPts val="3365"/>
              </a:lnSpc>
            </a:pPr>
            <a:r>
              <a:rPr sz="3200" spc="-1" dirty="0">
                <a:latin typeface="Times New Roman"/>
                <a:cs typeface="Times New Roman"/>
              </a:rPr>
              <a:t>Scientific Computing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746"/>
              </a:spcBef>
            </a:pPr>
            <a:r>
              <a:rPr sz="3200" dirty="0">
                <a:latin typeface="Times New Roman"/>
                <a:cs typeface="Times New Roman"/>
              </a:rPr>
              <a:t>Interactive Calculation</a:t>
            </a:r>
            <a:endParaRPr sz="3200">
              <a:latin typeface="Times New Roman"/>
              <a:cs typeface="Times New Roman"/>
            </a:endParaRPr>
          </a:p>
          <a:p>
            <a:pPr marL="12682" marR="1493663">
              <a:lnSpc>
                <a:spcPts val="3674"/>
              </a:lnSpc>
              <a:spcBef>
                <a:spcPts val="927"/>
              </a:spcBef>
            </a:pPr>
            <a:r>
              <a:rPr sz="3200" spc="-1" dirty="0">
                <a:latin typeface="Times New Roman"/>
                <a:cs typeface="Times New Roman"/>
              </a:rPr>
              <a:t>Programming </a:t>
            </a:r>
            <a:endParaRPr sz="3200">
              <a:latin typeface="Times New Roman"/>
              <a:cs typeface="Times New Roman"/>
            </a:endParaRPr>
          </a:p>
          <a:p>
            <a:pPr marL="12682" marR="1493663">
              <a:lnSpc>
                <a:spcPts val="3674"/>
              </a:lnSpc>
              <a:spcBef>
                <a:spcPts val="915"/>
              </a:spcBef>
            </a:pPr>
            <a:r>
              <a:rPr sz="3200" spc="2" dirty="0">
                <a:latin typeface="Times New Roman"/>
                <a:cs typeface="Times New Roman"/>
              </a:rPr>
              <a:t>Graphics </a:t>
            </a:r>
            <a:endParaRPr sz="3200">
              <a:latin typeface="Times New Roman"/>
              <a:cs typeface="Times New Roman"/>
            </a:endParaRPr>
          </a:p>
          <a:p>
            <a:pPr marL="12682" marR="1493663">
              <a:lnSpc>
                <a:spcPts val="3674"/>
              </a:lnSpc>
              <a:spcBef>
                <a:spcPts val="915"/>
              </a:spcBef>
            </a:pPr>
            <a:r>
              <a:rPr sz="3200" spc="-2" dirty="0">
                <a:latin typeface="Times New Roman"/>
                <a:cs typeface="Times New Roman"/>
              </a:rPr>
              <a:t>Animation</a:t>
            </a:r>
            <a:endParaRPr sz="3200">
              <a:latin typeface="Times New Roman"/>
              <a:cs typeface="Times New Roman"/>
            </a:endParaRPr>
          </a:p>
          <a:p>
            <a:pPr marL="12682" marR="70000">
              <a:lnSpc>
                <a:spcPct val="95825"/>
              </a:lnSpc>
              <a:spcBef>
                <a:spcPts val="960"/>
              </a:spcBef>
            </a:pPr>
            <a:r>
              <a:rPr sz="3200" dirty="0">
                <a:latin typeface="Times New Roman"/>
                <a:cs typeface="Times New Roman"/>
              </a:rPr>
              <a:t>Portability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127" y="6641881"/>
            <a:ext cx="141132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 dirty="0"/>
          </a:p>
          <a:p>
            <a:pPr marL="2646737" marR="2648885" algn="ctr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MATLAB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1235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30814" y="2417289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73267" y="2417289"/>
            <a:ext cx="3596588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Dos command can be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84641" y="2417289"/>
            <a:ext cx="1531419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executed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30846" y="2417289"/>
            <a:ext cx="492921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by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38552" y="2417289"/>
            <a:ext cx="1121905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spc="-4" dirty="0">
                <a:latin typeface="Times New Roman"/>
                <a:cs typeface="Times New Roman"/>
              </a:rPr>
              <a:t>typing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75242" y="2417289"/>
            <a:ext cx="22167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!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3308" y="2904150"/>
            <a:ext cx="1123612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before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12560" y="2904150"/>
            <a:ext cx="582619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10817" y="2904150"/>
            <a:ext cx="1789905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command.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0814" y="3486880"/>
            <a:ext cx="544049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spc="-4" dirty="0">
                <a:latin typeface="Times New Roman"/>
                <a:cs typeface="Times New Roman"/>
              </a:rPr>
              <a:t>&gt;&gt;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8998" y="3486880"/>
            <a:ext cx="671748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spc="-4" dirty="0">
                <a:latin typeface="Times New Roman"/>
                <a:cs typeface="Times New Roman"/>
              </a:rPr>
              <a:t>!dir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2325" y="6641881"/>
            <a:ext cx="231036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spc="4" dirty="0"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 dirty="0"/>
          </a:p>
          <a:p>
            <a:pPr marL="1979944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DOS Commands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957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30814" y="2417290"/>
            <a:ext cx="228583" cy="101431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746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3267" y="2417290"/>
            <a:ext cx="6705806" cy="3154997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57318">
              <a:lnSpc>
                <a:spcPts val="3365"/>
              </a:lnSpc>
            </a:pPr>
            <a:r>
              <a:rPr sz="3200" spc="-4" dirty="0">
                <a:latin typeface="Times New Roman"/>
                <a:cs typeface="Times New Roman"/>
              </a:rPr>
              <a:t>MATrix LABoratory</a:t>
            </a:r>
            <a:endParaRPr sz="3200">
              <a:latin typeface="Times New Roman"/>
              <a:cs typeface="Times New Roman"/>
            </a:endParaRPr>
          </a:p>
          <a:p>
            <a:pPr marL="12722" indent="-40">
              <a:lnSpc>
                <a:spcPct val="100041"/>
              </a:lnSpc>
              <a:spcBef>
                <a:spcPts val="746"/>
              </a:spcBef>
            </a:pPr>
            <a:r>
              <a:rPr sz="3200" dirty="0">
                <a:latin typeface="Times New Roman"/>
                <a:cs typeface="Times New Roman"/>
              </a:rPr>
              <a:t>Software Package for high-performance numerical computation and visualization</a:t>
            </a:r>
            <a:endParaRPr sz="3200">
              <a:latin typeface="Times New Roman"/>
              <a:cs typeface="Times New Roman"/>
            </a:endParaRPr>
          </a:p>
          <a:p>
            <a:pPr marL="12682" marR="57318">
              <a:lnSpc>
                <a:spcPct val="95825"/>
              </a:lnSpc>
              <a:spcBef>
                <a:spcPts val="759"/>
              </a:spcBef>
            </a:pPr>
            <a:r>
              <a:rPr sz="3200" dirty="0">
                <a:latin typeface="Times New Roman"/>
                <a:cs typeface="Times New Roman"/>
              </a:rPr>
              <a:t>Own high-level programming language</a:t>
            </a:r>
            <a:endParaRPr sz="3200">
              <a:latin typeface="Times New Roman"/>
              <a:cs typeface="Times New Roman"/>
            </a:endParaRPr>
          </a:p>
          <a:p>
            <a:pPr marL="12682" marR="57318">
              <a:lnSpc>
                <a:spcPct val="95825"/>
              </a:lnSpc>
              <a:spcBef>
                <a:spcPts val="927"/>
              </a:spcBef>
            </a:pPr>
            <a:r>
              <a:rPr sz="3200" spc="-1" dirty="0">
                <a:latin typeface="Times New Roman"/>
                <a:cs typeface="Times New Roman"/>
              </a:rPr>
              <a:t>External Interface to run Fortran and C</a:t>
            </a:r>
            <a:endParaRPr sz="3200">
              <a:latin typeface="Times New Roman"/>
              <a:cs typeface="Times New Roman"/>
            </a:endParaRPr>
          </a:p>
          <a:p>
            <a:pPr marL="12722" marR="57318">
              <a:lnSpc>
                <a:spcPct val="95825"/>
              </a:lnSpc>
              <a:spcBef>
                <a:spcPts val="160"/>
              </a:spcBef>
            </a:pPr>
            <a:r>
              <a:rPr sz="3200" spc="-1" dirty="0">
                <a:latin typeface="Times New Roman"/>
                <a:cs typeface="Times New Roman"/>
              </a:rPr>
              <a:t>programs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0814" y="4069611"/>
            <a:ext cx="228583" cy="1015816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758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127" y="6641881"/>
            <a:ext cx="141132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 dirty="0"/>
          </a:p>
          <a:p>
            <a:pPr marL="2646737" marR="2648885" algn="ctr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MATLAB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891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530814" y="2379254"/>
            <a:ext cx="228583" cy="965606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362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3267" y="2379254"/>
            <a:ext cx="6314273" cy="965606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60951">
              <a:lnSpc>
                <a:spcPts val="3365"/>
              </a:lnSpc>
            </a:pPr>
            <a:r>
              <a:rPr sz="3200" spc="-1" dirty="0">
                <a:latin typeface="Times New Roman"/>
                <a:cs typeface="Times New Roman"/>
              </a:rPr>
              <a:t>Optional Toolboxes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362"/>
              </a:spcBef>
            </a:pPr>
            <a:r>
              <a:rPr sz="3200" dirty="0">
                <a:latin typeface="Times New Roman"/>
                <a:cs typeface="Times New Roman"/>
              </a:rPr>
              <a:t>Toolboxes are collections of functions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3308" y="3349928"/>
            <a:ext cx="5107109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written for special applications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95731" y="3349928"/>
            <a:ext cx="830986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such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42030" y="3349928"/>
            <a:ext cx="42472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as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7472" y="3872335"/>
            <a:ext cx="255905" cy="2255812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327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474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483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474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3655" y="3872335"/>
            <a:ext cx="3400747" cy="2255812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 marR="21464">
              <a:lnSpc>
                <a:spcPts val="2951"/>
              </a:lnSpc>
            </a:pPr>
            <a:r>
              <a:rPr sz="2800" spc="-4" dirty="0">
                <a:latin typeface="Times New Roman"/>
                <a:cs typeface="Times New Roman"/>
              </a:rPr>
              <a:t>Symbolic Computation</a:t>
            </a:r>
            <a:endParaRPr sz="2800">
              <a:latin typeface="Times New Roman"/>
              <a:cs typeface="Times New Roman"/>
            </a:endParaRPr>
          </a:p>
          <a:p>
            <a:pPr marL="12682" marR="61249">
              <a:lnSpc>
                <a:spcPct val="95825"/>
              </a:lnSpc>
              <a:spcBef>
                <a:spcPts val="327"/>
              </a:spcBef>
            </a:pPr>
            <a:r>
              <a:rPr sz="2800" spc="-4" dirty="0">
                <a:latin typeface="Times New Roman"/>
                <a:cs typeface="Times New Roman"/>
              </a:rPr>
              <a:t>Image Processing</a:t>
            </a:r>
            <a:endParaRPr sz="2800">
              <a:latin typeface="Times New Roman"/>
              <a:cs typeface="Times New Roman"/>
            </a:endParaRPr>
          </a:p>
          <a:p>
            <a:pPr marL="12682" marR="61249">
              <a:lnSpc>
                <a:spcPct val="95825"/>
              </a:lnSpc>
              <a:spcBef>
                <a:spcPts val="474"/>
              </a:spcBef>
            </a:pPr>
            <a:r>
              <a:rPr sz="2800" dirty="0">
                <a:latin typeface="Times New Roman"/>
                <a:cs typeface="Times New Roman"/>
              </a:rPr>
              <a:t>Statistics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483"/>
              </a:spcBef>
            </a:pPr>
            <a:r>
              <a:rPr sz="2800" spc="-4" dirty="0">
                <a:latin typeface="Times New Roman"/>
                <a:cs typeface="Times New Roman"/>
              </a:rPr>
              <a:t>Control System Design</a:t>
            </a:r>
            <a:endParaRPr sz="2800">
              <a:latin typeface="Times New Roman"/>
              <a:cs typeface="Times New Roman"/>
            </a:endParaRPr>
          </a:p>
          <a:p>
            <a:pPr marL="12682" marR="61249">
              <a:lnSpc>
                <a:spcPct val="95825"/>
              </a:lnSpc>
              <a:spcBef>
                <a:spcPts val="474"/>
              </a:spcBef>
            </a:pPr>
            <a:r>
              <a:rPr sz="2800" spc="2" dirty="0">
                <a:latin typeface="Times New Roman"/>
                <a:cs typeface="Times New Roman"/>
              </a:rPr>
              <a:t>Neural Networks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127" y="6641881"/>
            <a:ext cx="141132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/>
          </a:p>
          <a:p>
            <a:pPr marL="2646737" marR="2648885" algn="ctr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MATLAB</a:t>
            </a:r>
            <a:endParaRPr sz="4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204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30814" y="2379253"/>
            <a:ext cx="228583" cy="1499630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362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53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3268" y="2379254"/>
            <a:ext cx="7136861" cy="3879175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 marR="57318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Matrix is the basic building block</a:t>
            </a:r>
            <a:endParaRPr sz="3200">
              <a:latin typeface="Times New Roman"/>
              <a:cs typeface="Times New Roman"/>
            </a:endParaRPr>
          </a:p>
          <a:p>
            <a:pPr marL="12682" marR="57318">
              <a:lnSpc>
                <a:spcPct val="95825"/>
              </a:lnSpc>
              <a:spcBef>
                <a:spcPts val="362"/>
              </a:spcBef>
            </a:pPr>
            <a:r>
              <a:rPr sz="3200" spc="-1" dirty="0">
                <a:latin typeface="Times New Roman"/>
                <a:cs typeface="Times New Roman"/>
              </a:rPr>
              <a:t>Fundamental data-type is the array</a:t>
            </a:r>
            <a:endParaRPr sz="3200">
              <a:latin typeface="Times New Roman"/>
              <a:cs typeface="Times New Roman"/>
            </a:endParaRPr>
          </a:p>
          <a:p>
            <a:pPr marL="12722" indent="-40">
              <a:lnSpc>
                <a:spcPts val="3435"/>
              </a:lnSpc>
              <a:spcBef>
                <a:spcPts val="938"/>
              </a:spcBef>
            </a:pPr>
            <a:r>
              <a:rPr sz="3200" dirty="0">
                <a:latin typeface="Times New Roman"/>
                <a:cs typeface="Times New Roman"/>
              </a:rPr>
              <a:t>Vec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ors, scalars, 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eal and complex mat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ices </a:t>
            </a:r>
            <a:r>
              <a:rPr sz="3200" spc="4" dirty="0">
                <a:latin typeface="Times New Roman"/>
                <a:cs typeface="Times New Roman"/>
              </a:rPr>
              <a:t>ar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-9" dirty="0">
                <a:latin typeface="Times New Roman"/>
                <a:cs typeface="Times New Roman"/>
              </a:rPr>
              <a:t>s</a:t>
            </a:r>
            <a:r>
              <a:rPr sz="3200" spc="4" dirty="0">
                <a:latin typeface="Times New Roman"/>
                <a:cs typeface="Times New Roman"/>
              </a:rPr>
              <a:t>pec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4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l </a:t>
            </a:r>
            <a:r>
              <a:rPr sz="3200" spc="4" dirty="0">
                <a:latin typeface="Times New Roman"/>
                <a:cs typeface="Times New Roman"/>
              </a:rPr>
              <a:t>case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4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f </a:t>
            </a:r>
            <a:r>
              <a:rPr sz="3200" spc="4" dirty="0">
                <a:latin typeface="Times New Roman"/>
                <a:cs typeface="Times New Roman"/>
              </a:rPr>
              <a:t>bas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c </a:t>
            </a:r>
            <a:r>
              <a:rPr sz="3200" spc="4" dirty="0">
                <a:latin typeface="Times New Roman"/>
                <a:cs typeface="Times New Roman"/>
              </a:rPr>
              <a:t>dat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4" dirty="0">
                <a:latin typeface="Times New Roman"/>
                <a:cs typeface="Times New Roman"/>
              </a:rPr>
              <a:t>type</a:t>
            </a:r>
            <a:endParaRPr sz="3200">
              <a:latin typeface="Times New Roman"/>
              <a:cs typeface="Times New Roman"/>
            </a:endParaRPr>
          </a:p>
          <a:p>
            <a:pPr marL="12722" marR="164079" indent="-40">
              <a:lnSpc>
                <a:spcPts val="3455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Built-in functions are optimized for vector operat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ons</a:t>
            </a:r>
            <a:endParaRPr sz="3200">
              <a:latin typeface="Times New Roman"/>
              <a:cs typeface="Times New Roman"/>
            </a:endParaRPr>
          </a:p>
          <a:p>
            <a:pPr marL="12722" marR="255058" indent="-40">
              <a:lnSpc>
                <a:spcPts val="3435"/>
              </a:lnSpc>
              <a:spcBef>
                <a:spcPts val="765"/>
              </a:spcBef>
            </a:pPr>
            <a:r>
              <a:rPr sz="3200" dirty="0">
                <a:latin typeface="Times New Roman"/>
                <a:cs typeface="Times New Roman"/>
              </a:rPr>
              <a:t>Hence vectorized commands or codes run much faster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0814" y="4417976"/>
            <a:ext cx="228583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0814" y="5390195"/>
            <a:ext cx="228583" cy="431582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127" y="6641881"/>
            <a:ext cx="141132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dirty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 dirty="0"/>
          </a:p>
          <a:p>
            <a:pPr marL="2646737" marR="2648885" algn="ctr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MATLAB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084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1452171" y="950889"/>
            <a:ext cx="7763180" cy="1141082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30814" y="2417289"/>
            <a:ext cx="228583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3268" y="2417289"/>
            <a:ext cx="3367811" cy="431583"/>
          </a:xfrm>
          <a:prstGeom prst="rect">
            <a:avLst/>
          </a:prstGeom>
        </p:spPr>
        <p:txBody>
          <a:bodyPr wrap="square" lIns="0" tIns="21369" rIns="0" bIns="0" rtlCol="0">
            <a:noAutofit/>
          </a:bodyPr>
          <a:lstStyle/>
          <a:p>
            <a:pPr marL="12682">
              <a:lnSpc>
                <a:spcPts val="3365"/>
              </a:lnSpc>
            </a:pPr>
            <a:r>
              <a:rPr sz="3200" dirty="0">
                <a:latin typeface="Times New Roman"/>
                <a:cs typeface="Times New Roman"/>
              </a:rPr>
              <a:t>MATLAB windows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87472" y="2983813"/>
            <a:ext cx="255905" cy="1403816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675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82">
              <a:lnSpc>
                <a:spcPct val="95825"/>
              </a:lnSpc>
              <a:spcBef>
                <a:spcPts val="811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73655" y="2983813"/>
            <a:ext cx="2789674" cy="892597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spc="-4" dirty="0">
                <a:latin typeface="Times New Roman"/>
                <a:cs typeface="Times New Roman"/>
              </a:rPr>
              <a:t>Command window</a:t>
            </a:r>
            <a:endParaRPr sz="2800">
              <a:latin typeface="Times New Roman"/>
              <a:cs typeface="Times New Roman"/>
            </a:endParaRPr>
          </a:p>
          <a:p>
            <a:pPr marL="12682" marR="53188">
              <a:lnSpc>
                <a:spcPct val="95825"/>
              </a:lnSpc>
              <a:spcBef>
                <a:spcPts val="675"/>
              </a:spcBef>
            </a:pPr>
            <a:r>
              <a:rPr sz="2800" spc="-3" dirty="0">
                <a:latin typeface="Times New Roman"/>
                <a:cs typeface="Times New Roman"/>
              </a:rPr>
              <a:t>Graphics window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73655" y="4007774"/>
            <a:ext cx="670799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spc="2" dirty="0">
                <a:latin typeface="Times New Roman"/>
                <a:cs typeface="Times New Roman"/>
              </a:rPr>
              <a:t>Edit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54161" y="4007774"/>
            <a:ext cx="1224298" cy="379854"/>
          </a:xfrm>
          <a:prstGeom prst="rect">
            <a:avLst/>
          </a:prstGeom>
        </p:spPr>
        <p:txBody>
          <a:bodyPr wrap="square" lIns="0" tIns="18738" rIns="0" bIns="0" rtlCol="0">
            <a:noAutofit/>
          </a:bodyPr>
          <a:lstStyle/>
          <a:p>
            <a:pPr marL="12682">
              <a:lnSpc>
                <a:spcPts val="2951"/>
              </a:lnSpc>
            </a:pPr>
            <a:r>
              <a:rPr sz="2800" spc="4" dirty="0">
                <a:latin typeface="Times New Roman"/>
                <a:cs typeface="Times New Roman"/>
              </a:rPr>
              <a:t>window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127" y="6641881"/>
            <a:ext cx="141132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dirty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1141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99"/>
              </a:lnSpc>
            </a:pPr>
            <a:endParaRPr sz="1000"/>
          </a:p>
          <a:p>
            <a:pPr marL="585915">
              <a:lnSpc>
                <a:spcPct val="95825"/>
              </a:lnSpc>
              <a:spcBef>
                <a:spcPts val="1011"/>
              </a:spcBef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MATLAB ENVIRONMENT</a:t>
            </a:r>
            <a:endParaRPr sz="4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027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452171" y="950889"/>
            <a:ext cx="7763180" cy="871787"/>
          </a:xfrm>
          <a:custGeom>
            <a:avLst/>
            <a:gdLst/>
            <a:ahLst/>
            <a:cxnLst/>
            <a:rect l="l" t="t" r="r" b="b"/>
            <a:pathLst>
              <a:path w="7772400" h="873252">
                <a:moveTo>
                  <a:pt x="0" y="873252"/>
                </a:moveTo>
                <a:lnTo>
                  <a:pt x="7772400" y="873251"/>
                </a:lnTo>
                <a:lnTo>
                  <a:pt x="7772400" y="0"/>
                </a:lnTo>
                <a:lnTo>
                  <a:pt x="0" y="0"/>
                </a:lnTo>
                <a:lnTo>
                  <a:pt x="0" y="873252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72965" y="1900274"/>
            <a:ext cx="5178498" cy="4816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20127" y="6641881"/>
            <a:ext cx="141132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dirty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871786"/>
          </a:xfrm>
          <a:prstGeom prst="rect">
            <a:avLst/>
          </a:prstGeom>
        </p:spPr>
        <p:txBody>
          <a:bodyPr wrap="square" lIns="0" tIns="5608" rIns="0" bIns="0" rtlCol="0">
            <a:noAutofit/>
          </a:bodyPr>
          <a:lstStyle/>
          <a:p>
            <a:pPr>
              <a:lnSpc>
                <a:spcPts val="899"/>
              </a:lnSpc>
            </a:pPr>
            <a:endParaRPr sz="900"/>
          </a:p>
          <a:p>
            <a:pPr marL="1686224">
              <a:lnSpc>
                <a:spcPct val="95825"/>
              </a:lnSpc>
            </a:pP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Command Window</a:t>
            </a:r>
            <a:endParaRPr sz="4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6525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452171" y="950889"/>
            <a:ext cx="7763180" cy="801800"/>
          </a:xfrm>
          <a:custGeom>
            <a:avLst/>
            <a:gdLst/>
            <a:ahLst/>
            <a:cxnLst/>
            <a:rect l="l" t="t" r="r" b="b"/>
            <a:pathLst>
              <a:path w="7772400" h="803148">
                <a:moveTo>
                  <a:pt x="0" y="803148"/>
                </a:moveTo>
                <a:lnTo>
                  <a:pt x="7772400" y="803147"/>
                </a:lnTo>
                <a:lnTo>
                  <a:pt x="7772400" y="0"/>
                </a:lnTo>
                <a:lnTo>
                  <a:pt x="0" y="0"/>
                </a:lnTo>
                <a:lnTo>
                  <a:pt x="0" y="803148"/>
                </a:lnTo>
                <a:close/>
              </a:path>
            </a:pathLst>
          </a:custGeom>
          <a:solidFill>
            <a:srgbClr val="3838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42185" y="1853110"/>
            <a:ext cx="5680821" cy="46343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20127" y="6641881"/>
            <a:ext cx="141132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dirty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801800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2311" rIns="0" bIns="0" rtlCol="0">
            <a:noAutofit/>
          </a:bodyPr>
          <a:lstStyle/>
          <a:p>
            <a:pPr>
              <a:lnSpc>
                <a:spcPts val="649"/>
              </a:lnSpc>
            </a:pPr>
            <a:endParaRPr sz="600" dirty="0"/>
          </a:p>
          <a:p>
            <a:pPr marL="1951029">
              <a:lnSpc>
                <a:spcPct val="95825"/>
              </a:lnSpc>
            </a:pPr>
            <a:r>
              <a:rPr sz="4400" spc="-4" dirty="0">
                <a:solidFill>
                  <a:srgbClr val="FFFFFF"/>
                </a:solidFill>
                <a:latin typeface="Times New Roman"/>
                <a:cs typeface="Times New Roman"/>
              </a:rPr>
              <a:t>EDIT WINDOW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9584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452171" y="950889"/>
            <a:ext cx="7763180" cy="801800"/>
          </a:xfrm>
          <a:custGeom>
            <a:avLst/>
            <a:gdLst/>
            <a:ahLst/>
            <a:cxnLst/>
            <a:rect l="l" t="t" r="r" b="b"/>
            <a:pathLst>
              <a:path w="7772400" h="803148">
                <a:moveTo>
                  <a:pt x="0" y="803148"/>
                </a:moveTo>
                <a:lnTo>
                  <a:pt x="7772400" y="803147"/>
                </a:lnTo>
                <a:lnTo>
                  <a:pt x="7772400" y="0"/>
                </a:lnTo>
                <a:lnTo>
                  <a:pt x="0" y="0"/>
                </a:lnTo>
                <a:lnTo>
                  <a:pt x="0" y="803148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13728" y="1843981"/>
            <a:ext cx="5680821" cy="4760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20127" y="6641881"/>
            <a:ext cx="141132" cy="203366"/>
          </a:xfrm>
          <a:prstGeom prst="rect">
            <a:avLst/>
          </a:prstGeom>
        </p:spPr>
        <p:txBody>
          <a:bodyPr wrap="square" lIns="0" tIns="9733" rIns="0" bIns="0" rtlCol="0">
            <a:noAutofit/>
          </a:bodyPr>
          <a:lstStyle/>
          <a:p>
            <a:pPr marL="12682">
              <a:lnSpc>
                <a:spcPts val="1533"/>
              </a:lnSpc>
            </a:pPr>
            <a:r>
              <a:rPr sz="1400" dirty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2171" y="950889"/>
            <a:ext cx="7763180" cy="801800"/>
          </a:xfrm>
          <a:prstGeom prst="rect">
            <a:avLst/>
          </a:prstGeom>
        </p:spPr>
        <p:txBody>
          <a:bodyPr wrap="square" lIns="0" tIns="6045" rIns="0" bIns="0" rtlCol="0">
            <a:noAutofit/>
          </a:bodyPr>
          <a:lstStyle/>
          <a:p>
            <a:pPr>
              <a:lnSpc>
                <a:spcPts val="849"/>
              </a:lnSpc>
            </a:pPr>
            <a:endParaRPr sz="800"/>
          </a:p>
          <a:p>
            <a:pPr marL="301326">
              <a:lnSpc>
                <a:spcPct val="95825"/>
              </a:lnSpc>
            </a:pPr>
            <a:r>
              <a:rPr sz="4000" spc="-15" dirty="0">
                <a:solidFill>
                  <a:srgbClr val="FFFFFF"/>
                </a:solidFill>
                <a:latin typeface="Times New Roman"/>
                <a:cs typeface="Times New Roman"/>
              </a:rPr>
              <a:t>GRAPHICS (FIGURE) WINDOW</a:t>
            </a:r>
            <a:endParaRPr sz="4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7332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a1" id="{E76676FE-48E9-41F8-BA89-82D44B62B21D}" vid="{2E1D27D4-D1DE-4CE0-B196-A61C21B665A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54</TotalTime>
  <Words>568</Words>
  <Application>Microsoft Office PowerPoint</Application>
  <PresentationFormat>Custom</PresentationFormat>
  <Paragraphs>278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Tema1</vt:lpstr>
      <vt:lpstr>CHE138-1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CHE138-2</dc:title>
  <dc:creator>Furkan Ar</dc:creator>
  <cp:lastModifiedBy>AR</cp:lastModifiedBy>
  <cp:revision>15</cp:revision>
  <dcterms:created xsi:type="dcterms:W3CDTF">2019-12-02T19:00:06Z</dcterms:created>
  <dcterms:modified xsi:type="dcterms:W3CDTF">2019-12-04T09:06:48Z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