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9" r:id="rId4"/>
    <p:sldId id="260" r:id="rId5"/>
    <p:sldId id="257" r:id="rId6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Hoefler Text"/>
        <a:ea typeface="Hoefler Text"/>
        <a:cs typeface="Hoefler Text"/>
        <a:sym typeface="Hoefler Tex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381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7E8286"/>
              </a:solidFill>
              <a:prstDash val="solid"/>
              <a:miter lim="400000"/>
            </a:ln>
          </a:left>
          <a:right>
            <a:ln w="12700" cap="flat">
              <a:solidFill>
                <a:srgbClr val="7E8286"/>
              </a:solidFill>
              <a:prstDash val="solid"/>
              <a:miter lim="400000"/>
            </a:ln>
          </a:right>
          <a:top>
            <a:ln w="12700" cap="flat">
              <a:solidFill>
                <a:srgbClr val="7E8286"/>
              </a:solidFill>
              <a:prstDash val="solid"/>
              <a:miter lim="400000"/>
            </a:ln>
          </a:top>
          <a:bottom>
            <a:ln w="12700" cap="flat">
              <a:solidFill>
                <a:srgbClr val="7E8286"/>
              </a:solidFill>
              <a:prstDash val="solid"/>
              <a:miter lim="400000"/>
            </a:ln>
          </a:bottom>
          <a:insideH>
            <a:ln w="12700" cap="flat">
              <a:solidFill>
                <a:srgbClr val="7E8286"/>
              </a:solidFill>
              <a:prstDash val="solid"/>
              <a:miter lim="400000"/>
            </a:ln>
          </a:insideH>
          <a:insideV>
            <a:ln w="12700" cap="flat">
              <a:solidFill>
                <a:srgbClr val="7E8286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4C1BA">
              <a:alpha val="25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5C2C3">
              <a:alpha val="63000"/>
            </a:srgbClr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chemeClr val="accent5">
          <a:hueOff val="85969"/>
          <a:satOff val="-7811"/>
          <a:lumOff val="-38955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5">
                  <a:hueOff val="85969"/>
                  <a:satOff val="-7811"/>
                  <a:lumOff val="-38955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2727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79E9E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chemeClr val="accent1">
                  <a:satOff val="-10875"/>
                  <a:lumOff val="-37767"/>
                </a:schemeClr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45430"/>
              <a:satOff val="-14506"/>
              <a:lumOff val="-20039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6E4D7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E7E4D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solidFill>
                <a:srgbClr val="A7A7A7"/>
              </a:solidFill>
              <a:prstDash val="solid"/>
              <a:miter lim="400000"/>
            </a:ln>
          </a:left>
          <a:right>
            <a:ln w="127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solidFill>
                <a:srgbClr val="A7A7A7"/>
              </a:solidFill>
              <a:prstDash val="solid"/>
              <a:miter lim="400000"/>
            </a:ln>
          </a:insideV>
        </a:tcBdr>
        <a:fill>
          <a:solidFill>
            <a:srgbClr val="D5D2C7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left>
          <a:right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right>
          <a:top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4E1D9"/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CA99C"/>
          </a:solidFill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8746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oefler Text"/>
          <a:ea typeface="Hoefler Text"/>
          <a:cs typeface="Hoefler Text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B6C6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>
              <a:alpha val="50000"/>
            </a:srgbClr>
          </a:solidFill>
        </a:fill>
      </a:tcStyle>
    </a:band2H>
    <a:firstCol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A7A7A7"/>
              </a:solidFill>
              <a:prstDash val="solid"/>
              <a:miter lim="400000"/>
            </a:ln>
          </a:right>
          <a:top>
            <a:ln w="12700" cap="flat">
              <a:solidFill>
                <a:srgbClr val="A9AAA9"/>
              </a:solidFill>
              <a:prstDash val="solid"/>
              <a:miter lim="400000"/>
            </a:ln>
          </a:top>
          <a:bottom>
            <a:ln w="12700" cap="flat">
              <a:solidFill>
                <a:srgbClr val="A9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AA9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A7A7A7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A7A7A7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oefler Text"/>
          <a:ea typeface="Hoefler Text"/>
          <a:cs typeface="Hoefler Text"/>
        </a:font>
        <a:srgbClr val="5D3C1B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A7A7A7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5"/>
    <p:restoredTop sz="94615"/>
  </p:normalViewPr>
  <p:slideViewPr>
    <p:cSldViewPr snapToGrid="0" snapToObjects="1">
      <p:cViewPr varScale="1">
        <p:scale>
          <a:sx n="89" d="100"/>
          <a:sy n="89" d="100"/>
        </p:scale>
        <p:origin x="192" y="7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Başlık ve Alt Ana Başlı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aşlık Metni"/>
          <p:cNvSpPr txBox="1">
            <a:spLocks noGrp="1"/>
          </p:cNvSpPr>
          <p:nvPr>
            <p:ph type="title"/>
          </p:nvPr>
        </p:nvSpPr>
        <p:spPr>
          <a:xfrm>
            <a:off x="787400" y="1511300"/>
            <a:ext cx="11430000" cy="381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1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5308600"/>
            <a:ext cx="11430000" cy="1447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1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-Ali Utku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5334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00" i="1"/>
            </a:lvl1pPr>
          </a:lstStyle>
          <a:p>
            <a:r>
              <a:t>-Ali Utku</a:t>
            </a:r>
          </a:p>
        </p:txBody>
      </p:sp>
      <p:sp>
        <p:nvSpPr>
          <p:cNvPr id="94" name="“Buraya bir alıntı yazın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86250"/>
            <a:ext cx="104648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2400"/>
              </a:spcBef>
              <a:buSzTx/>
              <a:buNone/>
            </a:lvl1pPr>
          </a:lstStyle>
          <a:p>
            <a:r>
              <a:t>“Buraya bir alıntı yazın.” </a:t>
            </a:r>
          </a:p>
        </p:txBody>
      </p:sp>
      <p:sp>
        <p:nvSpPr>
          <p:cNvPr id="95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örüntü"/>
          <p:cNvSpPr>
            <a:spLocks noGrp="1"/>
          </p:cNvSpPr>
          <p:nvPr>
            <p:ph type="pic" idx="13"/>
          </p:nvPr>
        </p:nvSpPr>
        <p:spPr>
          <a:xfrm>
            <a:off x="-851457" y="-14228"/>
            <a:ext cx="15004983" cy="99876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Yata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örüntü"/>
          <p:cNvSpPr>
            <a:spLocks noGrp="1"/>
          </p:cNvSpPr>
          <p:nvPr>
            <p:ph type="pic" idx="13"/>
          </p:nvPr>
        </p:nvSpPr>
        <p:spPr>
          <a:xfrm>
            <a:off x="1960603" y="884196"/>
            <a:ext cx="9166170" cy="610123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Başlık Metni"/>
          <p:cNvSpPr txBox="1">
            <a:spLocks noGrp="1"/>
          </p:cNvSpPr>
          <p:nvPr>
            <p:ph type="title"/>
          </p:nvPr>
        </p:nvSpPr>
        <p:spPr>
          <a:xfrm>
            <a:off x="787400" y="7188200"/>
            <a:ext cx="11430000" cy="12700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276D6D"/>
                </a:solidFill>
              </a:defRPr>
            </a:lvl1pPr>
          </a:lstStyle>
          <a:p>
            <a:r>
              <a:t>Başlık Metni</a:t>
            </a:r>
          </a:p>
        </p:txBody>
      </p:sp>
      <p:sp>
        <p:nvSpPr>
          <p:cNvPr id="22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787400" y="8407400"/>
            <a:ext cx="11430000" cy="10414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23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300"/>
            <a:ext cx="386716" cy="431800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Or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Başlık Metni"/>
          <p:cNvSpPr txBox="1">
            <a:spLocks noGrp="1"/>
          </p:cNvSpPr>
          <p:nvPr>
            <p:ph type="title"/>
          </p:nvPr>
        </p:nvSpPr>
        <p:spPr>
          <a:xfrm>
            <a:off x="787400" y="3657600"/>
            <a:ext cx="11430000" cy="2438400"/>
          </a:xfrm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3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- Düş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örüntü"/>
          <p:cNvSpPr>
            <a:spLocks noGrp="1"/>
          </p:cNvSpPr>
          <p:nvPr>
            <p:ph type="pic" sz="half" idx="13"/>
          </p:nvPr>
        </p:nvSpPr>
        <p:spPr>
          <a:xfrm>
            <a:off x="6273800" y="1206500"/>
            <a:ext cx="5888774" cy="72771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Başlık Metni"/>
          <p:cNvSpPr txBox="1">
            <a:spLocks noGrp="1"/>
          </p:cNvSpPr>
          <p:nvPr>
            <p:ph type="title"/>
          </p:nvPr>
        </p:nvSpPr>
        <p:spPr>
          <a:xfrm>
            <a:off x="457200" y="1244600"/>
            <a:ext cx="5600700" cy="3467100"/>
          </a:xfrm>
          <a:prstGeom prst="rect">
            <a:avLst/>
          </a:prstGeom>
        </p:spPr>
        <p:txBody>
          <a:bodyPr anchor="b"/>
          <a:lstStyle/>
          <a:p>
            <a:r>
              <a:t>Başlık Metni</a:t>
            </a:r>
          </a:p>
        </p:txBody>
      </p:sp>
      <p:sp>
        <p:nvSpPr>
          <p:cNvPr id="40" name="Gövde Düzeyi Bir…"/>
          <p:cNvSpPr txBox="1">
            <a:spLocks noGrp="1"/>
          </p:cNvSpPr>
          <p:nvPr>
            <p:ph type="body" sz="quarter" idx="1"/>
          </p:nvPr>
        </p:nvSpPr>
        <p:spPr>
          <a:xfrm>
            <a:off x="457200" y="4851400"/>
            <a:ext cx="5600700" cy="36322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000"/>
            </a:lvl1pPr>
            <a:lvl2pPr marL="0" indent="0" algn="ctr">
              <a:spcBef>
                <a:spcPts val="0"/>
              </a:spcBef>
              <a:buSzTx/>
              <a:buNone/>
              <a:defRPr sz="4000"/>
            </a:lvl2pPr>
            <a:lvl3pPr marL="0" indent="0" algn="ctr">
              <a:spcBef>
                <a:spcPts val="0"/>
              </a:spcBef>
              <a:buSzTx/>
              <a:buNone/>
              <a:defRPr sz="4000"/>
            </a:lvl3pPr>
            <a:lvl4pPr marL="0" indent="0" algn="ctr">
              <a:spcBef>
                <a:spcPts val="0"/>
              </a:spcBef>
              <a:buSzTx/>
              <a:buNone/>
              <a:defRPr sz="4000"/>
            </a:lvl4pPr>
            <a:lvl5pPr marL="0" indent="0" algn="ctr">
              <a:spcBef>
                <a:spcPts val="0"/>
              </a:spcBef>
              <a:buSzTx/>
              <a:buNone/>
              <a:defRPr sz="4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41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- Ü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49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57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2768600"/>
            <a:ext cx="11430000" cy="5715000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5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, Madde İşaretleri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örüntü"/>
          <p:cNvSpPr>
            <a:spLocks noGrp="1"/>
          </p:cNvSpPr>
          <p:nvPr>
            <p:ph type="pic" sz="quarter" idx="13"/>
          </p:nvPr>
        </p:nvSpPr>
        <p:spPr>
          <a:xfrm>
            <a:off x="7412382" y="2933700"/>
            <a:ext cx="4324471" cy="5343996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Başlık Metn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Başlık Metni</a:t>
            </a:r>
          </a:p>
        </p:txBody>
      </p:sp>
      <p:sp>
        <p:nvSpPr>
          <p:cNvPr id="67" name="Gövde Düzeyi Bir…"/>
          <p:cNvSpPr txBox="1">
            <a:spLocks noGrp="1"/>
          </p:cNvSpPr>
          <p:nvPr>
            <p:ph type="body" sz="half" idx="1"/>
          </p:nvPr>
        </p:nvSpPr>
        <p:spPr>
          <a:xfrm>
            <a:off x="787400" y="2768600"/>
            <a:ext cx="5486400" cy="57150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2800"/>
              </a:spcBef>
              <a:buBlip>
                <a:blip r:embed="rId2"/>
              </a:buBlip>
              <a:defRPr sz="3000"/>
            </a:lvl1pPr>
            <a:lvl2pPr marL="685800" indent="-342900">
              <a:spcBef>
                <a:spcPts val="2800"/>
              </a:spcBef>
              <a:buBlip>
                <a:blip r:embed="rId2"/>
              </a:buBlip>
              <a:defRPr sz="3000"/>
            </a:lvl2pPr>
            <a:lvl3pPr marL="1028700" indent="-342900">
              <a:spcBef>
                <a:spcPts val="2800"/>
              </a:spcBef>
              <a:buBlip>
                <a:blip r:embed="rId2"/>
              </a:buBlip>
              <a:defRPr sz="3000"/>
            </a:lvl3pPr>
            <a:lvl4pPr marL="1371600" indent="-342900">
              <a:spcBef>
                <a:spcPts val="2800"/>
              </a:spcBef>
              <a:buBlip>
                <a:blip r:embed="rId2"/>
              </a:buBlip>
              <a:defRPr sz="3000"/>
            </a:lvl4pPr>
            <a:lvl5pPr marL="1714500" indent="-342900">
              <a:spcBef>
                <a:spcPts val="2800"/>
              </a:spcBef>
              <a:buBlip>
                <a:blip r:embed="rId2"/>
              </a:buBlip>
              <a:defRPr sz="3000"/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68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övde Düzeyi Bir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7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ğraf 3 -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örüntü"/>
          <p:cNvSpPr>
            <a:spLocks noGrp="1"/>
          </p:cNvSpPr>
          <p:nvPr>
            <p:ph type="pic" idx="13"/>
          </p:nvPr>
        </p:nvSpPr>
        <p:spPr>
          <a:xfrm>
            <a:off x="711200" y="673100"/>
            <a:ext cx="6680111" cy="8255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Görüntü"/>
          <p:cNvSpPr>
            <a:spLocks noGrp="1"/>
          </p:cNvSpPr>
          <p:nvPr>
            <p:ph type="pic" sz="quarter" idx="14"/>
          </p:nvPr>
        </p:nvSpPr>
        <p:spPr>
          <a:xfrm>
            <a:off x="7645400" y="652434"/>
            <a:ext cx="4572000" cy="3046422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Görüntü"/>
          <p:cNvSpPr>
            <a:spLocks noGrp="1"/>
          </p:cNvSpPr>
          <p:nvPr>
            <p:ph type="pic" sz="half" idx="15"/>
          </p:nvPr>
        </p:nvSpPr>
        <p:spPr>
          <a:xfrm>
            <a:off x="7645400" y="3225800"/>
            <a:ext cx="4572000" cy="6858000"/>
          </a:xfrm>
          <a:prstGeom prst="rect">
            <a:avLst/>
          </a:prstGeom>
          <a:ln w="9525">
            <a:round/>
          </a:ln>
          <a:effectLst>
            <a:outerShdw blurRad="63500" dist="38100" dir="5400000" rotWithShape="0">
              <a:srgbClr val="000000">
                <a:alpha val="50000"/>
              </a:srgbClr>
            </a:outerShdw>
          </a:effectLst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ayt Numarası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övde Düzeyi Bir…"/>
          <p:cNvSpPr txBox="1">
            <a:spLocks noGrp="1"/>
          </p:cNvSpPr>
          <p:nvPr>
            <p:ph type="body" idx="1"/>
          </p:nvPr>
        </p:nvSpPr>
        <p:spPr>
          <a:xfrm>
            <a:off x="787400" y="1257300"/>
            <a:ext cx="11430000" cy="723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5"/>
              </a:buBlip>
            </a:lvl1pPr>
            <a:lvl2pPr>
              <a:buBlip>
                <a:blip r:embed="rId15"/>
              </a:buBlip>
            </a:lvl2pPr>
            <a:lvl3pPr>
              <a:buBlip>
                <a:blip r:embed="rId15"/>
              </a:buBlip>
            </a:lvl3pPr>
            <a:lvl4pPr>
              <a:buBlip>
                <a:blip r:embed="rId15"/>
              </a:buBlip>
            </a:lvl4pPr>
            <a:lvl5pPr>
              <a:buBlip>
                <a:blip r:embed="rId15"/>
              </a:buBlip>
            </a:lvl5pPr>
          </a:lstStyle>
          <a:p>
            <a:r>
              <a:t>Gövde Düzeyi Bir</a:t>
            </a:r>
          </a:p>
          <a:p>
            <a:pPr lvl="1"/>
            <a:r>
              <a:t>Gövde Düzeyi İki</a:t>
            </a:r>
          </a:p>
          <a:p>
            <a:pPr lvl="2"/>
            <a:r>
              <a:t>Gövde Düzeyi Üç</a:t>
            </a:r>
          </a:p>
          <a:p>
            <a:pPr lvl="3"/>
            <a:r>
              <a:t>Gövde Düzeyi Dört</a:t>
            </a:r>
          </a:p>
          <a:p>
            <a:pPr lvl="4"/>
            <a:r>
              <a:t>Gövde Düzeyi Beş</a:t>
            </a:r>
          </a:p>
        </p:txBody>
      </p:sp>
      <p:sp>
        <p:nvSpPr>
          <p:cNvPr id="3" name="Başlık Metni"/>
          <p:cNvSpPr txBox="1">
            <a:spLocks noGrp="1"/>
          </p:cNvSpPr>
          <p:nvPr>
            <p:ph type="title"/>
          </p:nvPr>
        </p:nvSpPr>
        <p:spPr>
          <a:xfrm>
            <a:off x="787400" y="254000"/>
            <a:ext cx="114300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Başlık Metni</a:t>
            </a:r>
          </a:p>
        </p:txBody>
      </p:sp>
      <p:sp>
        <p:nvSpPr>
          <p:cNvPr id="4" name="Slayt Numarası"/>
          <p:cNvSpPr txBox="1">
            <a:spLocks noGrp="1"/>
          </p:cNvSpPr>
          <p:nvPr>
            <p:ph type="sldNum" sz="quarter" idx="2"/>
          </p:nvPr>
        </p:nvSpPr>
        <p:spPr>
          <a:xfrm>
            <a:off x="6302692" y="9131299"/>
            <a:ext cx="386716" cy="4318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sz="2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800" b="0" i="0" u="none" strike="noStrike" cap="none" spc="0" baseline="0">
          <a:solidFill>
            <a:srgbClr val="767367"/>
          </a:solidFill>
          <a:effectLst>
            <a:outerShdw blurRad="63500" dist="12700" dir="5400000" rotWithShape="0">
              <a:srgbClr val="000000">
                <a:alpha val="30000"/>
              </a:srgbClr>
            </a:outerShdw>
          </a:effectLst>
          <a:uFillTx/>
          <a:latin typeface="+mn-lt"/>
          <a:ea typeface="+mn-ea"/>
          <a:cs typeface="+mn-cs"/>
          <a:sym typeface="Baskerville"/>
        </a:defRPr>
      </a:lvl9pPr>
    </p:titleStyle>
    <p:bodyStyle>
      <a:lvl1pPr marL="3937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1pPr>
      <a:lvl2pPr marL="7874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2pPr>
      <a:lvl3pPr marL="11811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3pPr>
      <a:lvl4pPr marL="15748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4pPr>
      <a:lvl5pPr marL="19685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5pPr>
      <a:lvl6pPr marL="23622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6pPr>
      <a:lvl7pPr marL="27559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7pPr>
      <a:lvl8pPr marL="31496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8pPr>
      <a:lvl9pPr marL="3543300" marR="0" indent="-393700" algn="l" defTabSz="58420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50000"/>
        <a:buFontTx/>
        <a:buBlip>
          <a:blip r:embed="rId15"/>
        </a:buBlip>
        <a:tabLst/>
        <a:defRPr sz="3600" b="0" i="0" u="none" strike="noStrike" cap="none" spc="0" baseline="0">
          <a:solidFill>
            <a:srgbClr val="5E5E5E"/>
          </a:solidFill>
          <a:uFillTx/>
          <a:latin typeface="Hoefler Text"/>
          <a:ea typeface="Hoefler Text"/>
          <a:cs typeface="Hoefler Text"/>
          <a:sym typeface="Hoefler Text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oefler T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OSYOLOJİ TARİHİ…"/>
          <p:cNvSpPr txBox="1">
            <a:spLocks noGrp="1"/>
          </p:cNvSpPr>
          <p:nvPr>
            <p:ph type="ctrTitle"/>
          </p:nvPr>
        </p:nvSpPr>
        <p:spPr>
          <a:xfrm>
            <a:off x="787400" y="1244600"/>
            <a:ext cx="11430000" cy="3810000"/>
          </a:xfrm>
          <a:prstGeom prst="rect">
            <a:avLst/>
          </a:prstGeom>
        </p:spPr>
        <p:txBody>
          <a:bodyPr/>
          <a:lstStyle/>
          <a:p>
            <a:r>
              <a:rPr dirty="0"/>
              <a:t>SOSYOLOJİ TARİHİ</a:t>
            </a:r>
            <a:br>
              <a:rPr lang="tr-TR" dirty="0"/>
            </a:br>
            <a:r>
              <a:rPr lang="tr-TR" dirty="0"/>
              <a:t>2</a:t>
            </a:r>
            <a:endParaRPr dirty="0"/>
          </a:p>
        </p:txBody>
      </p:sp>
      <p:sp>
        <p:nvSpPr>
          <p:cNvPr id="120" name="DTCF, Sosyoloji Bölümü…"/>
          <p:cNvSpPr txBox="1">
            <a:spLocks noGrp="1"/>
          </p:cNvSpPr>
          <p:nvPr>
            <p:ph type="subTitle" sz="quarter" idx="1"/>
          </p:nvPr>
        </p:nvSpPr>
        <p:spPr>
          <a:xfrm>
            <a:off x="787400" y="5791200"/>
            <a:ext cx="11430000" cy="14478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432308">
              <a:defRPr sz="2960"/>
            </a:pPr>
            <a:r>
              <a:t>DTCF, Sosyoloji Bölümü</a:t>
            </a:r>
          </a:p>
          <a:p>
            <a:pPr defTabSz="432308">
              <a:defRPr sz="2960"/>
            </a:pPr>
            <a:r>
              <a:t>2020 Bahar Dönemi</a:t>
            </a:r>
          </a:p>
          <a:p>
            <a:pPr defTabSz="432308">
              <a:defRPr sz="2960"/>
            </a:pPr>
            <a:r>
              <a:t>Doç.Dr. Nuran Savaşkan Akdoğan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FA46190-9639-1B42-AAF9-AFEF2ED605C7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971551" y="1414463"/>
            <a:ext cx="10758488" cy="7229473"/>
          </a:xfrm>
        </p:spPr>
        <p:txBody>
          <a:bodyPr>
            <a:normAutofit fontScale="77500" lnSpcReduction="20000"/>
          </a:bodyPr>
          <a:lstStyle/>
          <a:p>
            <a:endParaRPr lang="tr-TR" sz="11100" dirty="0"/>
          </a:p>
          <a:p>
            <a:pPr marL="857250" indent="-8572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6000" dirty="0"/>
              <a:t>Sosyolojinin bilim alanı olarak ortaya çıktığı tarihsel ve siyasal ortam</a:t>
            </a:r>
          </a:p>
          <a:p>
            <a:pPr marL="857250" indent="-8572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6000" dirty="0"/>
              <a:t>Sosyoloji öncesi; sosyolojinin ortaya çıkışına zemin hazırlayan kuramlar, tartışmalar, düşünürler…</a:t>
            </a:r>
          </a:p>
          <a:p>
            <a:pPr marL="857250" indent="-8572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6000" dirty="0"/>
              <a:t>Sosyolojinin doğuşu</a:t>
            </a:r>
          </a:p>
          <a:p>
            <a:pPr marL="857250" indent="-8572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6000" dirty="0"/>
              <a:t>Farklı Ekollerin Oluşumu</a:t>
            </a:r>
          </a:p>
          <a:p>
            <a:pPr marL="857250" indent="-8572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6000" dirty="0"/>
              <a:t>Paradigmalar</a:t>
            </a:r>
          </a:p>
          <a:p>
            <a:pPr marL="857250" indent="-85725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sz="6000" dirty="0"/>
              <a:t>20. yy Sosyolojisi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841882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85E5593-94A9-854E-8AD9-A08D073BA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Tarih ve Sosyoloji                                                                    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1F52708-2BC3-EA4E-A429-44C1AE96D2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Toplum ve birey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Analitik perspektif;</a:t>
            </a:r>
          </a:p>
          <a:p>
            <a:pPr marL="882350" lvl="2" indent="-454950">
              <a:buFont typeface="+mj-lt"/>
              <a:buAutoNum type="arabicPeriod"/>
            </a:pPr>
            <a:r>
              <a:rPr lang="tr-TR" dirty="0" err="1"/>
              <a:t>Uzun-süreli</a:t>
            </a:r>
            <a:r>
              <a:rPr lang="tr-TR" dirty="0"/>
              <a:t> bir perspektifle </a:t>
            </a:r>
            <a:r>
              <a:rPr lang="tr-TR" dirty="0" err="1"/>
              <a:t>dönüşümler</a:t>
            </a:r>
            <a:endParaRPr lang="tr-TR" dirty="0"/>
          </a:p>
          <a:p>
            <a:pPr marL="882350" lvl="2" indent="-454950">
              <a:buFont typeface="+mj-lt"/>
              <a:buAutoNum type="arabicPeriod"/>
            </a:pPr>
            <a:r>
              <a:rPr lang="tr-TR" dirty="0"/>
              <a:t>Bağlamsal perspektifler</a:t>
            </a:r>
          </a:p>
          <a:p>
            <a:pPr marL="882350" lvl="2" indent="-454950">
              <a:buFont typeface="+mj-lt"/>
              <a:buAutoNum type="arabicPeriod"/>
            </a:pPr>
            <a:r>
              <a:rPr lang="tr-TR" dirty="0"/>
              <a:t>İlişkisel boyutlar ya da karşılıklı bağımlılıklar</a:t>
            </a:r>
          </a:p>
          <a:p>
            <a:pPr marL="882350" lvl="2" indent="-454950">
              <a:buFont typeface="+mj-lt"/>
              <a:buAutoNum type="arabicPeriod"/>
            </a:pPr>
            <a:r>
              <a:rPr lang="tr-TR" dirty="0" err="1"/>
              <a:t>Güç</a:t>
            </a:r>
            <a:r>
              <a:rPr lang="tr-TR" dirty="0"/>
              <a:t> dengeleri </a:t>
            </a:r>
          </a:p>
        </p:txBody>
      </p:sp>
    </p:spTree>
    <p:extLst>
      <p:ext uri="{BB962C8B-B14F-4D97-AF65-F5344CB8AC3E}">
        <p14:creationId xmlns:p14="http://schemas.microsoft.com/office/powerpoint/2010/main" val="400268515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DB7E708-5F19-0C43-B6F6-10D7C63103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1525" y="1257300"/>
            <a:ext cx="11445875" cy="7226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i="1" dirty="0"/>
              <a:t>Alan </a:t>
            </a:r>
            <a:r>
              <a:rPr lang="tr-TR" b="1" i="1" dirty="0" err="1"/>
              <a:t>Swingewood</a:t>
            </a:r>
            <a:r>
              <a:rPr lang="tr-TR" b="1" i="1" dirty="0"/>
              <a:t> 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Sosyolojik düşünce, on sekizinci yüzyıl felsefesi, tarihi ve politik ekonomisindeki kökenlerinden başlanarak ele alınan seçmeci bir tarihtir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On sekizinci yüzyıl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On dokuzuncu yüzyıl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Klasik Sosyoloji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Modern Sosyoloji</a:t>
            </a:r>
          </a:p>
        </p:txBody>
      </p:sp>
    </p:spTree>
    <p:extLst>
      <p:ext uri="{BB962C8B-B14F-4D97-AF65-F5344CB8AC3E}">
        <p14:creationId xmlns:p14="http://schemas.microsoft.com/office/powerpoint/2010/main" val="352672651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Metin"/>
          <p:cNvSpPr txBox="1"/>
          <p:nvPr/>
        </p:nvSpPr>
        <p:spPr>
          <a:xfrm>
            <a:off x="6200774" y="5137149"/>
            <a:ext cx="857251" cy="123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800">
                <a:solidFill>
                  <a:srgbClr val="767367"/>
                </a:solidFill>
                <a:effectLst>
                  <a:outerShdw blurRad="63500" dist="12700" dir="5400000" rotWithShape="0">
                    <a:srgbClr val="000000">
                      <a:alpha val="30000"/>
                    </a:srgbClr>
                  </a:outerShdw>
                </a:effectLst>
                <a:latin typeface="+mn-lt"/>
                <a:ea typeface="+mn-ea"/>
                <a:cs typeface="+mn-cs"/>
                <a:sym typeface="Baskerville"/>
              </a:defRPr>
            </a:lvl1pPr>
          </a:lstStyle>
          <a:p>
            <a:r>
              <a:t>   </a:t>
            </a:r>
          </a:p>
        </p:txBody>
      </p:sp>
      <p:pic>
        <p:nvPicPr>
          <p:cNvPr id="123" name="Ekran Resmi 2019-03-03 19.44.57.png" descr="Ekran Resmi 2019-03-03 19.44.57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3403" y="317663"/>
            <a:ext cx="6917994" cy="91182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mony">
  <a:themeElements>
    <a:clrScheme name="Harmony">
      <a:dk1>
        <a:srgbClr val="5E5E5E"/>
      </a:dk1>
      <a:lt1>
        <a:srgbClr val="5E0033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Harmony">
  <a:themeElements>
    <a:clrScheme name="Harmony">
      <a:dk1>
        <a:srgbClr val="000000"/>
      </a:dk1>
      <a:lt1>
        <a:srgbClr val="FFFFFF"/>
      </a:lt1>
      <a:dk2>
        <a:srgbClr val="565F5F"/>
      </a:dk2>
      <a:lt2>
        <a:srgbClr val="C2CBCA"/>
      </a:lt2>
      <a:accent1>
        <a:srgbClr val="87AEC1"/>
      </a:accent1>
      <a:accent2>
        <a:srgbClr val="D6BB9E"/>
      </a:accent2>
      <a:accent3>
        <a:srgbClr val="CC7A69"/>
      </a:accent3>
      <a:accent4>
        <a:srgbClr val="EAAB5C"/>
      </a:accent4>
      <a:accent5>
        <a:srgbClr val="98C8C6"/>
      </a:accent5>
      <a:accent6>
        <a:srgbClr val="C3CD8B"/>
      </a:accent6>
      <a:hlink>
        <a:srgbClr val="0000FF"/>
      </a:hlink>
      <a:folHlink>
        <a:srgbClr val="FF00FF"/>
      </a:folHlink>
    </a:clrScheme>
    <a:fontScheme name="Harmony">
      <a:majorFont>
        <a:latin typeface="Baskerville"/>
        <a:ea typeface="Baskerville"/>
        <a:cs typeface="Baskerville"/>
      </a:majorFont>
      <a:minorFont>
        <a:latin typeface="Baskerville"/>
        <a:ea typeface="Baskerville"/>
        <a:cs typeface="Baskerville"/>
      </a:minorFont>
    </a:fontScheme>
    <a:fmtScheme name="Harmon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8100" cap="flat">
          <a:solidFill>
            <a:schemeClr val="accent5">
              <a:hueOff val="85969"/>
              <a:satOff val="-7811"/>
              <a:lumOff val="-38955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Hoefler Text"/>
            <a:ea typeface="Hoefler Text"/>
            <a:cs typeface="Hoefler Text"/>
            <a:sym typeface="Hoefler T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84</Words>
  <Application>Microsoft Macintosh PowerPoint</Application>
  <PresentationFormat>Özel</PresentationFormat>
  <Paragraphs>25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Baskerville</vt:lpstr>
      <vt:lpstr>Helvetica Neue</vt:lpstr>
      <vt:lpstr>Hoefler Text</vt:lpstr>
      <vt:lpstr>Harmony</vt:lpstr>
      <vt:lpstr>SOSYOLOJİ TARİHİ 2</vt:lpstr>
      <vt:lpstr>PowerPoint Sunusu</vt:lpstr>
      <vt:lpstr>Tarih ve Sosyoloji                                                                    </vt:lpstr>
      <vt:lpstr>PowerPoint Sunusu</vt:lpstr>
      <vt:lpstr>PowerPoint Sunusu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 TARİHİ  SOS312 1</dc:title>
  <cp:lastModifiedBy>Microsoft Office Kullanıcısı</cp:lastModifiedBy>
  <cp:revision>4</cp:revision>
  <dcterms:modified xsi:type="dcterms:W3CDTF">2020-05-09T14:26:29Z</dcterms:modified>
</cp:coreProperties>
</file>