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0"/>
  </p:normalViewPr>
  <p:slideViewPr>
    <p:cSldViewPr snapToGrid="0" snapToObjects="1">
      <p:cViewPr varScale="1">
        <p:scale>
          <a:sx n="120" d="100"/>
          <a:sy n="120" d="100"/>
        </p:scale>
        <p:origin x="14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8DEE8-7A87-4E01-8ADE-4C49CDD43F74}" type="datetime1">
              <a:rPr lang="en-US" smtClean="0"/>
              <a:pPr/>
              <a:t>2/19/19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5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9461-E3EB-40CD-B93F-E5CBBBD8E0BA}" type="datetimeFigureOut">
              <a:rPr lang="en-US" smtClean="0"/>
              <a:pPr/>
              <a:t>2/19/19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7543-9AAE-4E9F-B28C-4FCCFD07D4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74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8FA3-38AD-400D-A4D2-18E8EF129E5F}" type="datetime1">
              <a:rPr lang="en-US" smtClean="0"/>
              <a:pPr/>
              <a:t>2/19/19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24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F424-F111-43CB-9C75-D52325012943}" type="datetime1">
              <a:rPr lang="en-US" smtClean="0"/>
              <a:pPr/>
              <a:t>2/19/19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71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BBF0-342D-409A-9C0A-B1B451E92883}" type="datetime1">
              <a:rPr lang="en-US" smtClean="0"/>
              <a:pPr/>
              <a:t>2/19/19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812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190-4BDC-4D39-B5BB-A14B3E8B1B3D}" type="datetime1">
              <a:rPr lang="en-US" smtClean="0"/>
              <a:pPr/>
              <a:t>2/19/19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745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D52F2-9B11-4FC0-9217-7D20B3AC9849}" type="datetime1">
              <a:rPr lang="en-US" smtClean="0"/>
              <a:pPr/>
              <a:t>2/19/19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98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737-8506-438E-ABC0-0BE7E06DCCA6}" type="datetime1">
              <a:rPr lang="en-US" smtClean="0"/>
              <a:pPr/>
              <a:t>2/19/19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30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8AA-1C84-40C9-BFEE-631CCB17636C}" type="datetime1">
              <a:rPr lang="en-US" smtClean="0"/>
              <a:pPr/>
              <a:t>2/19/19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07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42C1-4E96-413B-B72E-6C4B39D85C9D}" type="datetime1">
              <a:rPr lang="en-US" smtClean="0"/>
              <a:pPr/>
              <a:t>2/19/19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197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F0542AA2-D442-471A-9D69-80392E1E581D}" type="datetime1">
              <a:rPr lang="en-US" smtClean="0"/>
              <a:pPr/>
              <a:t>2/19/19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0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3563C-D9B3-4432-B336-144C997D6215}" type="datetime1">
              <a:rPr lang="en-US" smtClean="0"/>
              <a:pPr/>
              <a:t>2/19/19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89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688FA36-D7E1-9C4A-BEDA-C658F823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Çağdaş</a:t>
            </a:r>
            <a:r>
              <a:rPr lang="en-US" dirty="0"/>
              <a:t> </a:t>
            </a: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Kuramları</a:t>
            </a:r>
            <a:r>
              <a:rPr lang="en-US" dirty="0"/>
              <a:t> 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9AE796F-0D6F-A94F-AF13-F93B587D01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GİRİŞ</a:t>
            </a:r>
          </a:p>
        </p:txBody>
      </p:sp>
    </p:spTree>
    <p:extLst>
      <p:ext uri="{BB962C8B-B14F-4D97-AF65-F5344CB8AC3E}">
        <p14:creationId xmlns:p14="http://schemas.microsoft.com/office/powerpoint/2010/main" val="2037515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AC5A5E-C7BB-224E-A2B7-40AD73C8F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Tartışmalar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B808A2-ED75-574A-9E9F-DE8FE38A8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Güncel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tartışmalar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dizi </a:t>
            </a:r>
            <a:r>
              <a:rPr lang="en-US" dirty="0" err="1"/>
              <a:t>tartışma</a:t>
            </a:r>
            <a:r>
              <a:rPr lang="en-US" dirty="0"/>
              <a:t> </a:t>
            </a:r>
            <a:r>
              <a:rPr lang="en-US" dirty="0" err="1"/>
              <a:t>eksenini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alarak</a:t>
            </a:r>
            <a:r>
              <a:rPr lang="en-US" dirty="0"/>
              <a:t> </a:t>
            </a:r>
            <a:r>
              <a:rPr lang="en-US" dirty="0" err="1"/>
              <a:t>gelişmiştir</a:t>
            </a:r>
            <a:r>
              <a:rPr lang="en-US" dirty="0"/>
              <a:t>. </a:t>
            </a:r>
          </a:p>
          <a:p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önemlilerinden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birey-toplum</a:t>
            </a:r>
            <a:r>
              <a:rPr lang="en-US" dirty="0"/>
              <a:t> </a:t>
            </a:r>
            <a:r>
              <a:rPr lang="en-US" dirty="0" err="1"/>
              <a:t>ilişkisidir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faillik</a:t>
            </a:r>
            <a:r>
              <a:rPr lang="en-US" dirty="0"/>
              <a:t> </a:t>
            </a:r>
            <a:r>
              <a:rPr lang="en-US" dirty="0" err="1"/>
              <a:t>biçimleri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ilişki</a:t>
            </a:r>
            <a:endParaRPr lang="en-US" dirty="0"/>
          </a:p>
          <a:p>
            <a:pPr lvl="1"/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düşünürler</a:t>
            </a:r>
            <a:r>
              <a:rPr lang="en-US" dirty="0"/>
              <a:t> </a:t>
            </a:r>
            <a:r>
              <a:rPr lang="en-US" dirty="0" err="1"/>
              <a:t>faillik-yapı</a:t>
            </a:r>
            <a:r>
              <a:rPr lang="en-US" dirty="0"/>
              <a:t> </a:t>
            </a:r>
            <a:r>
              <a:rPr lang="en-US" dirty="0" err="1"/>
              <a:t>ilişkisinde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tarafa</a:t>
            </a:r>
            <a:r>
              <a:rPr lang="en-US" dirty="0"/>
              <a:t> </a:t>
            </a:r>
            <a:r>
              <a:rPr lang="en-US" dirty="0" err="1"/>
              <a:t>ağırlık</a:t>
            </a:r>
            <a:r>
              <a:rPr lang="en-US" dirty="0"/>
              <a:t> </a:t>
            </a:r>
            <a:r>
              <a:rPr lang="en-US" dirty="0" err="1"/>
              <a:t>vererek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karşıtlığı</a:t>
            </a:r>
            <a:r>
              <a:rPr lang="en-US" dirty="0"/>
              <a:t> </a:t>
            </a:r>
            <a:r>
              <a:rPr lang="en-US" dirty="0" err="1"/>
              <a:t>aşmaya</a:t>
            </a:r>
            <a:r>
              <a:rPr lang="en-US" dirty="0"/>
              <a:t> </a:t>
            </a:r>
            <a:r>
              <a:rPr lang="en-US" dirty="0" err="1"/>
              <a:t>çalışarak</a:t>
            </a:r>
            <a:r>
              <a:rPr lang="en-US" dirty="0"/>
              <a:t> </a:t>
            </a:r>
            <a:r>
              <a:rPr lang="en-US" dirty="0" err="1"/>
              <a:t>fikirlerini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koyar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oluşmuştur</a:t>
            </a:r>
            <a:r>
              <a:rPr lang="en-US" dirty="0"/>
              <a:t>?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yaşamın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sürdürülmesinde</a:t>
            </a:r>
            <a:r>
              <a:rPr lang="en-US" dirty="0"/>
              <a:t> </a:t>
            </a:r>
            <a:r>
              <a:rPr lang="en-US" dirty="0" err="1"/>
              <a:t>önceliği</a:t>
            </a:r>
            <a:r>
              <a:rPr lang="en-US" dirty="0"/>
              <a:t>/</a:t>
            </a:r>
            <a:r>
              <a:rPr lang="en-US" dirty="0" err="1"/>
              <a:t>ağırlığı</a:t>
            </a:r>
            <a:r>
              <a:rPr lang="en-US" dirty="0"/>
              <a:t> </a:t>
            </a:r>
            <a:r>
              <a:rPr lang="en-US" dirty="0" err="1"/>
              <a:t>bireysel</a:t>
            </a:r>
            <a:r>
              <a:rPr lang="en-US" dirty="0"/>
              <a:t>/</a:t>
            </a:r>
            <a:r>
              <a:rPr lang="en-US" dirty="0" err="1"/>
              <a:t>kolektif</a:t>
            </a:r>
            <a:r>
              <a:rPr lang="en-US" dirty="0"/>
              <a:t> </a:t>
            </a:r>
            <a:r>
              <a:rPr lang="en-US" dirty="0" err="1"/>
              <a:t>edimlere</a:t>
            </a:r>
            <a:r>
              <a:rPr lang="en-US" dirty="0"/>
              <a:t> mi,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yapılara</a:t>
            </a:r>
            <a:r>
              <a:rPr lang="en-US" dirty="0"/>
              <a:t> </a:t>
            </a:r>
            <a:r>
              <a:rPr lang="en-US" dirty="0" err="1"/>
              <a:t>mı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44516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AC5A5E-C7BB-224E-A2B7-40AD73C8F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Tartışmalar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B808A2-ED75-574A-9E9F-DE8FE38A8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Giddens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Bourdieu’nün</a:t>
            </a:r>
            <a:r>
              <a:rPr lang="en-US" dirty="0"/>
              <a:t> </a:t>
            </a:r>
            <a:r>
              <a:rPr lang="en-US" dirty="0" err="1"/>
              <a:t>çalışmaları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karşıtlığı</a:t>
            </a:r>
            <a:r>
              <a:rPr lang="en-US" dirty="0"/>
              <a:t> </a:t>
            </a:r>
            <a:r>
              <a:rPr lang="en-US" dirty="0" err="1"/>
              <a:t>aşma</a:t>
            </a:r>
            <a:r>
              <a:rPr lang="en-US" dirty="0"/>
              <a:t> </a:t>
            </a:r>
            <a:r>
              <a:rPr lang="en-US" dirty="0" err="1"/>
              <a:t>çabalarının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bilindik</a:t>
            </a:r>
            <a:r>
              <a:rPr lang="en-US" dirty="0"/>
              <a:t> </a:t>
            </a:r>
            <a:r>
              <a:rPr lang="en-US" dirty="0" err="1"/>
              <a:t>örnekleridir</a:t>
            </a:r>
            <a:r>
              <a:rPr lang="en-US" dirty="0"/>
              <a:t>. </a:t>
            </a:r>
          </a:p>
          <a:p>
            <a:r>
              <a:rPr lang="en-US" dirty="0"/>
              <a:t>Giddens – </a:t>
            </a:r>
            <a:r>
              <a:rPr lang="en-US" dirty="0" err="1"/>
              <a:t>Düşünümsellik</a:t>
            </a:r>
            <a:endParaRPr lang="en-US" dirty="0"/>
          </a:p>
          <a:p>
            <a:pPr lvl="1"/>
            <a:r>
              <a:rPr lang="tr-TR" dirty="0" err="1"/>
              <a:t>Düşünümsellik</a:t>
            </a:r>
            <a:r>
              <a:rPr lang="tr-TR" dirty="0"/>
              <a:t>; hem kendi kendinin bilincinde olarak eyleyen rasyonel bir aktör fikrinin kavramıdır</a:t>
            </a:r>
          </a:p>
          <a:p>
            <a:pPr lvl="1"/>
            <a:r>
              <a:rPr lang="tr-TR" dirty="0"/>
              <a:t>Hem de toplumsal yaşamın olağan akışının farkında olan, onunla etkileşim içerisinde eylemlilikte bulunan bir aktörü varsayar.</a:t>
            </a:r>
          </a:p>
          <a:p>
            <a:pPr lvl="1"/>
            <a:r>
              <a:rPr lang="tr-TR" dirty="0" err="1"/>
              <a:t>Giddens’a</a:t>
            </a:r>
            <a:r>
              <a:rPr lang="tr-TR" dirty="0"/>
              <a:t> göre toplumsal eylemlerin sistemli karakteri pratiklerin zaman ve mekan boyunca yeniden üretilmesi sayesinde olur. </a:t>
            </a:r>
          </a:p>
          <a:p>
            <a:pPr lvl="1"/>
            <a:r>
              <a:rPr lang="tr-TR" dirty="0"/>
              <a:t>Toplumsal eylemler yapıları üretir. Yapılar da toplumsal eylemleri üretir.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128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AC5A5E-C7BB-224E-A2B7-40AD73C8F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Tartışmalar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B808A2-ED75-574A-9E9F-DE8FE38A8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Giddens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Bourdieu’nün</a:t>
            </a:r>
            <a:r>
              <a:rPr lang="en-US" dirty="0"/>
              <a:t> </a:t>
            </a:r>
            <a:r>
              <a:rPr lang="en-US" dirty="0" err="1"/>
              <a:t>çalışmaları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karşıtlığı</a:t>
            </a:r>
            <a:r>
              <a:rPr lang="en-US" dirty="0"/>
              <a:t> </a:t>
            </a:r>
            <a:r>
              <a:rPr lang="en-US" dirty="0" err="1"/>
              <a:t>aşma</a:t>
            </a:r>
            <a:r>
              <a:rPr lang="en-US" dirty="0"/>
              <a:t> </a:t>
            </a:r>
            <a:r>
              <a:rPr lang="en-US" dirty="0" err="1"/>
              <a:t>çabalarının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bilindik</a:t>
            </a:r>
            <a:r>
              <a:rPr lang="en-US" dirty="0"/>
              <a:t> </a:t>
            </a:r>
            <a:r>
              <a:rPr lang="en-US" dirty="0" err="1"/>
              <a:t>örnekleridir</a:t>
            </a:r>
            <a:r>
              <a:rPr lang="en-US" dirty="0"/>
              <a:t>. </a:t>
            </a:r>
          </a:p>
          <a:p>
            <a:r>
              <a:rPr lang="tr-TR" dirty="0" err="1"/>
              <a:t>Bourdieu’nün</a:t>
            </a:r>
            <a:r>
              <a:rPr lang="tr-TR" dirty="0"/>
              <a:t> pratik kuramı</a:t>
            </a:r>
          </a:p>
          <a:p>
            <a:pPr lvl="1"/>
            <a:r>
              <a:rPr lang="tr-TR" dirty="0"/>
              <a:t>Nesnel ve öznel yapıların bir sentezini yaparak yeni bir eylem kuramı geliştirmeyi dener.</a:t>
            </a:r>
          </a:p>
          <a:p>
            <a:pPr lvl="1"/>
            <a:r>
              <a:rPr lang="tr-TR" dirty="0"/>
              <a:t>Başlangıç noktası, toplumsal yapıların kurduğu bütünleşme biçimlerini çözümlemektir.</a:t>
            </a:r>
          </a:p>
          <a:p>
            <a:pPr lvl="1"/>
            <a:r>
              <a:rPr lang="tr-TR" dirty="0"/>
              <a:t>İkinci etapta, insanların öznel anlamlandırma pratiklerini analizine dahil ederek, yapıların nasıl öznel deneyimlerle nasıl yeniden kurulduğunu, sürdürüldüğünü ya da dönüştürüldüğünü çözümler.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838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AC5A5E-C7BB-224E-A2B7-40AD73C8F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Tartışmalar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B808A2-ED75-574A-9E9F-DE8FE38A8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Güncel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tartışmalar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dizi </a:t>
            </a:r>
            <a:r>
              <a:rPr lang="en-US" dirty="0" err="1"/>
              <a:t>tartışma</a:t>
            </a:r>
            <a:r>
              <a:rPr lang="en-US" dirty="0"/>
              <a:t> </a:t>
            </a:r>
            <a:r>
              <a:rPr lang="en-US" dirty="0" err="1"/>
              <a:t>eksenini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alarak</a:t>
            </a:r>
            <a:r>
              <a:rPr lang="en-US" dirty="0"/>
              <a:t> </a:t>
            </a:r>
            <a:r>
              <a:rPr lang="en-US" dirty="0" err="1"/>
              <a:t>gelişmiştir</a:t>
            </a:r>
            <a:r>
              <a:rPr lang="en-US" dirty="0"/>
              <a:t>. </a:t>
            </a:r>
          </a:p>
          <a:p>
            <a:r>
              <a:rPr lang="en-US" dirty="0"/>
              <a:t>Bir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tartışma</a:t>
            </a:r>
            <a:r>
              <a:rPr lang="en-US" dirty="0"/>
              <a:t> </a:t>
            </a:r>
            <a:r>
              <a:rPr lang="en-US" dirty="0" err="1"/>
              <a:t>ekseni</a:t>
            </a:r>
            <a:r>
              <a:rPr lang="en-US" dirty="0"/>
              <a:t> </a:t>
            </a:r>
            <a:r>
              <a:rPr lang="en-US" dirty="0" err="1"/>
              <a:t>dil-toplum</a:t>
            </a:r>
            <a:r>
              <a:rPr lang="en-US" dirty="0"/>
              <a:t> </a:t>
            </a:r>
            <a:r>
              <a:rPr lang="en-US" dirty="0" err="1"/>
              <a:t>ilişkisidir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oluşumları</a:t>
            </a:r>
            <a:r>
              <a:rPr lang="en-US" dirty="0"/>
              <a:t>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okumayı</a:t>
            </a:r>
            <a:r>
              <a:rPr lang="en-US" dirty="0"/>
              <a:t> </a:t>
            </a:r>
            <a:r>
              <a:rPr lang="en-US" dirty="0" err="1"/>
              <a:t>öneren</a:t>
            </a:r>
            <a:r>
              <a:rPr lang="en-US" dirty="0"/>
              <a:t> </a:t>
            </a:r>
            <a:r>
              <a:rPr lang="en-US" dirty="0" err="1"/>
              <a:t>yaklaşımlara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insanların</a:t>
            </a:r>
            <a:r>
              <a:rPr lang="en-US" dirty="0"/>
              <a:t> </a:t>
            </a:r>
            <a:r>
              <a:rPr lang="en-US" dirty="0" err="1"/>
              <a:t>yaşadıkları</a:t>
            </a:r>
            <a:r>
              <a:rPr lang="en-US" dirty="0"/>
              <a:t> </a:t>
            </a:r>
            <a:r>
              <a:rPr lang="en-US" dirty="0" err="1"/>
              <a:t>dünyayı</a:t>
            </a:r>
            <a:r>
              <a:rPr lang="en-US" dirty="0"/>
              <a:t> </a:t>
            </a:r>
            <a:r>
              <a:rPr lang="en-US" dirty="0" err="1"/>
              <a:t>görme</a:t>
            </a:r>
            <a:r>
              <a:rPr lang="en-US" dirty="0"/>
              <a:t>, </a:t>
            </a:r>
            <a:r>
              <a:rPr lang="en-US" dirty="0" err="1"/>
              <a:t>bilme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hissetme</a:t>
            </a:r>
            <a:r>
              <a:rPr lang="en-US" dirty="0"/>
              <a:t> </a:t>
            </a:r>
            <a:r>
              <a:rPr lang="en-US" dirty="0" err="1"/>
              <a:t>biçimleri</a:t>
            </a:r>
            <a:r>
              <a:rPr lang="en-US" dirty="0"/>
              <a:t> </a:t>
            </a:r>
            <a:r>
              <a:rPr lang="en-US" dirty="0" err="1"/>
              <a:t>dilin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yapılaşır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özneleri</a:t>
            </a:r>
            <a:r>
              <a:rPr lang="en-US" dirty="0"/>
              <a:t>, </a:t>
            </a:r>
            <a:r>
              <a:rPr lang="en-US" dirty="0" err="1"/>
              <a:t>pratikleri</a:t>
            </a:r>
            <a:r>
              <a:rPr lang="en-US" dirty="0"/>
              <a:t>, </a:t>
            </a:r>
            <a:r>
              <a:rPr lang="en-US" dirty="0" err="1"/>
              <a:t>bedenleri</a:t>
            </a:r>
            <a:r>
              <a:rPr lang="en-US" dirty="0"/>
              <a:t> </a:t>
            </a:r>
            <a:r>
              <a:rPr lang="en-US" dirty="0" err="1"/>
              <a:t>anlamlandırarak</a:t>
            </a:r>
            <a:r>
              <a:rPr lang="en-US" dirty="0"/>
              <a:t> </a:t>
            </a:r>
            <a:r>
              <a:rPr lang="en-US" dirty="0" err="1"/>
              <a:t>kurar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; </a:t>
            </a:r>
            <a:r>
              <a:rPr lang="en-US" dirty="0" err="1"/>
              <a:t>dolayısıyla</a:t>
            </a:r>
            <a:r>
              <a:rPr lang="en-US" dirty="0"/>
              <a:t>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temsilin</a:t>
            </a:r>
            <a:r>
              <a:rPr lang="en-US" dirty="0"/>
              <a:t> </a:t>
            </a:r>
            <a:r>
              <a:rPr lang="en-US" dirty="0" err="1"/>
              <a:t>ötesinde</a:t>
            </a:r>
            <a:r>
              <a:rPr lang="en-US" dirty="0"/>
              <a:t> </a:t>
            </a:r>
            <a:r>
              <a:rPr lang="en-US" dirty="0" err="1"/>
              <a:t>varoluştan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imkansızdır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7116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AC5A5E-C7BB-224E-A2B7-40AD73C8F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Tartışmalar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B808A2-ED75-574A-9E9F-DE8FE38A8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Dil-Toplum</a:t>
            </a:r>
            <a:r>
              <a:rPr lang="en-US" dirty="0"/>
              <a:t> </a:t>
            </a:r>
            <a:r>
              <a:rPr lang="en-US" dirty="0" err="1"/>
              <a:t>ilişkisi</a:t>
            </a:r>
            <a:r>
              <a:rPr lang="en-US" dirty="0"/>
              <a:t>;</a:t>
            </a:r>
          </a:p>
          <a:p>
            <a:r>
              <a:rPr lang="en-US" dirty="0"/>
              <a:t>Bu </a:t>
            </a:r>
            <a:r>
              <a:rPr lang="en-US" dirty="0" err="1"/>
              <a:t>yaklaşımlar</a:t>
            </a:r>
            <a:r>
              <a:rPr lang="en-US" dirty="0"/>
              <a:t>, </a:t>
            </a:r>
            <a:r>
              <a:rPr lang="en-US" dirty="0" err="1"/>
              <a:t>ağırlıklı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Saussure’ün</a:t>
            </a:r>
            <a:r>
              <a:rPr lang="en-US" dirty="0"/>
              <a:t> </a:t>
            </a:r>
            <a:r>
              <a:rPr lang="en-US" dirty="0" err="1"/>
              <a:t>dilbilimsel</a:t>
            </a:r>
            <a:r>
              <a:rPr lang="en-US" dirty="0"/>
              <a:t> </a:t>
            </a:r>
            <a:r>
              <a:rPr lang="en-US" dirty="0" err="1"/>
              <a:t>çözümlemelerinden</a:t>
            </a:r>
            <a:r>
              <a:rPr lang="en-US" dirty="0"/>
              <a:t> </a:t>
            </a:r>
            <a:r>
              <a:rPr lang="en-US" dirty="0" err="1"/>
              <a:t>etkilenmiştir</a:t>
            </a:r>
            <a:r>
              <a:rPr lang="en-US" dirty="0"/>
              <a:t>;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güncel</a:t>
            </a:r>
            <a:r>
              <a:rPr lang="en-US" dirty="0"/>
              <a:t> </a:t>
            </a:r>
            <a:r>
              <a:rPr lang="en-US" dirty="0" err="1"/>
              <a:t>tartışmalar</a:t>
            </a:r>
            <a:r>
              <a:rPr lang="en-US" dirty="0"/>
              <a:t> </a:t>
            </a:r>
            <a:r>
              <a:rPr lang="en-US" dirty="0" err="1"/>
              <a:t>yapısalcı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revise </a:t>
            </a:r>
            <a:r>
              <a:rPr lang="en-US" dirty="0" err="1"/>
              <a:t>etmiştir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terk</a:t>
            </a:r>
            <a:r>
              <a:rPr lang="en-US" dirty="0"/>
              <a:t> </a:t>
            </a:r>
            <a:r>
              <a:rPr lang="en-US" dirty="0" err="1"/>
              <a:t>etmiştir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150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AC5A5E-C7BB-224E-A2B7-40AD73C8F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Tartışmalar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B808A2-ED75-574A-9E9F-DE8FE38A8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Dil-Toplum</a:t>
            </a:r>
            <a:r>
              <a:rPr lang="en-US" dirty="0"/>
              <a:t> </a:t>
            </a:r>
            <a:r>
              <a:rPr lang="en-US" dirty="0" err="1"/>
              <a:t>ilişkisi</a:t>
            </a:r>
            <a:r>
              <a:rPr lang="en-US" dirty="0"/>
              <a:t>;</a:t>
            </a:r>
          </a:p>
          <a:p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Derrida’ya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tekil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belirlenmiş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anlamla</a:t>
            </a:r>
            <a:r>
              <a:rPr lang="en-US" dirty="0"/>
              <a:t> </a:t>
            </a:r>
            <a:r>
              <a:rPr lang="en-US" dirty="0" err="1"/>
              <a:t>sınırlı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Derrida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gösterenlerin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gösterenlerle</a:t>
            </a:r>
            <a:r>
              <a:rPr lang="en-US" dirty="0"/>
              <a:t> </a:t>
            </a:r>
            <a:r>
              <a:rPr lang="en-US" dirty="0" err="1"/>
              <a:t>ilişkis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kurulur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gösterenler</a:t>
            </a:r>
            <a:r>
              <a:rPr lang="en-US" dirty="0"/>
              <a:t> </a:t>
            </a:r>
            <a:r>
              <a:rPr lang="en-US" dirty="0" err="1"/>
              <a:t>zinciri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kayıtlıdır</a:t>
            </a:r>
            <a:r>
              <a:rPr lang="en-US" dirty="0"/>
              <a:t>. </a:t>
            </a:r>
            <a:r>
              <a:rPr lang="en-US" dirty="0" err="1"/>
              <a:t>Anlamın</a:t>
            </a:r>
            <a:r>
              <a:rPr lang="en-US" dirty="0"/>
              <a:t> </a:t>
            </a:r>
            <a:r>
              <a:rPr lang="en-US" dirty="0" err="1"/>
              <a:t>üretilmesinde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gösterenler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zincire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 </a:t>
            </a:r>
            <a:r>
              <a:rPr lang="en-US" dirty="0" err="1"/>
              <a:t>edilebilir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Derrida </a:t>
            </a:r>
            <a:r>
              <a:rPr lang="en-US" dirty="0" err="1"/>
              <a:t>buradan</a:t>
            </a:r>
            <a:r>
              <a:rPr lang="en-US" dirty="0"/>
              <a:t> </a:t>
            </a:r>
            <a:r>
              <a:rPr lang="en-US" dirty="0" err="1"/>
              <a:t>hareketle</a:t>
            </a:r>
            <a:r>
              <a:rPr lang="en-US" dirty="0"/>
              <a:t>, </a:t>
            </a:r>
            <a:r>
              <a:rPr lang="en-US" dirty="0" err="1"/>
              <a:t>yapısalcığın</a:t>
            </a:r>
            <a:r>
              <a:rPr lang="en-US" dirty="0"/>
              <a:t> </a:t>
            </a:r>
            <a:r>
              <a:rPr lang="en-US" dirty="0" err="1"/>
              <a:t>tutarlı</a:t>
            </a:r>
            <a:r>
              <a:rPr lang="en-US" dirty="0"/>
              <a:t>, </a:t>
            </a:r>
            <a:r>
              <a:rPr lang="en-US" dirty="0" err="1"/>
              <a:t>evrensel</a:t>
            </a:r>
            <a:r>
              <a:rPr lang="en-US" dirty="0"/>
              <a:t>, 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kavradıkları</a:t>
            </a:r>
            <a:r>
              <a:rPr lang="en-US" dirty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çözümlemelerini</a:t>
            </a:r>
            <a:r>
              <a:rPr lang="en-US" dirty="0"/>
              <a:t> </a:t>
            </a:r>
            <a:r>
              <a:rPr lang="en-US" dirty="0" err="1"/>
              <a:t>reddeder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112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AC5A5E-C7BB-224E-A2B7-40AD73C8F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Tartışmalar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B808A2-ED75-574A-9E9F-DE8FE38A8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Dil-Toplum</a:t>
            </a:r>
            <a:r>
              <a:rPr lang="en-US" dirty="0"/>
              <a:t> </a:t>
            </a:r>
            <a:r>
              <a:rPr lang="en-US" dirty="0" err="1"/>
              <a:t>ilişkisi</a:t>
            </a:r>
            <a:r>
              <a:rPr lang="en-US" dirty="0"/>
              <a:t>;</a:t>
            </a:r>
          </a:p>
          <a:p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; </a:t>
            </a:r>
            <a:r>
              <a:rPr lang="en-US" dirty="0" err="1"/>
              <a:t>Butler’a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kimlik</a:t>
            </a:r>
            <a:r>
              <a:rPr lang="en-US" dirty="0"/>
              <a:t> </a:t>
            </a:r>
            <a:r>
              <a:rPr lang="en-US" dirty="0" err="1"/>
              <a:t>kategorilerini</a:t>
            </a:r>
            <a:r>
              <a:rPr lang="en-US" dirty="0"/>
              <a:t> </a:t>
            </a:r>
            <a:r>
              <a:rPr lang="en-US" dirty="0" err="1"/>
              <a:t>bilgi-iktidar</a:t>
            </a:r>
            <a:r>
              <a:rPr lang="en-US" dirty="0"/>
              <a:t> </a:t>
            </a:r>
            <a:r>
              <a:rPr lang="en-US" dirty="0" err="1"/>
              <a:t>rejimlerinin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kurgulardır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Dilin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alanı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öznenin</a:t>
            </a:r>
            <a:r>
              <a:rPr lang="en-US" dirty="0"/>
              <a:t> </a:t>
            </a:r>
            <a:r>
              <a:rPr lang="en-US" dirty="0" err="1"/>
              <a:t>kurulduğu</a:t>
            </a:r>
            <a:r>
              <a:rPr lang="en-US" dirty="0"/>
              <a:t>, </a:t>
            </a:r>
            <a:r>
              <a:rPr lang="en-US" dirty="0" err="1"/>
              <a:t>iktidar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şekillendiğini</a:t>
            </a:r>
            <a:r>
              <a:rPr lang="en-US" dirty="0"/>
              <a:t> </a:t>
            </a:r>
            <a:r>
              <a:rPr lang="en-US" dirty="0" err="1"/>
              <a:t>savunur</a:t>
            </a:r>
            <a:endParaRPr lang="en-US" dirty="0"/>
          </a:p>
          <a:p>
            <a:pPr lvl="1"/>
            <a:r>
              <a:rPr lang="en-US" dirty="0" err="1"/>
              <a:t>Cinsiyetin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cinsiyetin</a:t>
            </a:r>
            <a:r>
              <a:rPr lang="en-US" dirty="0"/>
              <a:t> </a:t>
            </a:r>
            <a:r>
              <a:rPr lang="en-US" dirty="0" err="1"/>
              <a:t>söylem</a:t>
            </a:r>
            <a:r>
              <a:rPr lang="en-US" dirty="0"/>
              <a:t> </a:t>
            </a:r>
            <a:r>
              <a:rPr lang="en-US" dirty="0" err="1"/>
              <a:t>öncesinde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olmadığını</a:t>
            </a:r>
            <a:r>
              <a:rPr lang="en-US" dirty="0"/>
              <a:t> </a:t>
            </a:r>
            <a:r>
              <a:rPr lang="en-US" dirty="0" err="1"/>
              <a:t>ileri</a:t>
            </a:r>
            <a:r>
              <a:rPr lang="en-US" dirty="0"/>
              <a:t> </a:t>
            </a:r>
            <a:r>
              <a:rPr lang="en-US" dirty="0" err="1"/>
              <a:t>sürerek</a:t>
            </a:r>
            <a:r>
              <a:rPr lang="en-US" dirty="0"/>
              <a:t> </a:t>
            </a:r>
            <a:r>
              <a:rPr lang="en-US" dirty="0" err="1"/>
              <a:t>öncülü</a:t>
            </a:r>
            <a:r>
              <a:rPr lang="en-US" dirty="0"/>
              <a:t> feminist </a:t>
            </a:r>
            <a:r>
              <a:rPr lang="en-US" dirty="0" err="1"/>
              <a:t>teorileri</a:t>
            </a:r>
            <a:r>
              <a:rPr lang="en-US" dirty="0"/>
              <a:t> </a:t>
            </a:r>
            <a:r>
              <a:rPr lang="en-US" dirty="0" err="1"/>
              <a:t>eleştirir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Butler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performanstır</a:t>
            </a:r>
            <a:r>
              <a:rPr lang="en-US" dirty="0"/>
              <a:t>. (</a:t>
            </a:r>
            <a:r>
              <a:rPr lang="en-US" dirty="0" err="1"/>
              <a:t>cinsiyetin</a:t>
            </a:r>
            <a:r>
              <a:rPr lang="en-US" dirty="0"/>
              <a:t> </a:t>
            </a:r>
            <a:r>
              <a:rPr lang="en-US" dirty="0" err="1"/>
              <a:t>edimsel</a:t>
            </a:r>
            <a:r>
              <a:rPr lang="en-US" dirty="0"/>
              <a:t> </a:t>
            </a:r>
            <a:r>
              <a:rPr lang="en-US" dirty="0" err="1"/>
              <a:t>kurulumu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Butler </a:t>
            </a:r>
            <a:r>
              <a:rPr lang="en-US" dirty="0" err="1"/>
              <a:t>buradan</a:t>
            </a:r>
            <a:r>
              <a:rPr lang="en-US" dirty="0"/>
              <a:t> </a:t>
            </a:r>
            <a:r>
              <a:rPr lang="en-US" dirty="0" err="1"/>
              <a:t>hareketle</a:t>
            </a:r>
            <a:r>
              <a:rPr lang="en-US" dirty="0"/>
              <a:t> </a:t>
            </a:r>
            <a:r>
              <a:rPr lang="en-US" dirty="0" err="1"/>
              <a:t>durağan</a:t>
            </a:r>
            <a:r>
              <a:rPr lang="en-US" dirty="0"/>
              <a:t> 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istikrarlı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kavramsallaştırmasını</a:t>
            </a:r>
            <a:r>
              <a:rPr lang="en-US" dirty="0"/>
              <a:t> </a:t>
            </a:r>
            <a:r>
              <a:rPr lang="en-US" dirty="0" err="1"/>
              <a:t>eleştirir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75410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{85543C0D-3143-0444-8C0F-C00E06674362}tf10001119</Template>
  <TotalTime>93</TotalTime>
  <Words>444</Words>
  <Application>Microsoft Macintosh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Çağdaş Sosyoloji Kuramları 2</vt:lpstr>
      <vt:lpstr>Temel Tartışmalar</vt:lpstr>
      <vt:lpstr>Temel Tartışmalar</vt:lpstr>
      <vt:lpstr>Temel Tartışmalar</vt:lpstr>
      <vt:lpstr>Temel Tartışmalar</vt:lpstr>
      <vt:lpstr>Temel Tartışmalar</vt:lpstr>
      <vt:lpstr>Temel Tartışmalar</vt:lpstr>
      <vt:lpstr>Temel Tartışmalar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Habermas ve Kamusal Alan KuramI</dc:title>
  <dc:creator>süreyya</dc:creator>
  <cp:lastModifiedBy>Haktan.Ural</cp:lastModifiedBy>
  <cp:revision>12</cp:revision>
  <dcterms:created xsi:type="dcterms:W3CDTF">2018-11-18T12:13:45Z</dcterms:created>
  <dcterms:modified xsi:type="dcterms:W3CDTF">2019-02-19T20:05:39Z</dcterms:modified>
</cp:coreProperties>
</file>