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83737-E88A-44E0-900D-214E96E11DCE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53B9-F0F3-40B2-B02B-A9EEC0DBED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951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83737-E88A-44E0-900D-214E96E11DCE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53B9-F0F3-40B2-B02B-A9EEC0DBED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5404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83737-E88A-44E0-900D-214E96E11DCE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53B9-F0F3-40B2-B02B-A9EEC0DBED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6196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83737-E88A-44E0-900D-214E96E11DCE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53B9-F0F3-40B2-B02B-A9EEC0DBED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9385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83737-E88A-44E0-900D-214E96E11DCE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53B9-F0F3-40B2-B02B-A9EEC0DBED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6945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83737-E88A-44E0-900D-214E96E11DCE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53B9-F0F3-40B2-B02B-A9EEC0DBED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2300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83737-E88A-44E0-900D-214E96E11DCE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53B9-F0F3-40B2-B02B-A9EEC0DBED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885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83737-E88A-44E0-900D-214E96E11DCE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53B9-F0F3-40B2-B02B-A9EEC0DBED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568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83737-E88A-44E0-900D-214E96E11DCE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53B9-F0F3-40B2-B02B-A9EEC0DBED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7202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83737-E88A-44E0-900D-214E96E11DCE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53B9-F0F3-40B2-B02B-A9EEC0DBED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4454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83737-E88A-44E0-900D-214E96E11DCE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53B9-F0F3-40B2-B02B-A9EEC0DBED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9685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70C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83737-E88A-44E0-900D-214E96E11DCE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653B9-F0F3-40B2-B02B-A9EEC0DBED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8760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67641"/>
            <a:ext cx="9144000" cy="1935480"/>
          </a:xfrm>
        </p:spPr>
        <p:txBody>
          <a:bodyPr>
            <a:normAutofit/>
          </a:bodyPr>
          <a:lstStyle/>
          <a:p>
            <a:r>
              <a:rPr lang="tr-TR" sz="4400" dirty="0" smtClean="0"/>
              <a:t>-11-</a:t>
            </a:r>
            <a:br>
              <a:rPr lang="tr-TR" sz="4400" dirty="0" smtClean="0"/>
            </a:br>
            <a:r>
              <a:rPr lang="tr-TR" sz="4400" b="1" dirty="0" smtClean="0">
                <a:latin typeface="+mn-lt"/>
              </a:rPr>
              <a:t>ÖTENAZİ (</a:t>
            </a:r>
            <a:r>
              <a:rPr lang="en-US" sz="4400" b="1" dirty="0" smtClean="0">
                <a:latin typeface="+mn-lt"/>
              </a:rPr>
              <a:t>EUTHANASIA</a:t>
            </a:r>
            <a:r>
              <a:rPr lang="tr-TR" sz="4400" b="1" dirty="0" smtClean="0">
                <a:latin typeface="+mn-lt"/>
              </a:rPr>
              <a:t>)</a:t>
            </a:r>
            <a:r>
              <a:rPr lang="tr-TR" dirty="0"/>
              <a:t/>
            </a:r>
            <a:br>
              <a:rPr lang="tr-TR" dirty="0"/>
            </a:b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990600" y="1965960"/>
            <a:ext cx="10195560" cy="376428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Ötenazi (</a:t>
            </a:r>
            <a:r>
              <a:rPr lang="tr-TR" dirty="0" err="1"/>
              <a:t>eu</a:t>
            </a:r>
            <a:r>
              <a:rPr lang="tr-TR" dirty="0"/>
              <a:t>- "iyi" + </a:t>
            </a:r>
            <a:r>
              <a:rPr lang="tr-TR" dirty="0" err="1"/>
              <a:t>thanatos</a:t>
            </a:r>
            <a:r>
              <a:rPr lang="tr-TR" dirty="0"/>
              <a:t> "ölüm"), doğrudan ya da dolaylı olarak </a:t>
            </a:r>
            <a:r>
              <a:rPr lang="tr-TR" dirty="0" smtClean="0"/>
              <a:t> </a:t>
            </a:r>
            <a:r>
              <a:rPr lang="tr-TR" dirty="0"/>
              <a:t>bir kişi adına başka birinin onun ölümüne neden </a:t>
            </a:r>
            <a:r>
              <a:rPr lang="tr-TR" dirty="0" smtClean="0"/>
              <a:t>olmasıdır. </a:t>
            </a:r>
            <a:endParaRPr lang="tr-TR" dirty="0"/>
          </a:p>
          <a:p>
            <a:pPr algn="just">
              <a:lnSpc>
                <a:spcPct val="150000"/>
              </a:lnSpc>
            </a:pPr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dirty="0"/>
              <a:t>[Terim, Yunanca “iyi ölüm” anlamına gelen kelimelerinden türetilmiştir ve birisinin sonuna </a:t>
            </a:r>
            <a:r>
              <a:rPr lang="tr-TR" dirty="0" smtClean="0"/>
              <a:t>neden olma </a:t>
            </a:r>
            <a:r>
              <a:rPr lang="tr-TR" dirty="0"/>
              <a:t>veya katkıda bulunmanın o kişiye iyilik kazandırabileceği fikrini çağrıştırır.]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222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4000" b="1" dirty="0" smtClean="0">
                <a:latin typeface="+mn-lt"/>
              </a:rPr>
              <a:t>Tartışmalı </a:t>
            </a:r>
            <a:r>
              <a:rPr lang="it-IT" sz="4000" b="1" dirty="0" smtClean="0">
                <a:latin typeface="+mn-lt"/>
              </a:rPr>
              <a:t>Terri Schiavo</a:t>
            </a:r>
            <a:r>
              <a:rPr lang="tr-TR" sz="4000" b="1" dirty="0" smtClean="0">
                <a:latin typeface="+mn-lt"/>
              </a:rPr>
              <a:t> </a:t>
            </a:r>
            <a:r>
              <a:rPr lang="tr-TR" sz="4000" b="1" dirty="0">
                <a:latin typeface="+mn-lt"/>
              </a:rPr>
              <a:t>V</a:t>
            </a:r>
            <a:r>
              <a:rPr lang="it-IT" sz="4000" b="1" dirty="0" smtClean="0">
                <a:latin typeface="+mn-lt"/>
              </a:rPr>
              <a:t>ak</a:t>
            </a:r>
            <a:r>
              <a:rPr lang="tr-TR" sz="4000" b="1" dirty="0" smtClean="0">
                <a:latin typeface="+mn-lt"/>
              </a:rPr>
              <a:t>a</a:t>
            </a:r>
            <a:r>
              <a:rPr lang="it-IT" sz="4000" b="1" dirty="0" smtClean="0">
                <a:latin typeface="+mn-lt"/>
              </a:rPr>
              <a:t>sı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240971"/>
            <a:ext cx="11062063" cy="493599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2400" dirty="0"/>
              <a:t>1990 yılında, 26 </a:t>
            </a:r>
            <a:r>
              <a:rPr lang="tr-TR" sz="2400" dirty="0" smtClean="0"/>
              <a:t>yaşında olan </a:t>
            </a:r>
            <a:r>
              <a:rPr lang="tr-TR" sz="2400" dirty="0" err="1" smtClean="0"/>
              <a:t>Terri’nin</a:t>
            </a:r>
            <a:r>
              <a:rPr lang="tr-TR" sz="2400" dirty="0" smtClean="0"/>
              <a:t>, </a:t>
            </a:r>
            <a:r>
              <a:rPr lang="tr-TR" sz="2400" dirty="0"/>
              <a:t>kalbi </a:t>
            </a:r>
            <a:r>
              <a:rPr lang="tr-TR" sz="2400" dirty="0" smtClean="0"/>
              <a:t>belirsiz </a:t>
            </a:r>
            <a:r>
              <a:rPr lang="tr-TR" sz="2400" dirty="0"/>
              <a:t>nedenlerden dolayı aniden durdu. Bilinci olmadan ve neredeyse </a:t>
            </a:r>
            <a:r>
              <a:rPr lang="tr-TR" sz="2400" dirty="0" smtClean="0"/>
              <a:t>kurtulma şansı olmaksızın, bitkisel hayata bağlı kaldı. </a:t>
            </a:r>
            <a:r>
              <a:rPr lang="tr-TR" sz="2400" dirty="0"/>
              <a:t>Bu durumda, </a:t>
            </a:r>
            <a:r>
              <a:rPr lang="tr-TR" sz="2400" dirty="0" smtClean="0"/>
              <a:t>vücudu </a:t>
            </a:r>
            <a:r>
              <a:rPr lang="tr-TR" sz="2400" dirty="0"/>
              <a:t>tüplerle enjekte edilen yiyecek ve su ile yıllarca korunmuştu </a:t>
            </a:r>
            <a:r>
              <a:rPr lang="tr-TR" sz="2400" dirty="0" smtClean="0"/>
              <a:t>...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2400" dirty="0" smtClean="0"/>
              <a:t>Bu durumda; </a:t>
            </a:r>
          </a:p>
          <a:p>
            <a:pPr marL="0" indent="0">
              <a:buNone/>
            </a:pPr>
            <a:endParaRPr lang="tr-TR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 err="1" smtClean="0"/>
              <a:t>Terri’nin</a:t>
            </a:r>
            <a:r>
              <a:rPr lang="tr-TR" sz="2400" dirty="0" smtClean="0"/>
              <a:t> besleme tüpünü çıkarmak cinayet midir?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 smtClean="0"/>
              <a:t>Ölmesine </a:t>
            </a:r>
            <a:r>
              <a:rPr lang="tr-TR" sz="2400" dirty="0"/>
              <a:t>izin vermek, </a:t>
            </a:r>
            <a:r>
              <a:rPr lang="tr-TR" sz="2400" dirty="0" smtClean="0"/>
              <a:t>merhametli bir eylem </a:t>
            </a:r>
            <a:r>
              <a:rPr lang="tr-TR" sz="2400" dirty="0"/>
              <a:t>olur </a:t>
            </a:r>
            <a:r>
              <a:rPr lang="tr-TR" sz="2400" dirty="0" smtClean="0"/>
              <a:t>mu?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i="1" dirty="0" smtClean="0"/>
              <a:t>Bu konudaki resmi yasa, </a:t>
            </a:r>
            <a:r>
              <a:rPr lang="tr-TR" sz="2400" i="1" dirty="0" err="1"/>
              <a:t>Terri’nin</a:t>
            </a:r>
            <a:r>
              <a:rPr lang="tr-TR" sz="2400" i="1" dirty="0"/>
              <a:t> kaderini belirleme </a:t>
            </a:r>
            <a:r>
              <a:rPr lang="tr-TR" sz="2400" i="1" dirty="0" smtClean="0"/>
              <a:t>konusunda yetkiye sahiptir...</a:t>
            </a:r>
            <a:endParaRPr lang="tr-TR" sz="2400" i="1" dirty="0"/>
          </a:p>
        </p:txBody>
      </p:sp>
    </p:spTree>
    <p:extLst>
      <p:ext uri="{BB962C8B-B14F-4D97-AF65-F5344CB8AC3E}">
        <p14:creationId xmlns:p14="http://schemas.microsoft.com/office/powerpoint/2010/main" val="3531804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22069"/>
            <a:ext cx="10515600" cy="1384662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latin typeface="+mn-lt"/>
              </a:rPr>
              <a:t>Farklı ötenazi formları var mı yoksa ötanazi sadece bir form mu?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724297"/>
            <a:ext cx="10515600" cy="445266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i="1" u="sng" dirty="0"/>
              <a:t>A</a:t>
            </a:r>
            <a:r>
              <a:rPr lang="tr-TR" i="1" u="sng" dirty="0" smtClean="0"/>
              <a:t>ktif ötenazi</a:t>
            </a:r>
            <a:r>
              <a:rPr lang="tr-TR" i="1" dirty="0" smtClean="0"/>
              <a:t>, </a:t>
            </a:r>
            <a:r>
              <a:rPr lang="tr-TR" dirty="0"/>
              <a:t>doğrudan bir kişinin ölümüne neden olan bir eylem gerçekleştirmeyi </a:t>
            </a:r>
            <a:r>
              <a:rPr lang="tr-TR" dirty="0" smtClean="0"/>
              <a:t>içermesidir. </a:t>
            </a:r>
            <a:r>
              <a:rPr lang="tr-TR" dirty="0"/>
              <a:t>[</a:t>
            </a:r>
            <a:r>
              <a:rPr lang="tr-TR" dirty="0" smtClean="0"/>
              <a:t>merhametli </a:t>
            </a:r>
            <a:r>
              <a:rPr lang="tr-TR" dirty="0"/>
              <a:t>öldürme; hastaya ıstırabını sona erdirmek için ölümcül bir enjeksiyon yaptırmak</a:t>
            </a:r>
            <a:r>
              <a:rPr lang="tr-TR" dirty="0" smtClean="0"/>
              <a:t>] </a:t>
            </a:r>
          </a:p>
          <a:p>
            <a:pPr algn="just"/>
            <a:r>
              <a:rPr lang="tr-TR" i="1" u="sng" dirty="0"/>
              <a:t>P</a:t>
            </a:r>
            <a:r>
              <a:rPr lang="tr-TR" i="1" u="sng" dirty="0" smtClean="0"/>
              <a:t>asif ötenazi</a:t>
            </a:r>
            <a:r>
              <a:rPr lang="tr-TR" i="1" dirty="0" smtClean="0"/>
              <a:t>, </a:t>
            </a:r>
            <a:r>
              <a:rPr lang="tr-TR" dirty="0"/>
              <a:t>birisinin hayatı uzatmak için bir şey yapmadan ölmesine izin </a:t>
            </a:r>
            <a:r>
              <a:rPr lang="tr-TR" dirty="0" smtClean="0"/>
              <a:t>vermektir. </a:t>
            </a:r>
            <a:r>
              <a:rPr lang="tr-TR" dirty="0"/>
              <a:t>[ölüme izin vermek; bir hastanın besleme tüpünü veya maskesini çıkarma</a:t>
            </a:r>
            <a:r>
              <a:rPr lang="tr-TR" dirty="0" smtClean="0"/>
              <a:t>]</a:t>
            </a:r>
            <a:endParaRPr lang="tr-TR" dirty="0"/>
          </a:p>
          <a:p>
            <a:pPr algn="just"/>
            <a:endParaRPr lang="tr-TR" dirty="0"/>
          </a:p>
          <a:p>
            <a:pPr algn="just"/>
            <a:r>
              <a:rPr lang="tr-TR" dirty="0"/>
              <a:t>Birçok pasif ötenazi ahlaki olabilir, ancak aktif ötenazi değildir. Ancak bazıları </a:t>
            </a:r>
            <a:r>
              <a:rPr lang="tr-TR" dirty="0" smtClean="0"/>
              <a:t>bu ikisi arasında </a:t>
            </a:r>
            <a:r>
              <a:rPr lang="tr-TR" dirty="0"/>
              <a:t>ahlaki olarak anlamlı bir fark olmadığını </a:t>
            </a:r>
            <a:r>
              <a:rPr lang="tr-TR" dirty="0" smtClean="0"/>
              <a:t>savunur. </a:t>
            </a:r>
            <a:r>
              <a:rPr lang="tr-TR" dirty="0"/>
              <a:t>Her iki durumda da doktor hastanın ölümüne neden olur. Bir şekilde ötenaziye ahlaki olarak izin veriliyorsa, izin verilebilirliği hastanın rızasıyla bağlantılı olmalıdır.</a:t>
            </a:r>
          </a:p>
        </p:txBody>
      </p:sp>
    </p:spTree>
    <p:extLst>
      <p:ext uri="{BB962C8B-B14F-4D97-AF65-F5344CB8AC3E}">
        <p14:creationId xmlns:p14="http://schemas.microsoft.com/office/powerpoint/2010/main" val="747916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012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4319" y="627016"/>
            <a:ext cx="11573691" cy="606116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3200" i="1" dirty="0" smtClean="0"/>
              <a:t>          </a:t>
            </a:r>
            <a:r>
              <a:rPr lang="tr-TR" sz="3200" dirty="0" smtClean="0"/>
              <a:t>   </a:t>
            </a:r>
            <a:r>
              <a:rPr lang="tr-TR" sz="3200" u="sng" dirty="0" smtClean="0"/>
              <a:t>Ötenazi </a:t>
            </a:r>
            <a:r>
              <a:rPr lang="tr-TR" sz="3200" u="sng" dirty="0"/>
              <a:t>üç forma ayrılır</a:t>
            </a:r>
            <a:r>
              <a:rPr lang="tr-TR" sz="3200" u="sng" dirty="0" smtClean="0"/>
              <a:t>: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tr-TR" sz="2600" u="sng" dirty="0"/>
          </a:p>
          <a:p>
            <a:pPr algn="just">
              <a:lnSpc>
                <a:spcPct val="110000"/>
              </a:lnSpc>
            </a:pPr>
            <a:r>
              <a:rPr lang="tr-TR" sz="2600" b="1" dirty="0"/>
              <a:t>Gönüllü ö</a:t>
            </a:r>
            <a:r>
              <a:rPr lang="tr-TR" sz="2600" b="1" dirty="0" smtClean="0"/>
              <a:t>tenazi (</a:t>
            </a:r>
            <a:r>
              <a:rPr lang="tr-TR" sz="2600" b="1" dirty="0" err="1" smtClean="0"/>
              <a:t>Voluntary</a:t>
            </a:r>
            <a:r>
              <a:rPr lang="tr-TR" sz="2600" b="1" dirty="0" smtClean="0"/>
              <a:t> </a:t>
            </a:r>
            <a:r>
              <a:rPr lang="tr-TR" sz="2600" b="1" dirty="0" err="1" smtClean="0"/>
              <a:t>euthanasia</a:t>
            </a:r>
            <a:r>
              <a:rPr lang="tr-TR" sz="2600" b="1" dirty="0" smtClean="0"/>
              <a:t>): </a:t>
            </a:r>
            <a:r>
              <a:rPr lang="tr-TR" sz="2600" dirty="0" smtClean="0"/>
              <a:t>Hastalar (ehil veya yetkin hastalar) </a:t>
            </a:r>
            <a:r>
              <a:rPr lang="tr-TR" sz="2600" dirty="0"/>
              <a:t>istediği veya kabul ettiği zaman yapılır</a:t>
            </a:r>
            <a:r>
              <a:rPr lang="tr-TR" sz="2600" dirty="0" smtClean="0"/>
              <a:t>;</a:t>
            </a:r>
          </a:p>
          <a:p>
            <a:pPr algn="just">
              <a:lnSpc>
                <a:spcPct val="110000"/>
              </a:lnSpc>
            </a:pPr>
            <a:endParaRPr lang="tr-TR" sz="2600" dirty="0"/>
          </a:p>
          <a:p>
            <a:pPr algn="just">
              <a:lnSpc>
                <a:spcPct val="110000"/>
              </a:lnSpc>
            </a:pPr>
            <a:r>
              <a:rPr lang="tr-TR" sz="2600" b="1" dirty="0"/>
              <a:t>Gönüllü olmayan </a:t>
            </a:r>
            <a:r>
              <a:rPr lang="tr-TR" sz="2600" b="1" dirty="0" smtClean="0"/>
              <a:t>ötenazi (</a:t>
            </a:r>
            <a:r>
              <a:rPr lang="tr-TR" sz="2600" b="1" dirty="0" err="1"/>
              <a:t>Nonvoluntary</a:t>
            </a:r>
            <a:r>
              <a:rPr lang="tr-TR" sz="2600" b="1" dirty="0"/>
              <a:t> </a:t>
            </a:r>
            <a:r>
              <a:rPr lang="tr-TR" sz="2600" b="1" dirty="0" err="1" smtClean="0"/>
              <a:t>euthanasia</a:t>
            </a:r>
            <a:r>
              <a:rPr lang="tr-TR" sz="2600" b="1" dirty="0" smtClean="0"/>
              <a:t>)</a:t>
            </a:r>
            <a:r>
              <a:rPr lang="tr-TR" sz="2600" dirty="0"/>
              <a:t>:</a:t>
            </a:r>
            <a:r>
              <a:rPr lang="tr-TR" sz="2600" dirty="0" smtClean="0"/>
              <a:t> Hastalar </a:t>
            </a:r>
            <a:r>
              <a:rPr lang="tr-TR" sz="2600" dirty="0"/>
              <a:t>kendileri için seçim yapmaya yetkin olmadığında ve daha önce tercihlerini açıklamadığı zaman. [</a:t>
            </a:r>
            <a:r>
              <a:rPr lang="tr-TR" sz="2600" dirty="0" smtClean="0"/>
              <a:t>Yetkin olmayan hastalar; </a:t>
            </a:r>
            <a:r>
              <a:rPr lang="tr-TR" sz="2600" dirty="0"/>
              <a:t>sadece </a:t>
            </a:r>
            <a:r>
              <a:rPr lang="tr-TR" sz="2600" dirty="0" smtClean="0"/>
              <a:t>yeterli özelliklere sahip olmayan yetişkinleri </a:t>
            </a:r>
            <a:r>
              <a:rPr lang="tr-TR" sz="2600" dirty="0"/>
              <a:t>değil, </a:t>
            </a:r>
            <a:r>
              <a:rPr lang="tr-TR" sz="2600" dirty="0" smtClean="0"/>
              <a:t>bebekler </a:t>
            </a:r>
            <a:r>
              <a:rPr lang="tr-TR" sz="2600" dirty="0"/>
              <a:t>ve küçük çocukları da içerir</a:t>
            </a:r>
            <a:r>
              <a:rPr lang="tr-TR" sz="2600" dirty="0" smtClean="0"/>
              <a:t>]</a:t>
            </a:r>
          </a:p>
          <a:p>
            <a:pPr algn="just">
              <a:lnSpc>
                <a:spcPct val="110000"/>
              </a:lnSpc>
            </a:pPr>
            <a:endParaRPr lang="tr-TR" sz="2600" dirty="0"/>
          </a:p>
          <a:p>
            <a:pPr algn="just">
              <a:lnSpc>
                <a:spcPct val="110000"/>
              </a:lnSpc>
            </a:pPr>
            <a:r>
              <a:rPr lang="tr-TR" sz="2600" b="1" dirty="0"/>
              <a:t>Hem yasadışı hem de ahlaki olarak kabul edilemez olan istem dışı ötenazi (</a:t>
            </a:r>
            <a:r>
              <a:rPr lang="tr-TR" sz="2600" b="1" dirty="0" err="1"/>
              <a:t>Involuntary</a:t>
            </a:r>
            <a:r>
              <a:rPr lang="tr-TR" sz="2600" b="1" dirty="0"/>
              <a:t> </a:t>
            </a:r>
            <a:r>
              <a:rPr lang="tr-TR" sz="2600" b="1" dirty="0" err="1" smtClean="0"/>
              <a:t>euthanasia</a:t>
            </a:r>
            <a:r>
              <a:rPr lang="tr-TR" sz="2600" b="1" dirty="0" smtClean="0"/>
              <a:t>): </a:t>
            </a:r>
            <a:r>
              <a:rPr lang="tr-TR" sz="2600" dirty="0" smtClean="0"/>
              <a:t>Birinin </a:t>
            </a:r>
            <a:r>
              <a:rPr lang="tr-TR" sz="2600" dirty="0"/>
              <a:t>iradesine karşı ya da rızasını </a:t>
            </a:r>
            <a:r>
              <a:rPr lang="tr-TR" sz="2600" dirty="0" smtClean="0"/>
              <a:t>istemeden yapılan ölümdür. [Bu ahlaki </a:t>
            </a:r>
            <a:r>
              <a:rPr lang="tr-TR" sz="2600" dirty="0"/>
              <a:t>tartışmaların dışında </a:t>
            </a:r>
            <a:r>
              <a:rPr lang="tr-TR" sz="2600" dirty="0" smtClean="0"/>
              <a:t>kalır]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213694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 smtClean="0"/>
              <a:t>Biyoetik</a:t>
            </a:r>
            <a:r>
              <a:rPr lang="tr-TR" dirty="0" smtClean="0"/>
              <a:t> açısından</a:t>
            </a:r>
            <a:r>
              <a:rPr lang="en-US" dirty="0" smtClean="0"/>
              <a:t> </a:t>
            </a:r>
            <a:r>
              <a:rPr lang="en-US" dirty="0" err="1"/>
              <a:t>ana</a:t>
            </a:r>
            <a:r>
              <a:rPr lang="en-US" dirty="0"/>
              <a:t> </a:t>
            </a:r>
            <a:r>
              <a:rPr lang="en-US" dirty="0" err="1"/>
              <a:t>odak</a:t>
            </a:r>
            <a:r>
              <a:rPr lang="en-US" dirty="0"/>
              <a:t> </a:t>
            </a:r>
            <a:r>
              <a:rPr lang="en-US" dirty="0" err="1"/>
              <a:t>noktası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4 </a:t>
            </a:r>
            <a:r>
              <a:rPr lang="en-US" dirty="0" err="1"/>
              <a:t>çeşit</a:t>
            </a:r>
            <a:r>
              <a:rPr lang="en-US" dirty="0"/>
              <a:t> </a:t>
            </a:r>
            <a:r>
              <a:rPr lang="en-US" dirty="0" err="1" smtClean="0"/>
              <a:t>ötenazi</a:t>
            </a:r>
            <a:r>
              <a:rPr lang="tr-TR" dirty="0" err="1" smtClean="0"/>
              <a:t>yi</a:t>
            </a:r>
            <a:r>
              <a:rPr lang="tr-TR" dirty="0" smtClean="0"/>
              <a:t> şu şekilde</a:t>
            </a:r>
            <a:r>
              <a:rPr lang="en-US" dirty="0" smtClean="0"/>
              <a:t> </a:t>
            </a:r>
            <a:r>
              <a:rPr lang="tr-TR" dirty="0" smtClean="0"/>
              <a:t>belirt</a:t>
            </a:r>
            <a:r>
              <a:rPr lang="en-US" dirty="0" err="1" smtClean="0"/>
              <a:t>ebiliriz</a:t>
            </a:r>
            <a:r>
              <a:rPr lang="en-US" dirty="0" smtClean="0"/>
              <a:t>:</a:t>
            </a:r>
            <a:endParaRPr lang="tr-TR" dirty="0" smtClean="0"/>
          </a:p>
          <a:p>
            <a:pPr marL="0" indent="0" algn="ctr">
              <a:buNone/>
            </a:pPr>
            <a:endParaRPr lang="tr-TR" dirty="0"/>
          </a:p>
          <a:p>
            <a:pPr lvl="0"/>
            <a:r>
              <a:rPr lang="tr-TR" dirty="0" smtClean="0"/>
              <a:t>Aktif Gönüllü (</a:t>
            </a:r>
            <a:r>
              <a:rPr lang="en-US" dirty="0" smtClean="0"/>
              <a:t>Active Voluntary</a:t>
            </a:r>
            <a:r>
              <a:rPr lang="tr-TR" dirty="0" smtClean="0"/>
              <a:t>)</a:t>
            </a:r>
            <a:endParaRPr lang="tr-TR" dirty="0"/>
          </a:p>
          <a:p>
            <a:pPr lvl="0"/>
            <a:r>
              <a:rPr lang="tr-TR" dirty="0" smtClean="0"/>
              <a:t>Aktif Gönüllü Olmayan (</a:t>
            </a:r>
            <a:r>
              <a:rPr lang="en-US" dirty="0" smtClean="0"/>
              <a:t>Active </a:t>
            </a:r>
            <a:r>
              <a:rPr lang="en-US" dirty="0" err="1" smtClean="0"/>
              <a:t>Nonvoluntary</a:t>
            </a:r>
            <a:r>
              <a:rPr lang="tr-TR" dirty="0" smtClean="0"/>
              <a:t>)</a:t>
            </a:r>
            <a:endParaRPr lang="tr-TR" dirty="0"/>
          </a:p>
          <a:p>
            <a:pPr lvl="0"/>
            <a:r>
              <a:rPr lang="tr-TR" dirty="0" smtClean="0"/>
              <a:t>Pasif Gönüllü (</a:t>
            </a:r>
            <a:r>
              <a:rPr lang="en-US" dirty="0" smtClean="0"/>
              <a:t>Passive Voluntary</a:t>
            </a:r>
            <a:r>
              <a:rPr lang="tr-TR" dirty="0" smtClean="0"/>
              <a:t>)</a:t>
            </a:r>
            <a:endParaRPr lang="tr-TR" dirty="0"/>
          </a:p>
          <a:p>
            <a:pPr lvl="0"/>
            <a:r>
              <a:rPr lang="tr-TR" dirty="0" smtClean="0"/>
              <a:t>Pasif Gönüllü Olmayan (</a:t>
            </a:r>
            <a:r>
              <a:rPr lang="en-US" dirty="0" smtClean="0"/>
              <a:t>Passive </a:t>
            </a:r>
            <a:r>
              <a:rPr lang="en-US" dirty="0" err="1" smtClean="0"/>
              <a:t>Nonvoluntary</a:t>
            </a:r>
            <a:r>
              <a:rPr lang="tr-TR" dirty="0" smtClean="0"/>
              <a:t>)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2887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04503"/>
            <a:ext cx="10515600" cy="1280161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latin typeface="+mn-lt"/>
              </a:rPr>
              <a:t>Aktif </a:t>
            </a:r>
            <a:r>
              <a:rPr lang="tr-TR" b="1" dirty="0" smtClean="0">
                <a:latin typeface="+mn-lt"/>
              </a:rPr>
              <a:t>Gönüllü Ötanaziyle İlgili Tartışmalar</a:t>
            </a:r>
            <a:r>
              <a:rPr lang="tr-TR" b="1" dirty="0">
                <a:latin typeface="+mn-lt"/>
              </a:rPr>
              <a:t>: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23406"/>
            <a:ext cx="10515600" cy="5053557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dirty="0"/>
              <a:t>Aktif gönüllü ötanazinin ahlaki izin verilebilirliğinin temel </a:t>
            </a:r>
            <a:r>
              <a:rPr lang="tr-TR" dirty="0" smtClean="0"/>
              <a:t>argümanı, </a:t>
            </a:r>
            <a:r>
              <a:rPr lang="tr-TR" dirty="0"/>
              <a:t>özerkliğe itirazdır. </a:t>
            </a:r>
            <a:r>
              <a:rPr lang="tr-TR" dirty="0" smtClean="0"/>
              <a:t>Bu argüman, insanların </a:t>
            </a:r>
            <a:r>
              <a:rPr lang="tr-TR" dirty="0"/>
              <a:t>doğasında kendi kaderini tayin </a:t>
            </a:r>
            <a:r>
              <a:rPr lang="tr-TR" dirty="0" smtClean="0"/>
              <a:t>hakkı ve yaşamlarını </a:t>
            </a:r>
            <a:r>
              <a:rPr lang="tr-TR" dirty="0"/>
              <a:t>sona erdirme konusundaki özerk seçimlerine saygı </a:t>
            </a:r>
            <a:r>
              <a:rPr lang="tr-TR" dirty="0" smtClean="0"/>
              <a:t>duyma anlamına gelir.</a:t>
            </a:r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dirty="0" smtClean="0"/>
              <a:t>Bir diğer önemli argüman</a:t>
            </a:r>
            <a:r>
              <a:rPr lang="tr-TR" dirty="0"/>
              <a:t>, yararlanma ya da merhamet ilkesine </a:t>
            </a:r>
            <a:r>
              <a:rPr lang="tr-TR" dirty="0" smtClean="0"/>
              <a:t>dayanır: </a:t>
            </a:r>
            <a:r>
              <a:rPr lang="tr-TR" dirty="0"/>
              <a:t>Bir başkasının şiddetli ıstırabını </a:t>
            </a:r>
            <a:r>
              <a:rPr lang="tr-TR" dirty="0" smtClean="0"/>
              <a:t>(kendimize </a:t>
            </a:r>
            <a:r>
              <a:rPr lang="tr-TR" dirty="0"/>
              <a:t>aşırı </a:t>
            </a:r>
            <a:r>
              <a:rPr lang="tr-TR" dirty="0" smtClean="0"/>
              <a:t>maliyet/bedel ödemeden) rahatlatacak </a:t>
            </a:r>
            <a:r>
              <a:rPr lang="tr-TR" dirty="0"/>
              <a:t>bir durumdaysak, bunu yapma yükümlülüğümüz var.</a:t>
            </a:r>
          </a:p>
        </p:txBody>
      </p:sp>
    </p:spTree>
    <p:extLst>
      <p:ext uri="{BB962C8B-B14F-4D97-AF65-F5344CB8AC3E}">
        <p14:creationId xmlns:p14="http://schemas.microsoft.com/office/powerpoint/2010/main" val="4282236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+mn-lt"/>
              </a:rPr>
              <a:t>Aktif </a:t>
            </a:r>
            <a:r>
              <a:rPr lang="tr-TR" sz="4000" b="1" dirty="0" smtClean="0">
                <a:latin typeface="+mn-lt"/>
              </a:rPr>
              <a:t>Gönüllü Ötanaziye Karşı Tartışmalar</a:t>
            </a:r>
            <a:r>
              <a:rPr lang="tr-TR" sz="4000" b="1" dirty="0">
                <a:latin typeface="+mn-lt"/>
              </a:rPr>
              <a:t>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2697" y="1319350"/>
            <a:ext cx="11312434" cy="5290456"/>
          </a:xfrm>
        </p:spPr>
        <p:txBody>
          <a:bodyPr>
            <a:normAutofit lnSpcReduction="10000"/>
          </a:bodyPr>
          <a:lstStyle/>
          <a:p>
            <a:pPr marL="0" indent="0" algn="just" fontAlgn="t">
              <a:buNone/>
            </a:pPr>
            <a:r>
              <a:rPr lang="tr-TR" dirty="0" smtClean="0"/>
              <a:t>1-</a:t>
            </a:r>
            <a:r>
              <a:rPr lang="tr-TR" dirty="0"/>
              <a:t>) Aktif gönüllü ötenaziye karşı önemli bir argüman </a:t>
            </a:r>
            <a:r>
              <a:rPr lang="tr-TR" dirty="0" smtClean="0"/>
              <a:t>öldürme ve ölme arasındaki sözde ahlaki farka dairdir. </a:t>
            </a:r>
            <a:r>
              <a:rPr lang="tr-TR" dirty="0"/>
              <a:t>[</a:t>
            </a:r>
            <a:r>
              <a:rPr lang="tr-TR" dirty="0" smtClean="0"/>
              <a:t>ilkinde, </a:t>
            </a:r>
            <a:r>
              <a:rPr lang="tr-TR" dirty="0"/>
              <a:t>bir kişi öldürür; ikincisinde, bir hastalık </a:t>
            </a:r>
            <a:r>
              <a:rPr lang="tr-TR" dirty="0" smtClean="0"/>
              <a:t>öldürür]</a:t>
            </a:r>
          </a:p>
          <a:p>
            <a:pPr marL="0" indent="0" algn="just" fontAlgn="t">
              <a:buNone/>
            </a:pPr>
            <a:r>
              <a:rPr lang="tr-TR" dirty="0"/>
              <a:t/>
            </a:r>
            <a:br>
              <a:rPr lang="tr-TR" dirty="0"/>
            </a:br>
            <a:r>
              <a:rPr lang="tr-TR" dirty="0"/>
              <a:t>2-) Gönüllü ötenaziye karşı olanlar, birinin ölümüne niyet </a:t>
            </a:r>
            <a:r>
              <a:rPr lang="tr-TR" dirty="0" smtClean="0"/>
              <a:t>etmekle, </a:t>
            </a:r>
            <a:r>
              <a:rPr lang="tr-TR" dirty="0"/>
              <a:t>öngörmek arasında bir ayrım yapar. İlkinin yanlış olduğu söylenir; ikincisi, izin verilebilir. </a:t>
            </a:r>
            <a:r>
              <a:rPr lang="tr-TR" dirty="0" smtClean="0"/>
              <a:t>Bu iki ayrım arasında birçok şüphe vardır.</a:t>
            </a:r>
          </a:p>
          <a:p>
            <a:pPr marL="0" indent="0" algn="just" fontAlgn="t">
              <a:buNone/>
            </a:pPr>
            <a:r>
              <a:rPr lang="tr-TR" dirty="0"/>
              <a:t/>
            </a:r>
            <a:br>
              <a:rPr lang="tr-TR" dirty="0"/>
            </a:br>
            <a:r>
              <a:rPr lang="tr-TR" dirty="0"/>
              <a:t>3-) A</a:t>
            </a:r>
            <a:r>
              <a:rPr lang="tr-TR" dirty="0" smtClean="0"/>
              <a:t>ktif </a:t>
            </a:r>
            <a:r>
              <a:rPr lang="tr-TR" dirty="0"/>
              <a:t>ötenazi ve doktor yardımlı intihara karşı </a:t>
            </a:r>
            <a:r>
              <a:rPr lang="tr-TR" dirty="0" smtClean="0"/>
              <a:t>birçok karşıt görüş vardır. Bu itirazlara göre, </a:t>
            </a:r>
            <a:r>
              <a:rPr lang="tr-TR" dirty="0"/>
              <a:t>bu </a:t>
            </a:r>
            <a:r>
              <a:rPr lang="tr-TR" dirty="0" smtClean="0"/>
              <a:t>tarz uygulamalara </a:t>
            </a:r>
            <a:r>
              <a:rPr lang="tr-TR" dirty="0"/>
              <a:t>izin verilmesinin kaçınılmaz </a:t>
            </a:r>
            <a:r>
              <a:rPr lang="tr-TR" dirty="0" smtClean="0"/>
              <a:t>sonuçlardan bazıları;  kötüye </a:t>
            </a:r>
            <a:r>
              <a:rPr lang="tr-TR" dirty="0"/>
              <a:t>kullanma, özellikle de haksız öldürmeye yol açacağını iddia </a:t>
            </a:r>
            <a:r>
              <a:rPr lang="tr-TR" dirty="0" smtClean="0"/>
              <a:t>eder. Bu yönüyle kaygan </a:t>
            </a:r>
            <a:r>
              <a:rPr lang="tr-TR" dirty="0"/>
              <a:t>bir argümana (</a:t>
            </a:r>
            <a:r>
              <a:rPr lang="tr-TR" dirty="0" err="1"/>
              <a:t>slippery-slope</a:t>
            </a:r>
            <a:r>
              <a:rPr lang="tr-TR" dirty="0"/>
              <a:t> </a:t>
            </a:r>
            <a:r>
              <a:rPr lang="tr-TR" dirty="0" err="1" smtClean="0"/>
              <a:t>arguments</a:t>
            </a:r>
            <a:r>
              <a:rPr lang="tr-TR" dirty="0" smtClean="0"/>
              <a:t>) </a:t>
            </a:r>
            <a:r>
              <a:rPr lang="tr-TR" dirty="0"/>
              <a:t>dayanmaktadır.</a:t>
            </a:r>
            <a:endParaRPr lang="tr-TR" dirty="0" smtClean="0"/>
          </a:p>
          <a:p>
            <a:pPr marL="0" lv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8255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22704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45029"/>
            <a:ext cx="11155680" cy="513193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tr-TR" i="1" dirty="0" smtClean="0"/>
              <a:t>Ötenazi </a:t>
            </a:r>
            <a:r>
              <a:rPr lang="tr-TR" i="1" dirty="0"/>
              <a:t>hakkında karar verebilmek için, başka bir </a:t>
            </a:r>
            <a:r>
              <a:rPr lang="tr-TR" i="1" dirty="0" smtClean="0"/>
              <a:t>terim olan,    «Yaşam»'</a:t>
            </a:r>
            <a:r>
              <a:rPr lang="tr-TR" i="1" dirty="0" err="1" smtClean="0"/>
              <a:t>ın</a:t>
            </a:r>
            <a:r>
              <a:rPr lang="tr-TR" i="1" dirty="0" smtClean="0"/>
              <a:t> </a:t>
            </a:r>
            <a:r>
              <a:rPr lang="tr-TR" i="1" dirty="0"/>
              <a:t>anlamını analiz etmeliyiz ve </a:t>
            </a:r>
            <a:r>
              <a:rPr lang="tr-TR" i="1" dirty="0" smtClean="0"/>
              <a:t>şu soruyu cevaplamalıyız</a:t>
            </a:r>
            <a:r>
              <a:rPr lang="tr-TR" i="1" dirty="0"/>
              <a:t>: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tr-TR" i="1" dirty="0" smtClean="0"/>
              <a:t>                       «Hayat </a:t>
            </a:r>
            <a:r>
              <a:rPr lang="tr-TR" i="1" dirty="0"/>
              <a:t>değerini nereden alıyor</a:t>
            </a:r>
            <a:r>
              <a:rPr lang="tr-TR" i="1" dirty="0" smtClean="0"/>
              <a:t>?»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tr-TR" i="1" dirty="0" smtClean="0"/>
              <a:t>Bu zaman </a:t>
            </a:r>
            <a:r>
              <a:rPr lang="tr-TR" i="1" dirty="0"/>
              <a:t>içinde sahip olduğumuz bir şey mi yoksa bize verilen </a:t>
            </a:r>
            <a:r>
              <a:rPr lang="tr-TR" i="1" dirty="0" smtClean="0"/>
              <a:t>bir </a:t>
            </a:r>
            <a:r>
              <a:rPr lang="tr-TR" i="1" smtClean="0"/>
              <a:t>şey </a:t>
            </a:r>
            <a:r>
              <a:rPr lang="tr-TR" i="1" smtClean="0"/>
              <a:t>mi</a:t>
            </a:r>
            <a:r>
              <a:rPr lang="tr-TR" i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597076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</TotalTime>
  <Words>545</Words>
  <Application>Microsoft Office PowerPoint</Application>
  <PresentationFormat>Geniş ekran</PresentationFormat>
  <Paragraphs>40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Teması</vt:lpstr>
      <vt:lpstr>-11- ÖTENAZİ (EUTHANASIA) </vt:lpstr>
      <vt:lpstr>Tartışmalı Terri Schiavo Vakası </vt:lpstr>
      <vt:lpstr>Farklı ötenazi formları var mı yoksa ötanazi sadece bir form mu? </vt:lpstr>
      <vt:lpstr>PowerPoint Sunusu</vt:lpstr>
      <vt:lpstr>PowerPoint Sunusu</vt:lpstr>
      <vt:lpstr>Aktif Gönüllü Ötanaziyle İlgili Tartışmalar: </vt:lpstr>
      <vt:lpstr>Aktif Gönüllü Ötanaziye Karşı Tartışmalar: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-11- EUTHANASIA  </dc:title>
  <dc:creator>Windows Kullanıcısı</dc:creator>
  <cp:lastModifiedBy>Windows Kullanıcısı</cp:lastModifiedBy>
  <cp:revision>21</cp:revision>
  <dcterms:created xsi:type="dcterms:W3CDTF">2020-05-05T18:58:14Z</dcterms:created>
  <dcterms:modified xsi:type="dcterms:W3CDTF">2020-05-14T01:27:17Z</dcterms:modified>
</cp:coreProperties>
</file>