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7" r:id="rId2"/>
    <p:sldId id="288" r:id="rId3"/>
    <p:sldId id="289" r:id="rId4"/>
    <p:sldId id="290" r:id="rId5"/>
    <p:sldId id="291" r:id="rId6"/>
    <p:sldId id="292" r:id="rId7"/>
    <p:sldId id="293" r:id="rId8"/>
    <p:sldId id="294" r:id="rId9"/>
    <p:sldId id="407" r:id="rId10"/>
    <p:sldId id="517" r:id="rId11"/>
    <p:sldId id="488" r:id="rId12"/>
    <p:sldId id="489" r:id="rId13"/>
    <p:sldId id="490" r:id="rId14"/>
    <p:sldId id="494" r:id="rId15"/>
    <p:sldId id="413" r:id="rId16"/>
    <p:sldId id="411" r:id="rId17"/>
    <p:sldId id="412" r:id="rId18"/>
    <p:sldId id="410" r:id="rId19"/>
    <p:sldId id="425" r:id="rId20"/>
    <p:sldId id="526" r:id="rId21"/>
    <p:sldId id="495" r:id="rId22"/>
    <p:sldId id="496" r:id="rId23"/>
    <p:sldId id="424" r:id="rId24"/>
    <p:sldId id="497" r:id="rId25"/>
    <p:sldId id="544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0A1B9-6F6E-0841-9D13-879F2A8CE1A6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6B35BA-C509-8645-9D3C-248310AF5E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3505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9C5FF3-D18D-4409-AF1F-D74FB9410F65}" type="slidenum">
              <a:rPr lang="tr-TR" smtClean="0"/>
              <a:pPr>
                <a:defRPr/>
              </a:pPr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7080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428E02-252E-D54F-AF01-30CB540CF4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5F397F2-11F5-3049-A788-C74D3721A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42D035-8B88-C548-908B-219274290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859FD-3AD9-2641-8B4A-C0A29064F59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CDCC206-60F8-2543-9E37-0F9465B4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3953BF6-AB74-CA4A-A6F8-C137F35A2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5FE1-8003-F24D-8F70-22C171CA12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0215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DA4B5B-41C2-8E42-847A-1E5DC4F64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9A99068-94F3-3F4B-A293-6C0DCDE065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3EDCB29-94B9-B142-B4CC-28635A639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859FD-3AD9-2641-8B4A-C0A29064F59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6D7CB96-2B30-EF46-83CE-399E8EC1F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77AD2D9-DBA7-6043-8507-2FC428A22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5FE1-8003-F24D-8F70-22C171CA12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8121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3F3728E-5FA8-224F-BC65-ED4F9FE211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11EB1D1-3A82-A04F-A30E-068BF441C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7E64529-CC88-8848-B9A4-B82691D3E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859FD-3AD9-2641-8B4A-C0A29064F59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D44F44-AE7D-AC44-847B-9C397DBB1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2072D25-E0AC-3944-B75E-8124AA930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5FE1-8003-F24D-8F70-22C171CA12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6748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17C703-EA70-964B-B31A-CF4049691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BE75FF-4AD2-6A46-B947-AB5DB2CBF5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96A406A-455C-A348-9B94-22B214874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859FD-3AD9-2641-8B4A-C0A29064F59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0EE93FB-DFA1-6845-9BD8-FA9B29AFC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09182F-C045-304D-B749-6EDE91D70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5FE1-8003-F24D-8F70-22C171CA12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0850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48E3C2-0CDC-174B-B686-44A84FF62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1E6FC38-D4E3-B84A-B575-E5D1828794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69533B5-9E21-7849-9800-A85FEBE0D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859FD-3AD9-2641-8B4A-C0A29064F59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6E715B0-D499-C047-8773-68FC24F8F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6E5BDF-ED2B-6A49-85BE-E1B1CE315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5FE1-8003-F24D-8F70-22C171CA12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846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53E711-706F-404F-9372-BDA5E6C83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FDB21A-00FB-E245-BA03-4DB1DE36F8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7CE9BA3-606D-D24C-859A-8B23638642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89F1F8F-5D8C-DD4F-AB78-CD096C119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859FD-3AD9-2641-8B4A-C0A29064F59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2099D9C-5144-2740-A601-A48C1F37A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01A38DF-CC4F-1E47-BC89-18C6F590A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5FE1-8003-F24D-8F70-22C171CA12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2109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7388C9-0F3E-0E45-BB0E-66F01ABE0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903494C-F8AE-6241-B8B7-AADD89FDD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1498FE8-0A6C-264E-9F1B-D9D610BB1E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9A686E4-29E3-3744-A8F3-2929796BD6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23BB6D6-4643-984C-9670-DFCC71E6E6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E1284F4-B914-4947-A6D3-9A556F823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859FD-3AD9-2641-8B4A-C0A29064F59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B7862C5-EA5A-8B4E-A795-4DB89083E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10388A6-2002-0449-816B-E6C34AE4D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5FE1-8003-F24D-8F70-22C171CA12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5878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5FE2D0-6D6A-4B40-B4C6-E6F9C3D8B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92D76D4-0734-A24C-8AA0-985ACB492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859FD-3AD9-2641-8B4A-C0A29064F59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14F0A82-C76F-9742-9CA8-A99BFBA53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D741DC3-68A7-9242-9266-5B06B39DB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5FE1-8003-F24D-8F70-22C171CA12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6618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F2662AD-BC43-AF43-8D67-018B3D3FC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859FD-3AD9-2641-8B4A-C0A29064F59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0731AA0-F10D-454F-B779-38ECE9564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A3FBDCE-3DD3-3D43-933E-213A3421C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5FE1-8003-F24D-8F70-22C171CA12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845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4F1547-CF91-D144-9913-D9A0CC19D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F41BAF-DA2C-9E49-ABA6-9F9D7049F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44C43B3-678B-DF41-BF58-061AF1F5CC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F09F278-0A13-6E47-BB91-3161EDC7C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859FD-3AD9-2641-8B4A-C0A29064F59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690C43-637C-A442-BDEE-6FED47491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5644429-AE45-FF41-962B-71A35D6DE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5FE1-8003-F24D-8F70-22C171CA12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1226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84C6E5-E3BC-B14D-98A9-D36551072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07F527B-9CFF-364B-A791-E106C8688B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33A1405-E874-DE47-9118-0DAEF2D1A4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FFF9597-8544-7141-855C-CC9027E40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859FD-3AD9-2641-8B4A-C0A29064F59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EC4CA68-7487-E843-903F-E16C84C2B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09BF140-167B-4347-925D-3400CE9D8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5FE1-8003-F24D-8F70-22C171CA12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6224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5FEE6A61-95E3-3342-9EC7-810DC10C9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F81AE97-0E67-6A4F-9E54-F0845B6AF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5ADFF64-9BEE-B942-BDD1-7983EE4F53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859FD-3AD9-2641-8B4A-C0A29064F59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84E1A55-9E95-5D43-AEDE-EDCA45FD38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8F06275-5734-444F-BC78-4588C4CF29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45FE1-8003-F24D-8F70-22C171CA12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9472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2.jpeg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9"/>
          <p:cNvSpPr>
            <a:spLocks noChangeShapeType="1"/>
          </p:cNvSpPr>
          <p:nvPr/>
        </p:nvSpPr>
        <p:spPr bwMode="auto">
          <a:xfrm>
            <a:off x="1774826" y="5805488"/>
            <a:ext cx="8640763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075" name="Rectangle 12"/>
          <p:cNvSpPr>
            <a:spLocks noChangeArrowheads="1"/>
          </p:cNvSpPr>
          <p:nvPr/>
        </p:nvSpPr>
        <p:spPr bwMode="auto">
          <a:xfrm>
            <a:off x="2279650" y="4724827"/>
            <a:ext cx="79200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400" b="1"/>
              <a:t>SÜT DİŞLERİNİN RESTORASYONUNDA TEMEL KURALLAR VE PEDODONTİDE KULLANILAN RESTORATİF MATERYALLER</a:t>
            </a:r>
          </a:p>
        </p:txBody>
      </p:sp>
      <p:sp>
        <p:nvSpPr>
          <p:cNvPr id="3076" name="Rectangle 20"/>
          <p:cNvSpPr>
            <a:spLocks noChangeArrowheads="1"/>
          </p:cNvSpPr>
          <p:nvPr/>
        </p:nvSpPr>
        <p:spPr bwMode="auto">
          <a:xfrm>
            <a:off x="1984717" y="6307416"/>
            <a:ext cx="26345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tr-TR"/>
              <a:t>Prof. Dr. Firdevs TULGA ÖZ</a:t>
            </a:r>
          </a:p>
        </p:txBody>
      </p:sp>
    </p:spTree>
    <p:extLst>
      <p:ext uri="{BB962C8B-B14F-4D97-AF65-F5344CB8AC3E}">
        <p14:creationId xmlns:p14="http://schemas.microsoft.com/office/powerpoint/2010/main" val="2922747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2 İçerik Yer Tutucusu"/>
          <p:cNvSpPr>
            <a:spLocks noGrp="1"/>
          </p:cNvSpPr>
          <p:nvPr>
            <p:ph idx="1"/>
          </p:nvPr>
        </p:nvSpPr>
        <p:spPr>
          <a:xfrm>
            <a:off x="1992313" y="333376"/>
            <a:ext cx="8229600" cy="5102225"/>
          </a:xfrm>
        </p:spPr>
        <p:txBody>
          <a:bodyPr/>
          <a:lstStyle/>
          <a:p>
            <a:pPr>
              <a:buFont typeface="Wingdings" pitchFamily="2" charset="2"/>
              <a:buChar char="Ø"/>
              <a:tabLst>
                <a:tab pos="457200" algn="l"/>
              </a:tabLst>
            </a:pPr>
            <a:r>
              <a:rPr lang="tr-TR" sz="2400">
                <a:cs typeface="Times New Roman" pitchFamily="18" charset="0"/>
              </a:rPr>
              <a:t>Kavitenin labio-lingual genişliği tüberküller arası mesafenin 1/3-1/4 ü kadar olmalıdır.</a:t>
            </a:r>
          </a:p>
          <a:p>
            <a:pPr>
              <a:buNone/>
              <a:tabLst>
                <a:tab pos="457200" algn="l"/>
              </a:tabLst>
            </a:pPr>
            <a:endParaRPr lang="tr-TR" sz="2400"/>
          </a:p>
          <a:p>
            <a:pPr>
              <a:buFont typeface="Wingdings" pitchFamily="2" charset="2"/>
              <a:buChar char="Ø"/>
              <a:tabLst>
                <a:tab pos="457200" algn="l"/>
              </a:tabLst>
            </a:pPr>
            <a:r>
              <a:rPr lang="tr-TR" sz="2400">
                <a:cs typeface="Times New Roman" pitchFamily="18" charset="0"/>
              </a:rPr>
              <a:t>Kavitenin iç açıları ve kurvatürler hafifçe yuvarlaklaştırılarak amalgam basıncının azalması sağlanır.</a:t>
            </a:r>
          </a:p>
          <a:p>
            <a:pPr>
              <a:buNone/>
              <a:tabLst>
                <a:tab pos="457200" algn="l"/>
              </a:tabLst>
            </a:pPr>
            <a:endParaRPr lang="tr-TR" sz="2400"/>
          </a:p>
          <a:p>
            <a:pPr>
              <a:buFont typeface="Wingdings" pitchFamily="2" charset="2"/>
              <a:buChar char="Ø"/>
              <a:tabLst>
                <a:tab pos="457200" algn="l"/>
              </a:tabLst>
            </a:pPr>
            <a:r>
              <a:rPr lang="tr-TR" sz="2400">
                <a:cs typeface="Times New Roman" pitchFamily="18" charset="0"/>
              </a:rPr>
              <a:t>Süt molar dişlerde çürük sadece pitlerde sınırlı ve pitleri ayıran mine sırtı sağlamsa iki küçük okluzal kavite hazırlanmalıdır.</a:t>
            </a:r>
          </a:p>
          <a:p>
            <a:pPr>
              <a:buFont typeface="Wingdings" pitchFamily="2" charset="2"/>
              <a:buChar char="Ø"/>
              <a:tabLst>
                <a:tab pos="457200" algn="l"/>
              </a:tabLst>
            </a:pPr>
            <a:endParaRPr lang="tr-TR" sz="2400"/>
          </a:p>
          <a:p>
            <a:pPr>
              <a:buFont typeface="Wingdings" pitchFamily="2" charset="2"/>
              <a:buChar char="Ø"/>
              <a:tabLst>
                <a:tab pos="457200" algn="l"/>
              </a:tabLst>
            </a:pPr>
            <a:r>
              <a:rPr lang="tr-TR" sz="2400">
                <a:cs typeface="Times New Roman" pitchFamily="18" charset="0"/>
              </a:rPr>
              <a:t>Maksiller süt molarlarda distal fossadaki çürük sıklıkla lingual gelişim oluğu ile devam ettiğinden okluzo-lingual kavite açılmasını gerektirebilir.</a:t>
            </a:r>
            <a:endParaRPr lang="tr-TR" sz="2400"/>
          </a:p>
          <a:p>
            <a:pPr>
              <a:tabLst>
                <a:tab pos="457200" algn="l"/>
              </a:tabLst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3807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608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6084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Resim 2" descr="Untitled-12"/>
          <p:cNvPicPr>
            <a:picLocks noChangeAspect="1" noChangeArrowheads="1"/>
          </p:cNvPicPr>
          <p:nvPr/>
        </p:nvPicPr>
        <p:blipFill>
          <a:blip r:embed="rId4" cstate="print">
            <a:lum bright="-6000"/>
            <a:grayscl/>
          </a:blip>
          <a:srcRect b="32925"/>
          <a:stretch>
            <a:fillRect/>
          </a:stretch>
        </p:blipFill>
        <p:spPr bwMode="auto">
          <a:xfrm>
            <a:off x="1847851" y="3933826"/>
            <a:ext cx="3375025" cy="2663825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</p:spPr>
      </p:pic>
      <p:sp>
        <p:nvSpPr>
          <p:cNvPr id="46087" name="7 Dikdörtgen"/>
          <p:cNvSpPr>
            <a:spLocks noChangeArrowheads="1"/>
          </p:cNvSpPr>
          <p:nvPr/>
        </p:nvSpPr>
        <p:spPr bwMode="auto">
          <a:xfrm>
            <a:off x="1774825" y="188913"/>
            <a:ext cx="8713788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400" b="1">
                <a:solidFill>
                  <a:schemeClr val="bg1"/>
                </a:solidFill>
              </a:rPr>
              <a:t>CLASS I AMALGAM RESTORASYONLARDA BAŞARISIZLIK NEDENLER</a:t>
            </a:r>
            <a:r>
              <a:rPr lang="tr-TR" b="1">
                <a:solidFill>
                  <a:schemeClr val="bg1"/>
                </a:solidFill>
              </a:rPr>
              <a:t>İ</a:t>
            </a:r>
          </a:p>
          <a:p>
            <a:endParaRPr lang="tr-TR" b="1" i="1"/>
          </a:p>
          <a:p>
            <a:pPr>
              <a:buFont typeface="Wingdings" pitchFamily="2" charset="2"/>
              <a:buChar char="ü"/>
            </a:pPr>
            <a:r>
              <a:rPr lang="tr-TR" sz="2400" i="1"/>
              <a:t>Tüm fissürlerin kaviteye dahil edilmemesi,</a:t>
            </a:r>
          </a:p>
          <a:p>
            <a:pPr>
              <a:buFont typeface="Wingdings" pitchFamily="2" charset="2"/>
              <a:buChar char="ü"/>
            </a:pPr>
            <a:r>
              <a:rPr lang="tr-TR" sz="2400" i="1"/>
              <a:t>Kavitenin çok derin hazırlanması,</a:t>
            </a:r>
          </a:p>
          <a:p>
            <a:pPr>
              <a:buFont typeface="Wingdings" pitchFamily="2" charset="2"/>
              <a:buChar char="ü"/>
            </a:pPr>
            <a:r>
              <a:rPr lang="tr-TR" sz="2400" i="1"/>
              <a:t>Kavite marjinlerinde sarkık mine bırakılması,</a:t>
            </a:r>
          </a:p>
          <a:p>
            <a:pPr>
              <a:buFont typeface="Wingdings" pitchFamily="2" charset="2"/>
              <a:buChar char="ü"/>
            </a:pPr>
            <a:r>
              <a:rPr lang="tr-TR" sz="2400" i="1"/>
              <a:t>Amalgamın çok derin işlenmesi,</a:t>
            </a:r>
          </a:p>
          <a:p>
            <a:pPr>
              <a:buFont typeface="Wingdings" pitchFamily="2" charset="2"/>
              <a:buChar char="ü"/>
            </a:pPr>
            <a:r>
              <a:rPr lang="tr-TR" sz="2400" i="1"/>
              <a:t>Kavosurface marjinlerde taşkın amalgam bırakılması,</a:t>
            </a:r>
          </a:p>
          <a:p>
            <a:pPr>
              <a:buFont typeface="Wingdings" pitchFamily="2" charset="2"/>
              <a:buChar char="ü"/>
            </a:pPr>
            <a:r>
              <a:rPr lang="tr-TR" sz="2400" i="1"/>
              <a:t>Amalgamın yüksek yapılması</a:t>
            </a:r>
            <a:r>
              <a:rPr lang="tr-TR" sz="2400"/>
              <a:t>.</a:t>
            </a:r>
          </a:p>
          <a:p>
            <a:endParaRPr lang="tr-TR"/>
          </a:p>
        </p:txBody>
      </p:sp>
      <p:pic>
        <p:nvPicPr>
          <p:cNvPr id="46088" name="Resim 2" descr="Untitled-12"/>
          <p:cNvPicPr>
            <a:picLocks noChangeAspect="1" noChangeArrowheads="1"/>
          </p:cNvPicPr>
          <p:nvPr/>
        </p:nvPicPr>
        <p:blipFill>
          <a:blip r:embed="rId5" cstate="print">
            <a:lum bright="-6000"/>
            <a:grayscl/>
          </a:blip>
          <a:srcRect t="70122"/>
          <a:stretch>
            <a:fillRect/>
          </a:stretch>
        </p:blipFill>
        <p:spPr bwMode="auto">
          <a:xfrm>
            <a:off x="5759450" y="4868863"/>
            <a:ext cx="4908550" cy="1725612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5430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710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7108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Dikdörtgen"/>
          <p:cNvSpPr/>
          <p:nvPr/>
        </p:nvSpPr>
        <p:spPr>
          <a:xfrm>
            <a:off x="1774826" y="476250"/>
            <a:ext cx="8893175" cy="27701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tabLst>
                <a:tab pos="457200" algn="l"/>
              </a:tabLst>
              <a:defRPr/>
            </a:pPr>
            <a:r>
              <a:rPr lang="tr-TR" sz="2400" b="1" dirty="0" err="1">
                <a:solidFill>
                  <a:schemeClr val="bg1"/>
                </a:solidFill>
                <a:cs typeface="Times New Roman" pitchFamily="18" charset="0"/>
              </a:rPr>
              <a:t>Class</a:t>
            </a:r>
            <a:r>
              <a:rPr lang="tr-TR" sz="2400" b="1" dirty="0">
                <a:solidFill>
                  <a:schemeClr val="bg1"/>
                </a:solidFill>
                <a:cs typeface="Times New Roman" pitchFamily="18" charset="0"/>
              </a:rPr>
              <a:t> II Amalgam Restorasyonlarda </a:t>
            </a:r>
            <a:r>
              <a:rPr lang="tr-TR" sz="2400" b="1" dirty="0" err="1">
                <a:solidFill>
                  <a:schemeClr val="bg1"/>
                </a:solidFill>
                <a:cs typeface="Times New Roman" pitchFamily="18" charset="0"/>
              </a:rPr>
              <a:t>Kavite</a:t>
            </a:r>
            <a:r>
              <a:rPr lang="tr-TR" sz="2400" b="1" dirty="0">
                <a:solidFill>
                  <a:schemeClr val="bg1"/>
                </a:solidFill>
                <a:cs typeface="Times New Roman" pitchFamily="18" charset="0"/>
              </a:rPr>
              <a:t> Prensipleri</a:t>
            </a:r>
          </a:p>
          <a:p>
            <a:pPr eaLnBrk="0" hangingPunct="0">
              <a:tabLst>
                <a:tab pos="457200" algn="l"/>
              </a:tabLst>
              <a:defRPr/>
            </a:pPr>
            <a:endParaRPr lang="tr-TR" b="1" dirty="0">
              <a:solidFill>
                <a:schemeClr val="bg1"/>
              </a:solidFill>
              <a:cs typeface="Times New Roman" pitchFamily="18" charset="0"/>
            </a:endParaRPr>
          </a:p>
          <a:p>
            <a:pPr eaLnBrk="0" hangingPunct="0">
              <a:tabLst>
                <a:tab pos="457200" algn="l"/>
              </a:tabLst>
              <a:defRPr/>
            </a:pPr>
            <a:endParaRPr lang="tr-TR" dirty="0">
              <a:solidFill>
                <a:schemeClr val="bg1"/>
              </a:solidFill>
            </a:endParaRPr>
          </a:p>
          <a:p>
            <a:pPr marL="342900" indent="-342900" eaLnBrk="0" hangingPunct="0">
              <a:buFontTx/>
              <a:buAutoNum type="arabicPeriod"/>
              <a:tabLst>
                <a:tab pos="457200" algn="l"/>
              </a:tabLst>
              <a:defRPr/>
            </a:pPr>
            <a:r>
              <a:rPr lang="tr-TR" sz="2400" dirty="0" err="1">
                <a:cs typeface="Times New Roman" pitchFamily="18" charset="0"/>
              </a:rPr>
              <a:t>Okluzal</a:t>
            </a:r>
            <a:r>
              <a:rPr lang="tr-TR" sz="2400" dirty="0">
                <a:cs typeface="Times New Roman" pitchFamily="18" charset="0"/>
              </a:rPr>
              <a:t> </a:t>
            </a:r>
            <a:r>
              <a:rPr lang="tr-TR" sz="2400" dirty="0" err="1">
                <a:cs typeface="Times New Roman" pitchFamily="18" charset="0"/>
              </a:rPr>
              <a:t>kavite</a:t>
            </a:r>
            <a:r>
              <a:rPr lang="tr-TR" sz="2400" dirty="0">
                <a:cs typeface="Times New Roman" pitchFamily="18" charset="0"/>
              </a:rPr>
              <a:t> </a:t>
            </a:r>
            <a:r>
              <a:rPr lang="tr-TR" sz="2400" dirty="0" err="1">
                <a:cs typeface="Times New Roman" pitchFamily="18" charset="0"/>
              </a:rPr>
              <a:t>Class</a:t>
            </a:r>
            <a:r>
              <a:rPr lang="tr-TR" sz="2400" dirty="0">
                <a:cs typeface="Times New Roman" pitchFamily="18" charset="0"/>
              </a:rPr>
              <a:t> I kurallarına göre hazırlanır</a:t>
            </a:r>
          </a:p>
          <a:p>
            <a:pPr marL="342900" indent="-342900" eaLnBrk="0" hangingPunct="0">
              <a:buFontTx/>
              <a:buAutoNum type="arabicPeriod"/>
              <a:tabLst>
                <a:tab pos="457200" algn="l"/>
              </a:tabLst>
              <a:defRPr/>
            </a:pPr>
            <a:endParaRPr lang="tr-TR" sz="2400" dirty="0">
              <a:cs typeface="Times New Roman" pitchFamily="18" charset="0"/>
            </a:endParaRPr>
          </a:p>
          <a:p>
            <a:pPr marL="342900" indent="-342900" eaLnBrk="0" hangingPunct="0">
              <a:buFontTx/>
              <a:buAutoNum type="arabicPeriod"/>
              <a:tabLst>
                <a:tab pos="457200" algn="l"/>
              </a:tabLst>
              <a:defRPr/>
            </a:pPr>
            <a:r>
              <a:rPr lang="tr-TR" sz="2400" dirty="0" err="1"/>
              <a:t>Proksimal</a:t>
            </a:r>
            <a:r>
              <a:rPr lang="tr-TR" sz="2400" dirty="0"/>
              <a:t> kutu </a:t>
            </a:r>
            <a:r>
              <a:rPr lang="tr-TR" sz="2400" dirty="0" err="1"/>
              <a:t>kavitesinin</a:t>
            </a:r>
            <a:r>
              <a:rPr lang="tr-TR" sz="2400" dirty="0"/>
              <a:t> </a:t>
            </a:r>
            <a:r>
              <a:rPr lang="tr-TR" sz="2400" dirty="0" err="1"/>
              <a:t>bukkal</a:t>
            </a:r>
            <a:r>
              <a:rPr lang="tr-TR" sz="2400" dirty="0"/>
              <a:t> ve </a:t>
            </a:r>
            <a:r>
              <a:rPr lang="tr-TR" sz="2400" dirty="0" err="1"/>
              <a:t>lingual</a:t>
            </a:r>
            <a:r>
              <a:rPr lang="tr-TR" sz="2400" dirty="0"/>
              <a:t> </a:t>
            </a:r>
            <a:r>
              <a:rPr lang="tr-TR" sz="2400" dirty="0" err="1"/>
              <a:t>marjinleri</a:t>
            </a:r>
            <a:r>
              <a:rPr lang="tr-TR" sz="2400" dirty="0"/>
              <a:t> kolaylıkla temizlenen alanda olmalıdır.</a:t>
            </a:r>
          </a:p>
          <a:p>
            <a:pPr marL="342900" indent="-342900" eaLnBrk="0" hangingPunct="0">
              <a:tabLst>
                <a:tab pos="457200" algn="l"/>
              </a:tabLst>
              <a:defRPr/>
            </a:pPr>
            <a:endParaRPr lang="tr-TR" b="1" dirty="0">
              <a:cs typeface="Times New Roman" pitchFamily="18" charset="0"/>
            </a:endParaRPr>
          </a:p>
        </p:txBody>
      </p:sp>
      <p:pic>
        <p:nvPicPr>
          <p:cNvPr id="47111" name="Resim 7" descr="Untitled-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32175" y="3357564"/>
            <a:ext cx="4768850" cy="2657475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</p:spPr>
      </p:pic>
      <p:sp>
        <p:nvSpPr>
          <p:cNvPr id="47112" name="Rectangle 2"/>
          <p:cNvSpPr>
            <a:spLocks noChangeArrowheads="1"/>
          </p:cNvSpPr>
          <p:nvPr/>
        </p:nvSpPr>
        <p:spPr bwMode="auto">
          <a:xfrm>
            <a:off x="3575051" y="6021388"/>
            <a:ext cx="47529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tr-TR" sz="200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Yanlış		 Doğru              Yanlış</a:t>
            </a:r>
          </a:p>
        </p:txBody>
      </p:sp>
    </p:spTree>
    <p:extLst>
      <p:ext uri="{BB962C8B-B14F-4D97-AF65-F5344CB8AC3E}">
        <p14:creationId xmlns:p14="http://schemas.microsoft.com/office/powerpoint/2010/main" val="2615507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813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8132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4" name="6 Dikdörtgen"/>
          <p:cNvSpPr>
            <a:spLocks noChangeArrowheads="1"/>
          </p:cNvSpPr>
          <p:nvPr/>
        </p:nvSpPr>
        <p:spPr bwMode="auto">
          <a:xfrm>
            <a:off x="1703389" y="476251"/>
            <a:ext cx="8569325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tabLst>
                <a:tab pos="457200" algn="l"/>
              </a:tabLst>
            </a:pPr>
            <a:r>
              <a:rPr lang="tr-TR" sz="2400">
                <a:cs typeface="Times New Roman" pitchFamily="18" charset="0"/>
              </a:rPr>
              <a:t>3. Proksimal yüzeyler komşu dişe temas etmemelidir</a:t>
            </a:r>
          </a:p>
          <a:p>
            <a:pPr algn="ctr" eaLnBrk="0" hangingPunct="0">
              <a:tabLst>
                <a:tab pos="457200" algn="l"/>
              </a:tabLst>
            </a:pPr>
            <a:r>
              <a:rPr lang="tr-TR" sz="2400">
                <a:cs typeface="Times New Roman" pitchFamily="18" charset="0"/>
              </a:rPr>
              <a:t> (</a:t>
            </a:r>
            <a:r>
              <a:rPr lang="tr-TR" sz="2400" b="1">
                <a:cs typeface="Times New Roman" pitchFamily="18" charset="0"/>
              </a:rPr>
              <a:t>sond testi</a:t>
            </a:r>
            <a:r>
              <a:rPr lang="tr-TR" sz="2400">
                <a:cs typeface="Times New Roman" pitchFamily="18" charset="0"/>
              </a:rPr>
              <a:t>). </a:t>
            </a:r>
          </a:p>
          <a:p>
            <a:pPr algn="ctr" eaLnBrk="0" hangingPunct="0">
              <a:tabLst>
                <a:tab pos="457200" algn="l"/>
              </a:tabLst>
            </a:pPr>
            <a:endParaRPr lang="tr-TR" sz="2400">
              <a:cs typeface="Times New Roman" pitchFamily="18" charset="0"/>
            </a:endParaRPr>
          </a:p>
          <a:p>
            <a:pPr algn="ctr" eaLnBrk="0" hangingPunct="0">
              <a:tabLst>
                <a:tab pos="457200" algn="l"/>
              </a:tabLst>
            </a:pPr>
            <a:r>
              <a:rPr lang="tr-TR" sz="2400">
                <a:cs typeface="Times New Roman" pitchFamily="18" charset="0"/>
              </a:rPr>
              <a:t>4. Isthmusun genişliği tüberküller arası mesafenin 1/3 ü kadar olmalıdır, dar isthmus dişe fraktür direnci sağlar, restorasyonun marjinal bütünlüğünü korur.  </a:t>
            </a:r>
            <a:endParaRPr lang="tr-TR" sz="2400"/>
          </a:p>
          <a:p>
            <a:pPr eaLnBrk="0" hangingPunct="0">
              <a:tabLst>
                <a:tab pos="457200" algn="l"/>
              </a:tabLst>
            </a:pPr>
            <a:endParaRPr lang="tr-TR" b="1">
              <a:cs typeface="Times New Roman" pitchFamily="18" charset="0"/>
            </a:endParaRPr>
          </a:p>
          <a:p>
            <a:pPr eaLnBrk="0" hangingPunct="0">
              <a:tabLst>
                <a:tab pos="457200" algn="l"/>
              </a:tabLst>
            </a:pPr>
            <a:endParaRPr lang="tr-TR"/>
          </a:p>
        </p:txBody>
      </p:sp>
      <p:pic>
        <p:nvPicPr>
          <p:cNvPr id="48135" name="Resim 5" descr="Untitled-6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 t="71191"/>
          <a:stretch>
            <a:fillRect/>
          </a:stretch>
        </p:blipFill>
        <p:spPr bwMode="auto">
          <a:xfrm>
            <a:off x="3287714" y="3573464"/>
            <a:ext cx="5741987" cy="2714625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7386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915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9156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8" name="9 Dikdörtgen"/>
          <p:cNvSpPr>
            <a:spLocks noChangeArrowheads="1"/>
          </p:cNvSpPr>
          <p:nvPr/>
        </p:nvSpPr>
        <p:spPr bwMode="auto">
          <a:xfrm>
            <a:off x="2063750" y="476250"/>
            <a:ext cx="8604250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tabLst>
                <a:tab pos="457200" algn="l"/>
              </a:tabLst>
            </a:pPr>
            <a:r>
              <a:rPr lang="tr-TR" sz="2400"/>
              <a:t> 5. Restorasyonun tutuculuğu için aproksimal kutu kavitesinin yan duvarları gingivale doğru genişlemelidir.</a:t>
            </a:r>
          </a:p>
          <a:p>
            <a:pPr eaLnBrk="0" hangingPunct="0">
              <a:tabLst>
                <a:tab pos="457200" algn="l"/>
              </a:tabLst>
            </a:pPr>
            <a:r>
              <a:rPr lang="tr-TR" sz="2400"/>
              <a:t> </a:t>
            </a:r>
          </a:p>
          <a:p>
            <a:pPr eaLnBrk="0" hangingPunct="0">
              <a:tabLst>
                <a:tab pos="457200" algn="l"/>
              </a:tabLst>
            </a:pPr>
            <a:r>
              <a:rPr lang="tr-TR" sz="2400">
                <a:cs typeface="Times New Roman" pitchFamily="18" charset="0"/>
              </a:rPr>
              <a:t>6.Gingival duvar pulpal kontura paralel bitirilmelidir.</a:t>
            </a:r>
          </a:p>
          <a:p>
            <a:pPr eaLnBrk="0" hangingPunct="0">
              <a:tabLst>
                <a:tab pos="457200" algn="l"/>
              </a:tabLst>
            </a:pPr>
            <a:endParaRPr lang="tr-TR" sz="2400">
              <a:cs typeface="Times New Roman" pitchFamily="18" charset="0"/>
            </a:endParaRPr>
          </a:p>
          <a:p>
            <a:pPr eaLnBrk="0" hangingPunct="0">
              <a:tabLst>
                <a:tab pos="457200" algn="l"/>
              </a:tabLst>
            </a:pPr>
            <a:r>
              <a:rPr lang="tr-TR" sz="2400">
                <a:cs typeface="Times New Roman" pitchFamily="18" charset="0"/>
              </a:rPr>
              <a:t>7.Basamağın genişliğinin </a:t>
            </a:r>
            <a:r>
              <a:rPr lang="tr-TR" sz="2400" b="1">
                <a:cs typeface="Times New Roman" pitchFamily="18" charset="0"/>
              </a:rPr>
              <a:t>1 mm </a:t>
            </a:r>
            <a:r>
              <a:rPr lang="tr-TR" sz="2400">
                <a:cs typeface="Times New Roman" pitchFamily="18" charset="0"/>
              </a:rPr>
              <a:t>olması yeterlidir.</a:t>
            </a:r>
            <a:endParaRPr lang="tr-TR" sz="2400"/>
          </a:p>
          <a:p>
            <a:pPr eaLnBrk="0" hangingPunct="0">
              <a:tabLst>
                <a:tab pos="457200" algn="l"/>
              </a:tabLst>
            </a:pPr>
            <a:endParaRPr lang="tr-TR"/>
          </a:p>
        </p:txBody>
      </p:sp>
      <p:pic>
        <p:nvPicPr>
          <p:cNvPr id="49159" name="Resim 6" descr="Untitled-5"/>
          <p:cNvPicPr>
            <a:picLocks noChangeAspect="1" noChangeArrowheads="1"/>
          </p:cNvPicPr>
          <p:nvPr/>
        </p:nvPicPr>
        <p:blipFill>
          <a:blip r:embed="rId4" cstate="print">
            <a:lum contrast="-6000"/>
            <a:grayscl/>
          </a:blip>
          <a:srcRect/>
          <a:stretch>
            <a:fillRect/>
          </a:stretch>
        </p:blipFill>
        <p:spPr bwMode="auto">
          <a:xfrm>
            <a:off x="3719513" y="3573463"/>
            <a:ext cx="5029200" cy="2743200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71915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0" name="Rectangle 1"/>
          <p:cNvSpPr>
            <a:spLocks noChangeArrowheads="1"/>
          </p:cNvSpPr>
          <p:nvPr/>
        </p:nvSpPr>
        <p:spPr bwMode="auto">
          <a:xfrm>
            <a:off x="1847850" y="1095376"/>
            <a:ext cx="8820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457200" algn="l"/>
              </a:tabLst>
            </a:pPr>
            <a:r>
              <a:rPr lang="tr-TR" sz="2400">
                <a:cs typeface="Times New Roman" pitchFamily="18" charset="0"/>
              </a:rPr>
              <a:t>8. Proksimal kavitenin dişetine kadar indirilmesine gerek yoktur.</a:t>
            </a:r>
            <a:endParaRPr lang="tr-TR" sz="2400"/>
          </a:p>
        </p:txBody>
      </p:sp>
      <p:pic>
        <p:nvPicPr>
          <p:cNvPr id="50181" name="Resim 8" descr="Untitled-2"/>
          <p:cNvPicPr>
            <a:picLocks noChangeAspect="1" noChangeArrowheads="1"/>
          </p:cNvPicPr>
          <p:nvPr/>
        </p:nvPicPr>
        <p:blipFill>
          <a:blip r:embed="rId4" cstate="print"/>
          <a:srcRect b="11520"/>
          <a:stretch>
            <a:fillRect/>
          </a:stretch>
        </p:blipFill>
        <p:spPr bwMode="auto">
          <a:xfrm>
            <a:off x="3059114" y="2162176"/>
            <a:ext cx="6073775" cy="3643313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</p:spPr>
      </p:pic>
      <p:sp>
        <p:nvSpPr>
          <p:cNvPr id="50182" name="Rectangle 3"/>
          <p:cNvSpPr>
            <a:spLocks noChangeArrowheads="1"/>
          </p:cNvSpPr>
          <p:nvPr/>
        </p:nvSpPr>
        <p:spPr bwMode="auto">
          <a:xfrm>
            <a:off x="2927351" y="5711826"/>
            <a:ext cx="6048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tr-TR" sz="240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           Doğru			      Yanlış</a:t>
            </a:r>
          </a:p>
        </p:txBody>
      </p:sp>
    </p:spTree>
    <p:extLst>
      <p:ext uri="{BB962C8B-B14F-4D97-AF65-F5344CB8AC3E}">
        <p14:creationId xmlns:p14="http://schemas.microsoft.com/office/powerpoint/2010/main" val="20057418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5"/>
          <p:cNvSpPr>
            <a:spLocks noChangeArrowheads="1"/>
          </p:cNvSpPr>
          <p:nvPr/>
        </p:nvSpPr>
        <p:spPr bwMode="auto">
          <a:xfrm>
            <a:off x="2063750" y="1266825"/>
            <a:ext cx="8001000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tabLst>
                <a:tab pos="457200" algn="l"/>
              </a:tabLst>
              <a:defRPr/>
            </a:pPr>
            <a:endParaRPr lang="tr-TR" sz="2400" b="1" dirty="0">
              <a:solidFill>
                <a:schemeClr val="tx1">
                  <a:lumMod val="95000"/>
                  <a:lumOff val="5000"/>
                </a:schemeClr>
              </a:solidFill>
              <a:cs typeface="Times New Roman" pitchFamily="18" charset="0"/>
            </a:endParaRPr>
          </a:p>
          <a:p>
            <a:pPr algn="ctr" eaLnBrk="0" hangingPunct="0">
              <a:tabLst>
                <a:tab pos="457200" algn="l"/>
              </a:tabLst>
              <a:defRPr/>
            </a:pPr>
            <a:endParaRPr lang="tr-TR" sz="2400" b="1" dirty="0">
              <a:solidFill>
                <a:schemeClr val="tx1">
                  <a:lumMod val="95000"/>
                  <a:lumOff val="5000"/>
                </a:schemeClr>
              </a:solidFill>
              <a:cs typeface="Times New Roman" pitchFamily="18" charset="0"/>
            </a:endParaRPr>
          </a:p>
          <a:p>
            <a:pPr algn="ctr" eaLnBrk="0" hangingPunct="0">
              <a:tabLst>
                <a:tab pos="457200" algn="l"/>
              </a:tabLst>
              <a:defRPr/>
            </a:pPr>
            <a:endParaRPr lang="tr-TR" sz="2400" b="1" dirty="0">
              <a:solidFill>
                <a:schemeClr val="tx1">
                  <a:lumMod val="95000"/>
                  <a:lumOff val="5000"/>
                </a:schemeClr>
              </a:solidFill>
              <a:cs typeface="Times New Roman" pitchFamily="18" charset="0"/>
            </a:endParaRPr>
          </a:p>
          <a:p>
            <a:pPr algn="ctr" eaLnBrk="0" hangingPunct="0">
              <a:tabLst>
                <a:tab pos="457200" algn="l"/>
              </a:tabLst>
              <a:defRPr/>
            </a:pP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9 Çocuk hastada Üst ve Alt Çene Süt I. Azı dişinde MO kavite açılırken maymun </a:t>
            </a:r>
            <a:r>
              <a:rPr lang="tr-TR" sz="24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diestemaları</a:t>
            </a: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korunmalıdır. </a:t>
            </a:r>
            <a:endParaRPr lang="tr-TR" sz="2400" b="1" dirty="0">
              <a:solidFill>
                <a:schemeClr val="bg1"/>
              </a:solidFill>
              <a:cs typeface="Times New Roman" pitchFamily="18" charset="0"/>
            </a:endParaRPr>
          </a:p>
          <a:p>
            <a:pPr algn="ctr" eaLnBrk="0" hangingPunct="0">
              <a:tabLst>
                <a:tab pos="457200" algn="l"/>
              </a:tabLst>
              <a:defRPr/>
            </a:pPr>
            <a:endParaRPr lang="tr-TR" sz="2000" b="1" dirty="0">
              <a:cs typeface="Times New Roman" pitchFamily="18" charset="0"/>
            </a:endParaRPr>
          </a:p>
          <a:p>
            <a:pPr algn="ctr" eaLnBrk="0" hangingPunct="0">
              <a:tabLst>
                <a:tab pos="457200" algn="l"/>
              </a:tabLst>
              <a:defRPr/>
            </a:pPr>
            <a:endParaRPr lang="tr-TR" sz="2000" b="1" dirty="0">
              <a:cs typeface="Times New Roman" pitchFamily="18" charset="0"/>
            </a:endParaRPr>
          </a:p>
          <a:p>
            <a:pPr algn="ctr" eaLnBrk="0" hangingPunct="0">
              <a:tabLst>
                <a:tab pos="457200" algn="l"/>
              </a:tabLst>
              <a:defRPr/>
            </a:pPr>
            <a:endParaRPr lang="tr-TR" sz="2000" dirty="0"/>
          </a:p>
          <a:p>
            <a:pPr algn="ctr" eaLnBrk="0" hangingPunct="0">
              <a:tabLst>
                <a:tab pos="457200" algn="l"/>
              </a:tabLst>
              <a:defRPr/>
            </a:pPr>
            <a:endParaRPr lang="tr-TR" sz="2000" dirty="0"/>
          </a:p>
        </p:txBody>
      </p:sp>
      <p:pic>
        <p:nvPicPr>
          <p:cNvPr id="51203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86836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3" descr="bluebend3j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Rectangle 5"/>
          <p:cNvSpPr>
            <a:spLocks noChangeArrowheads="1"/>
          </p:cNvSpPr>
          <p:nvPr/>
        </p:nvSpPr>
        <p:spPr bwMode="auto">
          <a:xfrm>
            <a:off x="2208213" y="1557339"/>
            <a:ext cx="800100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tabLst>
                <a:tab pos="457200" algn="l"/>
              </a:tabLst>
              <a:defRPr/>
            </a:pPr>
            <a:r>
              <a:rPr lang="tr-TR" sz="2800" b="1" i="1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İki yüzeyli geniş çürüklerde </a:t>
            </a:r>
          </a:p>
          <a:p>
            <a:pPr algn="ctr" eaLnBrk="0" hangingPunct="0">
              <a:tabLst>
                <a:tab pos="457200" algn="l"/>
              </a:tabLst>
              <a:defRPr/>
            </a:pPr>
            <a:r>
              <a:rPr lang="tr-TR" sz="2800" b="1" i="1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ve </a:t>
            </a:r>
          </a:p>
          <a:p>
            <a:pPr algn="ctr" eaLnBrk="0" hangingPunct="0">
              <a:tabLst>
                <a:tab pos="457200" algn="l"/>
              </a:tabLst>
              <a:defRPr/>
            </a:pPr>
            <a:r>
              <a:rPr lang="tr-TR" sz="2800" b="1" i="1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üç yüzeyli çürüklerde </a:t>
            </a:r>
          </a:p>
          <a:p>
            <a:pPr algn="ctr" eaLnBrk="0" hangingPunct="0">
              <a:tabLst>
                <a:tab pos="457200" algn="l"/>
              </a:tabLst>
              <a:defRPr/>
            </a:pPr>
            <a:r>
              <a:rPr lang="tr-TR" sz="2800" b="1" i="1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amalgam restorasyonlardan kaçınılmalı paslanmaz çelik kuron tercih edilmelidir.</a:t>
            </a:r>
            <a:r>
              <a:rPr lang="tr-TR" sz="2800" b="1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endParaRPr lang="tr-T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 eaLnBrk="0" hangingPunct="0">
              <a:tabLst>
                <a:tab pos="457200" algn="l"/>
              </a:tabLst>
              <a:defRPr/>
            </a:pPr>
            <a:endParaRPr lang="tr-TR" sz="2000" dirty="0"/>
          </a:p>
        </p:txBody>
      </p:sp>
      <p:sp>
        <p:nvSpPr>
          <p:cNvPr id="52228" name="Rectangle 6"/>
          <p:cNvSpPr>
            <a:spLocks noChangeArrowheads="1"/>
          </p:cNvSpPr>
          <p:nvPr/>
        </p:nvSpPr>
        <p:spPr bwMode="auto">
          <a:xfrm>
            <a:off x="1524001" y="30157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tr-TR"/>
          </a:p>
        </p:txBody>
      </p:sp>
      <p:pic>
        <p:nvPicPr>
          <p:cNvPr id="52229" name="Picture 2" descr="mezunsa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5-Nokta Yıldız"/>
          <p:cNvSpPr/>
          <p:nvPr/>
        </p:nvSpPr>
        <p:spPr>
          <a:xfrm>
            <a:off x="2208213" y="404813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416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3" descr="bluebend3j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2" descr="mezunsa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2" name="Rectangle 1"/>
          <p:cNvSpPr>
            <a:spLocks noChangeArrowheads="1"/>
          </p:cNvSpPr>
          <p:nvPr/>
        </p:nvSpPr>
        <p:spPr bwMode="auto">
          <a:xfrm>
            <a:off x="1881188" y="158751"/>
            <a:ext cx="83185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tr-TR" sz="2400" b="1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CLASS II AMALGAM RESTORASYONLARDA BAŞARISIZLIK NEDENLERİ</a:t>
            </a:r>
            <a:endParaRPr lang="tr-TR" sz="2400">
              <a:solidFill>
                <a:schemeClr val="bg1"/>
              </a:solidFill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53253" name="Resim 6" descr="Untitled-5"/>
          <p:cNvPicPr>
            <a:picLocks noChangeAspect="1" noChangeArrowheads="1"/>
          </p:cNvPicPr>
          <p:nvPr/>
        </p:nvPicPr>
        <p:blipFill>
          <a:blip r:embed="rId4" cstate="print">
            <a:lum contrast="-6000"/>
            <a:grayscl/>
          </a:blip>
          <a:srcRect/>
          <a:stretch>
            <a:fillRect/>
          </a:stretch>
        </p:blipFill>
        <p:spPr bwMode="auto">
          <a:xfrm>
            <a:off x="4583113" y="4797426"/>
            <a:ext cx="3097212" cy="1801813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53254" name="6 Dikdörtgen"/>
          <p:cNvSpPr>
            <a:spLocks noChangeArrowheads="1"/>
          </p:cNvSpPr>
          <p:nvPr/>
        </p:nvSpPr>
        <p:spPr bwMode="auto">
          <a:xfrm>
            <a:off x="1524000" y="890588"/>
            <a:ext cx="91440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eaLnBrk="0" hangingPunct="0">
              <a:buFontTx/>
              <a:buChar char="•"/>
              <a:tabLst>
                <a:tab pos="457200" algn="l"/>
              </a:tabLst>
            </a:pPr>
            <a:endParaRPr lang="tr-TR" b="1">
              <a:ea typeface="Times New Roman" pitchFamily="18" charset="0"/>
              <a:cs typeface="Arial" pitchFamily="34" charset="0"/>
            </a:endParaRPr>
          </a:p>
          <a:p>
            <a:pPr indent="457200" eaLnBrk="0" hangingPunct="0">
              <a:buFont typeface="Arial" pitchFamily="34" charset="0"/>
              <a:buAutoNum type="arabicPeriod"/>
              <a:tabLst>
                <a:tab pos="457200" algn="l"/>
              </a:tabLst>
            </a:pPr>
            <a:r>
              <a:rPr lang="tr-TR" sz="2200">
                <a:ea typeface="Times New Roman" pitchFamily="18" charset="0"/>
                <a:cs typeface="Arial" pitchFamily="34" charset="0"/>
              </a:rPr>
              <a:t>Sığ kavite derinliğinden kaynaklanan yetersiz amalgam kalınlığı,</a:t>
            </a:r>
          </a:p>
          <a:p>
            <a:pPr indent="457200" eaLnBrk="0" hangingPunct="0">
              <a:buFont typeface="Arial" pitchFamily="34" charset="0"/>
              <a:buAutoNum type="arabicPeriod"/>
              <a:tabLst>
                <a:tab pos="457200" algn="l"/>
              </a:tabLst>
            </a:pPr>
            <a:r>
              <a:rPr lang="tr-TR" sz="2200">
                <a:ea typeface="Times New Roman" pitchFamily="18" charset="0"/>
                <a:cs typeface="Arial" pitchFamily="34" charset="0"/>
              </a:rPr>
              <a:t>Tüm çürüğün veya risk altındaki fissürlerin kaviteye dahil edilmemesi,</a:t>
            </a:r>
          </a:p>
          <a:p>
            <a:pPr indent="457200" eaLnBrk="0" hangingPunct="0">
              <a:buFont typeface="Arial" pitchFamily="34" charset="0"/>
              <a:buAutoNum type="arabicPeriod"/>
              <a:tabLst>
                <a:tab pos="457200" algn="l"/>
              </a:tabLst>
            </a:pPr>
            <a:r>
              <a:rPr lang="tr-TR" sz="2200">
                <a:ea typeface="Times New Roman" pitchFamily="18" charset="0"/>
                <a:cs typeface="Arial" pitchFamily="34" charset="0"/>
              </a:rPr>
              <a:t>Kavite sınırlarının tüberkül sınırlarını takip etmemesi,</a:t>
            </a:r>
          </a:p>
          <a:p>
            <a:pPr indent="457200" eaLnBrk="0" hangingPunct="0">
              <a:buFont typeface="Arial" pitchFamily="34" charset="0"/>
              <a:buAutoNum type="arabicPeriod"/>
              <a:tabLst>
                <a:tab pos="457200" algn="l"/>
              </a:tabLst>
            </a:pPr>
            <a:r>
              <a:rPr lang="tr-TR" sz="2200">
                <a:ea typeface="Times New Roman" pitchFamily="18" charset="0"/>
                <a:cs typeface="Arial" pitchFamily="34" charset="0"/>
              </a:rPr>
              <a:t>Isthmusun çok dar ya da geniş hazırlanması,</a:t>
            </a:r>
          </a:p>
          <a:p>
            <a:pPr indent="457200" eaLnBrk="0" hangingPunct="0">
              <a:buFont typeface="Arial" pitchFamily="34" charset="0"/>
              <a:buAutoNum type="arabicPeriod"/>
              <a:tabLst>
                <a:tab pos="457200" algn="l"/>
              </a:tabLst>
            </a:pPr>
            <a:r>
              <a:rPr lang="tr-TR" sz="2200">
                <a:ea typeface="Times New Roman" pitchFamily="18" charset="0"/>
                <a:cs typeface="Arial" pitchFamily="34" charset="0"/>
              </a:rPr>
              <a:t>Proksimal kanatların geniş açıyla sonlanması, </a:t>
            </a:r>
          </a:p>
          <a:p>
            <a:pPr indent="457200" eaLnBrk="0" hangingPunct="0">
              <a:buFont typeface="Arial" pitchFamily="34" charset="0"/>
              <a:buAutoNum type="arabicPeriod"/>
              <a:tabLst>
                <a:tab pos="457200" algn="l"/>
              </a:tabLst>
            </a:pPr>
            <a:r>
              <a:rPr lang="tr-TR" sz="2200">
                <a:ea typeface="Times New Roman" pitchFamily="18" charset="0"/>
                <a:cs typeface="Arial" pitchFamily="34" charset="0"/>
              </a:rPr>
              <a:t>Proksimal kanatlarda desteksiz mine bırakılması,</a:t>
            </a:r>
          </a:p>
          <a:p>
            <a:pPr indent="457200" eaLnBrk="0" hangingPunct="0">
              <a:buFont typeface="Arial" pitchFamily="34" charset="0"/>
              <a:buAutoNum type="arabicPeriod"/>
              <a:tabLst>
                <a:tab pos="457200" algn="l"/>
              </a:tabLst>
            </a:pPr>
            <a:r>
              <a:rPr lang="tr-TR" sz="2200">
                <a:ea typeface="Times New Roman" pitchFamily="18" charset="0"/>
                <a:cs typeface="Arial" pitchFamily="34" charset="0"/>
              </a:rPr>
              <a:t>Komşu dişle kontağın kaldırılmaması,</a:t>
            </a:r>
          </a:p>
          <a:p>
            <a:pPr indent="457200" eaLnBrk="0" hangingPunct="0">
              <a:buFont typeface="Arial" pitchFamily="34" charset="0"/>
              <a:buAutoNum type="arabicPeriod"/>
              <a:tabLst>
                <a:tab pos="457200" algn="l"/>
              </a:tabLst>
            </a:pPr>
            <a:r>
              <a:rPr lang="tr-TR" sz="2200">
                <a:ea typeface="Times New Roman" pitchFamily="18" charset="0"/>
                <a:cs typeface="Arial" pitchFamily="34" charset="0"/>
              </a:rPr>
              <a:t>Gingival tabanda çürüğün temizlenmemesi,</a:t>
            </a:r>
          </a:p>
          <a:p>
            <a:pPr indent="457200" eaLnBrk="0" hangingPunct="0">
              <a:buFont typeface="Arial" pitchFamily="34" charset="0"/>
              <a:buAutoNum type="arabicPeriod"/>
              <a:tabLst>
                <a:tab pos="457200" algn="l"/>
              </a:tabLst>
            </a:pPr>
            <a:r>
              <a:rPr lang="tr-TR" sz="2200">
                <a:ea typeface="Times New Roman" pitchFamily="18" charset="0"/>
                <a:cs typeface="Arial" pitchFamily="34" charset="0"/>
              </a:rPr>
              <a:t>Aksiyal duvar basamağının 1 mm’den daha geniş hazırlanması.</a:t>
            </a:r>
          </a:p>
        </p:txBody>
      </p:sp>
    </p:spTree>
    <p:extLst>
      <p:ext uri="{BB962C8B-B14F-4D97-AF65-F5344CB8AC3E}">
        <p14:creationId xmlns:p14="http://schemas.microsoft.com/office/powerpoint/2010/main" val="3951426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3" descr="bluebend3j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0"/>
            <a:ext cx="9324975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5" name="4 Dikdörtgen"/>
          <p:cNvSpPr>
            <a:spLocks noChangeArrowheads="1"/>
          </p:cNvSpPr>
          <p:nvPr/>
        </p:nvSpPr>
        <p:spPr bwMode="auto">
          <a:xfrm>
            <a:off x="1524000" y="642939"/>
            <a:ext cx="9144000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algn="ctr" eaLnBrk="0" hangingPunct="0">
              <a:tabLst>
                <a:tab pos="914400" algn="l"/>
              </a:tabLst>
            </a:pPr>
            <a:r>
              <a:rPr lang="tr-TR" sz="2400" b="1">
                <a:solidFill>
                  <a:srgbClr val="FFC000"/>
                </a:solidFill>
                <a:ea typeface="Times New Roman" pitchFamily="18" charset="0"/>
                <a:cs typeface="Arial" pitchFamily="34" charset="0"/>
              </a:rPr>
              <a:t>  </a:t>
            </a:r>
            <a:r>
              <a:rPr lang="tr-TR" sz="2400" b="1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KAVİTE PRENSİPLERİNDE YENİ YAKLAŞIMLAR</a:t>
            </a:r>
          </a:p>
          <a:p>
            <a:pPr indent="457200" eaLnBrk="0" hangingPunct="0">
              <a:tabLst>
                <a:tab pos="914400" algn="l"/>
              </a:tabLst>
            </a:pPr>
            <a:endParaRPr lang="tr-TR">
              <a:solidFill>
                <a:schemeClr val="bg1"/>
              </a:solidFill>
              <a:ea typeface="Times New Roman" pitchFamily="18" charset="0"/>
              <a:cs typeface="Arial" pitchFamily="34" charset="0"/>
            </a:endParaRPr>
          </a:p>
          <a:p>
            <a:pPr indent="457200" algn="ctr" eaLnBrk="0" hangingPunct="0">
              <a:tabLst>
                <a:tab pos="914400" algn="l"/>
              </a:tabLst>
            </a:pPr>
            <a:r>
              <a:rPr lang="tr-TR" sz="2200">
                <a:ea typeface="Times New Roman" pitchFamily="18" charset="0"/>
                <a:cs typeface="Arial" pitchFamily="34" charset="0"/>
              </a:rPr>
              <a:t>Son yıllardaki teknolojik gelişmelerle yeni restoratif materyaller geliştirilmiştir. Bu nedenle; </a:t>
            </a:r>
          </a:p>
          <a:p>
            <a:pPr indent="457200" algn="ctr" eaLnBrk="0" hangingPunct="0">
              <a:tabLst>
                <a:tab pos="914400" algn="l"/>
              </a:tabLst>
            </a:pPr>
            <a:endParaRPr lang="tr-TR" sz="2200">
              <a:ea typeface="Times New Roman" pitchFamily="18" charset="0"/>
              <a:cs typeface="Arial" pitchFamily="34" charset="0"/>
            </a:endParaRPr>
          </a:p>
          <a:p>
            <a:pPr lvl="1" eaLnBrk="0" hangingPunct="0">
              <a:buFont typeface="Wingdings" pitchFamily="2" charset="2"/>
              <a:buChar char="ü"/>
              <a:tabLst>
                <a:tab pos="914400" algn="l"/>
              </a:tabLst>
            </a:pPr>
            <a:r>
              <a:rPr lang="tr-TR" sz="2200">
                <a:ea typeface="Times New Roman" pitchFamily="18" charset="0"/>
                <a:cs typeface="Arial" pitchFamily="34" charset="0"/>
              </a:rPr>
              <a:t>Korumak için genişletmeye gerek yoktur. Cam iyonomer gibi fluorid içeren restoratif materyaller karyostatik özellik taşırlar.</a:t>
            </a:r>
          </a:p>
          <a:p>
            <a:pPr lvl="1" eaLnBrk="0" hangingPunct="0">
              <a:buFont typeface="Wingdings" pitchFamily="2" charset="2"/>
              <a:buChar char="ü"/>
              <a:tabLst>
                <a:tab pos="914400" algn="l"/>
              </a:tabLst>
            </a:pPr>
            <a:r>
              <a:rPr lang="tr-TR" sz="2200">
                <a:ea typeface="Times New Roman" pitchFamily="18" charset="0"/>
                <a:cs typeface="Arial" pitchFamily="34" charset="0"/>
              </a:rPr>
              <a:t>Restoratif materyallerin dişe bağlanma özellikleri ve dayanıklılıkları artmıştır. Bu nedenle de retansiyon için genişletmeye gerek yoktur. Yeni geliştirilmiş adheziv restoratif materyaller mine ve dentine kimyasal olarak bağlanma özellikleri vardır</a:t>
            </a:r>
          </a:p>
        </p:txBody>
      </p:sp>
      <p:pic>
        <p:nvPicPr>
          <p:cNvPr id="54276" name="Picture 2" descr="mezunsa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34044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1992313" y="2133601"/>
            <a:ext cx="818356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400"/>
              <a:t>Çocuklarda uygulanan restoratif tedaviler yetişkin diş hekimliğinin tüm teknik ve materyallerini kapsar. </a:t>
            </a:r>
          </a:p>
          <a:p>
            <a:pPr algn="ctr"/>
            <a:endParaRPr lang="tr-TR" sz="2400"/>
          </a:p>
          <a:p>
            <a:pPr algn="ctr"/>
            <a:r>
              <a:rPr lang="tr-TR" sz="2400"/>
              <a:t>Ancak süt dişlerinin özel morfolojik yapısı ve çocukların uyumu yetişkinler için uygulanan tekniklerde bir takım değişiklikler yapılmasını zorunlu kılmaktadır.</a:t>
            </a: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1774826" y="260351"/>
            <a:ext cx="8569325" cy="1223963"/>
          </a:xfrm>
          <a:prstGeom prst="rect">
            <a:avLst/>
          </a:prstGeom>
          <a:solidFill>
            <a:srgbClr val="FF99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1992313" y="269875"/>
            <a:ext cx="83248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400" b="1"/>
              <a:t>SÜT VE SÜREKLİ DİŞ RESTORASYONLARI ARASINDA SÜT DİŞLERİNİN MORFOLOJİK ÖZELLİKLERİNDEN KAYNAKLANAN AYRICALIKLAR</a:t>
            </a:r>
          </a:p>
        </p:txBody>
      </p:sp>
      <p:pic>
        <p:nvPicPr>
          <p:cNvPr id="34824" name="Picture 8" descr="estheti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04288" y="4754564"/>
            <a:ext cx="1763712" cy="1843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6752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/>
      <p:bldP spid="34822" grpId="0" animBg="1"/>
      <p:bldP spid="348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2 İçerik Yer Tutucusu"/>
          <p:cNvSpPr>
            <a:spLocks noGrp="1"/>
          </p:cNvSpPr>
          <p:nvPr>
            <p:ph idx="1"/>
          </p:nvPr>
        </p:nvSpPr>
        <p:spPr>
          <a:xfrm>
            <a:off x="1992313" y="836613"/>
            <a:ext cx="8229600" cy="4525962"/>
          </a:xfrm>
        </p:spPr>
        <p:txBody>
          <a:bodyPr/>
          <a:lstStyle/>
          <a:p>
            <a:pPr lvl="1" algn="ctr">
              <a:buFont typeface="Wingdings" pitchFamily="2" charset="2"/>
              <a:buChar char="ü"/>
              <a:tabLst>
                <a:tab pos="914400" algn="l"/>
              </a:tabLst>
            </a:pPr>
            <a:r>
              <a:rPr lang="tr-TR">
                <a:ea typeface="Times New Roman" pitchFamily="18" charset="0"/>
                <a:cs typeface="Arial" pitchFamily="34" charset="0"/>
              </a:rPr>
              <a:t>Zayıflamış diş yapısını kaldırmaya gerek yoktur</a:t>
            </a:r>
          </a:p>
          <a:p>
            <a:pPr lvl="1" algn="ctr">
              <a:buNone/>
              <a:tabLst>
                <a:tab pos="914400" algn="l"/>
              </a:tabLst>
            </a:pPr>
            <a:r>
              <a:rPr lang="tr-TR">
                <a:ea typeface="Times New Roman" pitchFamily="18" charset="0"/>
                <a:cs typeface="Arial" pitchFamily="34" charset="0"/>
              </a:rPr>
              <a:t>.</a:t>
            </a:r>
          </a:p>
          <a:p>
            <a:pPr lvl="1" algn="ctr">
              <a:buNone/>
              <a:tabLst>
                <a:tab pos="914400" algn="l"/>
              </a:tabLst>
            </a:pPr>
            <a:r>
              <a:rPr lang="tr-TR">
                <a:ea typeface="Times New Roman" pitchFamily="18" charset="0"/>
                <a:cs typeface="Arial" pitchFamily="34" charset="0"/>
              </a:rPr>
              <a:t>Yeni geliştirilmiş materyallerin yapıları güçlendirilmiştir.</a:t>
            </a:r>
          </a:p>
          <a:p>
            <a:pPr lvl="1" algn="ctr">
              <a:buFont typeface="Wingdings" pitchFamily="2" charset="2"/>
              <a:buChar char="ü"/>
              <a:tabLst>
                <a:tab pos="914400" algn="l"/>
              </a:tabLst>
            </a:pPr>
            <a:endParaRPr lang="tr-TR">
              <a:ea typeface="Times New Roman" pitchFamily="18" charset="0"/>
              <a:cs typeface="Arial" pitchFamily="34" charset="0"/>
            </a:endParaRPr>
          </a:p>
          <a:p>
            <a:pPr lvl="1" algn="ctr">
              <a:buNone/>
              <a:tabLst>
                <a:tab pos="914400" algn="l"/>
              </a:tabLst>
            </a:pPr>
            <a:r>
              <a:rPr lang="tr-TR">
                <a:ea typeface="Times New Roman" pitchFamily="18" charset="0"/>
                <a:cs typeface="Arial" pitchFamily="34" charset="0"/>
              </a:rPr>
              <a:t> Bu durum yeni kavite prensiplerini gündeme getirmiştir.</a:t>
            </a:r>
          </a:p>
          <a:p>
            <a:pPr>
              <a:tabLst>
                <a:tab pos="914400" algn="l"/>
              </a:tabLst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550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5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1847851" y="909639"/>
            <a:ext cx="8569325" cy="3519487"/>
          </a:xfrm>
          <a:prstGeom prst="rect">
            <a:avLst/>
          </a:prstGeom>
          <a:solidFill>
            <a:srgbClr val="FFCC00"/>
          </a:solidFill>
          <a:ln w="5080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1919288" y="1227139"/>
            <a:ext cx="8208962" cy="341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9263" algn="ctr"/>
            <a:r>
              <a:rPr lang="tr-TR" sz="2400"/>
              <a:t>	Günümüzde;</a:t>
            </a:r>
          </a:p>
          <a:p>
            <a:pPr indent="449263" algn="ctr"/>
            <a:r>
              <a:rPr lang="tr-TR" sz="2400"/>
              <a:t> hem başlangıç halindeki çürük lezyonlarının tanısı</a:t>
            </a:r>
          </a:p>
          <a:p>
            <a:pPr indent="449263" algn="ctr"/>
            <a:r>
              <a:rPr lang="tr-TR" sz="2400"/>
              <a:t> hem de adesiv restoratif materyallerdeki olağanüstü gelişmeler çürük lezyonlarının tedavisinde, sağlıklı diş dokularının kaldırıldığı geleneksel Black yaklaşımının (korumak için genişletmek) travmatik bir uygulama olarak yorumlanmasına neden olmuştur.</a:t>
            </a:r>
          </a:p>
          <a:p>
            <a:pPr indent="449263" algn="ctr"/>
            <a:endParaRPr lang="tr-TR" sz="2400"/>
          </a:p>
          <a:p>
            <a:pPr indent="449263" algn="ctr"/>
            <a:r>
              <a:rPr lang="tr-TR" sz="240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77313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5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7" dur="5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5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21" dur="5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2" grpId="0" animBg="1"/>
      <p:bldP spid="4506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1847851" y="492125"/>
            <a:ext cx="85693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400"/>
              <a:t>Geleneksel tedavi yaklaşımının yerini günümüzde;minimal invaziv tedavi yaklaşımı almıştır.</a:t>
            </a:r>
          </a:p>
        </p:txBody>
      </p:sp>
      <p:pic>
        <p:nvPicPr>
          <p:cNvPr id="46085" name="Picture 5" descr="amalga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24339" y="1628776"/>
            <a:ext cx="3616325" cy="4333875"/>
          </a:xfrm>
          <a:prstGeom prst="rect">
            <a:avLst/>
          </a:prstGeom>
          <a:noFill/>
          <a:ln w="31750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4608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1088" y="1341438"/>
            <a:ext cx="3313112" cy="2520950"/>
          </a:xfrm>
          <a:prstGeom prst="rect">
            <a:avLst/>
          </a:prstGeom>
          <a:noFill/>
          <a:ln w="31750" algn="ctr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46087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40463" y="1341438"/>
            <a:ext cx="3313112" cy="2520950"/>
          </a:xfrm>
          <a:prstGeom prst="rect">
            <a:avLst/>
          </a:prstGeom>
          <a:noFill/>
          <a:ln w="31750" algn="ctr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46088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51088" y="4076701"/>
            <a:ext cx="3313112" cy="2532063"/>
          </a:xfrm>
          <a:prstGeom prst="rect">
            <a:avLst/>
          </a:prstGeom>
          <a:noFill/>
          <a:ln w="31750" algn="ctr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46089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11901" y="4076701"/>
            <a:ext cx="3311525" cy="2557463"/>
          </a:xfrm>
          <a:prstGeom prst="rect">
            <a:avLst/>
          </a:prstGeom>
          <a:noFill/>
          <a:ln w="31750" algn="ctr">
            <a:solidFill>
              <a:srgbClr val="FFFF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5606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5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6" name="4 Dikdörtgen"/>
          <p:cNvSpPr>
            <a:spLocks noChangeArrowheads="1"/>
          </p:cNvSpPr>
          <p:nvPr/>
        </p:nvSpPr>
        <p:spPr bwMode="auto">
          <a:xfrm>
            <a:off x="1524000" y="260350"/>
            <a:ext cx="9144000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tabLst>
                <a:tab pos="457200" algn="l"/>
              </a:tabLst>
            </a:pPr>
            <a:r>
              <a:rPr lang="tr-TR" sz="2400" b="1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Süt Molar Dişlerde Rezin Restorasyonlar için Kavite Prensipleri</a:t>
            </a:r>
          </a:p>
          <a:p>
            <a:pPr eaLnBrk="0" hangingPunct="0">
              <a:tabLst>
                <a:tab pos="457200" algn="l"/>
              </a:tabLst>
            </a:pPr>
            <a:endParaRPr lang="tr-TR" sz="2400" b="1">
              <a:solidFill>
                <a:schemeClr val="bg1"/>
              </a:solidFill>
              <a:ea typeface="Times New Roman" pitchFamily="18" charset="0"/>
              <a:cs typeface="Arial" pitchFamily="34" charset="0"/>
            </a:endParaRPr>
          </a:p>
          <a:p>
            <a:pPr eaLnBrk="0" hangingPunct="0">
              <a:tabLst>
                <a:tab pos="457200" algn="l"/>
              </a:tabLst>
            </a:pPr>
            <a:endParaRPr lang="tr-TR" sz="1000" b="1">
              <a:ea typeface="Times New Roman" pitchFamily="18" charset="0"/>
              <a:cs typeface="Arial" pitchFamily="34" charset="0"/>
            </a:endParaRPr>
          </a:p>
          <a:p>
            <a:pPr eaLnBrk="0" hangingPunct="0">
              <a:tabLst>
                <a:tab pos="457200" algn="l"/>
              </a:tabLst>
            </a:pPr>
            <a:endParaRPr lang="tr-TR" sz="1000">
              <a:ea typeface="Times New Roman" pitchFamily="18" charset="0"/>
              <a:cs typeface="Arial" pitchFamily="34" charset="0"/>
            </a:endParaRPr>
          </a:p>
          <a:p>
            <a:pPr eaLnBrk="0" hangingPunct="0">
              <a:buFont typeface="Wingdings" pitchFamily="2" charset="2"/>
              <a:buChar char="ü"/>
              <a:tabLst>
                <a:tab pos="457200" algn="l"/>
              </a:tabLst>
            </a:pPr>
            <a:r>
              <a:rPr lang="tr-TR" sz="2400">
                <a:ea typeface="Times New Roman" pitchFamily="18" charset="0"/>
                <a:cs typeface="Arial" pitchFamily="34" charset="0"/>
              </a:rPr>
              <a:t>Genel görüş modifiye class Ive Class II dizaynıdır. Mümkün olduğunca sağlıklı doku bırakarak dar bir isthmus gerçekleştirilir.</a:t>
            </a:r>
          </a:p>
          <a:p>
            <a:pPr eaLnBrk="0" hangingPunct="0">
              <a:tabLst>
                <a:tab pos="457200" algn="l"/>
              </a:tabLst>
            </a:pPr>
            <a:endParaRPr lang="tr-TR" sz="2400">
              <a:ea typeface="Times New Roman" pitchFamily="18" charset="0"/>
              <a:cs typeface="Arial" pitchFamily="34" charset="0"/>
            </a:endParaRPr>
          </a:p>
          <a:p>
            <a:pPr eaLnBrk="0" hangingPunct="0">
              <a:buFont typeface="Wingdings" pitchFamily="2" charset="2"/>
              <a:buChar char="ü"/>
              <a:tabLst>
                <a:tab pos="457200" algn="l"/>
              </a:tabLst>
            </a:pPr>
            <a:r>
              <a:rPr lang="tr-TR" sz="2400">
                <a:ea typeface="Times New Roman" pitchFamily="18" charset="0"/>
                <a:cs typeface="Arial" pitchFamily="34" charset="0"/>
              </a:rPr>
              <a:t>Rezin esaslı materyaller nemden olumsuz etkilendiği için kuru ortam sağlanamıyorsa tercih edilmemelidir.</a:t>
            </a:r>
          </a:p>
          <a:p>
            <a:pPr eaLnBrk="0" hangingPunct="0">
              <a:buFont typeface="Wingdings" pitchFamily="2" charset="2"/>
              <a:buChar char="ü"/>
              <a:tabLst>
                <a:tab pos="457200" algn="l"/>
              </a:tabLst>
            </a:pPr>
            <a:endParaRPr lang="tr-TR" sz="2400">
              <a:ea typeface="Times New Roman" pitchFamily="18" charset="0"/>
              <a:cs typeface="Arial" pitchFamily="34" charset="0"/>
            </a:endParaRPr>
          </a:p>
          <a:p>
            <a:pPr eaLnBrk="0" hangingPunct="0">
              <a:buFont typeface="Wingdings" pitchFamily="2" charset="2"/>
              <a:buChar char="ü"/>
              <a:tabLst>
                <a:tab pos="457200" algn="l"/>
              </a:tabLst>
            </a:pPr>
            <a:r>
              <a:rPr lang="tr-TR" sz="2400">
                <a:ea typeface="Times New Roman" pitchFamily="18" charset="0"/>
                <a:cs typeface="Arial" pitchFamily="34" charset="0"/>
              </a:rPr>
              <a:t>Kavite preparasyonları amalgama göre daha konservatiftir. </a:t>
            </a:r>
          </a:p>
          <a:p>
            <a:pPr eaLnBrk="0" hangingPunct="0">
              <a:buFont typeface="Wingdings" pitchFamily="2" charset="2"/>
              <a:buChar char="ü"/>
              <a:tabLst>
                <a:tab pos="457200" algn="l"/>
              </a:tabLst>
            </a:pPr>
            <a:endParaRPr lang="tr-TR" sz="2400">
              <a:ea typeface="Times New Roman" pitchFamily="18" charset="0"/>
              <a:cs typeface="Arial" pitchFamily="34" charset="0"/>
            </a:endParaRPr>
          </a:p>
          <a:p>
            <a:pPr eaLnBrk="0" hangingPunct="0">
              <a:buFont typeface="Wingdings" pitchFamily="2" charset="2"/>
              <a:buChar char="ü"/>
              <a:tabLst>
                <a:tab pos="457200" algn="l"/>
              </a:tabLst>
            </a:pPr>
            <a:r>
              <a:rPr lang="tr-TR" sz="2400">
                <a:ea typeface="Times New Roman" pitchFamily="18" charset="0"/>
                <a:cs typeface="Arial" pitchFamily="34" charset="0"/>
              </a:rPr>
              <a:t>Sadece çürük bölge lokal olarak temizlenir.</a:t>
            </a:r>
          </a:p>
          <a:p>
            <a:pPr eaLnBrk="0" hangingPunct="0">
              <a:buFont typeface="Wingdings" pitchFamily="2" charset="2"/>
              <a:buChar char="ü"/>
              <a:tabLst>
                <a:tab pos="457200" algn="l"/>
              </a:tabLst>
            </a:pPr>
            <a:endParaRPr lang="tr-TR" sz="2400">
              <a:ea typeface="Times New Roman" pitchFamily="18" charset="0"/>
              <a:cs typeface="Arial" pitchFamily="34" charset="0"/>
            </a:endParaRPr>
          </a:p>
          <a:p>
            <a:pPr eaLnBrk="0" hangingPunct="0">
              <a:buFont typeface="Wingdings" pitchFamily="2" charset="2"/>
              <a:buChar char="ü"/>
              <a:tabLst>
                <a:tab pos="457200" algn="l"/>
              </a:tabLst>
            </a:pPr>
            <a:r>
              <a:rPr lang="tr-TR" sz="2400">
                <a:ea typeface="Times New Roman" pitchFamily="18" charset="0"/>
                <a:cs typeface="Arial" pitchFamily="34" charset="0"/>
              </a:rPr>
              <a:t>Kavite marjinlerine bevel yapılır.</a:t>
            </a:r>
          </a:p>
          <a:p>
            <a:pPr eaLnBrk="0" hangingPunct="0">
              <a:buFont typeface="Wingdings" pitchFamily="2" charset="2"/>
              <a:buChar char="ü"/>
              <a:tabLst>
                <a:tab pos="457200" algn="l"/>
              </a:tabLst>
            </a:pPr>
            <a:endParaRPr lang="tr-TR" sz="2400">
              <a:ea typeface="Times New Roman" pitchFamily="18" charset="0"/>
              <a:cs typeface="Arial" pitchFamily="34" charset="0"/>
            </a:endParaRPr>
          </a:p>
          <a:p>
            <a:pPr eaLnBrk="0" hangingPunct="0">
              <a:buFont typeface="Wingdings" pitchFamily="2" charset="2"/>
              <a:buChar char="ü"/>
              <a:tabLst>
                <a:tab pos="457200" algn="l"/>
              </a:tabLst>
            </a:pPr>
            <a:r>
              <a:rPr lang="tr-TR" sz="2400">
                <a:ea typeface="Times New Roman" pitchFamily="18" charset="0"/>
                <a:cs typeface="Arial" pitchFamily="34" charset="0"/>
              </a:rPr>
              <a:t>Bonding ajanlarla dişe bağlanır.</a:t>
            </a:r>
          </a:p>
        </p:txBody>
      </p:sp>
    </p:spTree>
    <p:extLst>
      <p:ext uri="{BB962C8B-B14F-4D97-AF65-F5344CB8AC3E}">
        <p14:creationId xmlns:p14="http://schemas.microsoft.com/office/powerpoint/2010/main" val="6102072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2293158" y="443856"/>
            <a:ext cx="5630837" cy="461665"/>
          </a:xfrm>
          <a:prstGeom prst="rect">
            <a:avLst/>
          </a:prstGeom>
          <a:solidFill>
            <a:srgbClr val="FFFF00"/>
          </a:solidFill>
          <a:ln w="3175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tr-TR" sz="2400" b="1"/>
              <a:t>Minimal invaziv tedavi yaklaşımının amacı:</a:t>
            </a: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1919289" y="1212850"/>
            <a:ext cx="849788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1.Karyojenik enfeksiyonun kontrol altına alınmasıyla operatif tedavinin olabildiğince ertelenmesi,</a:t>
            </a:r>
          </a:p>
        </p:txBody>
      </p:sp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1919288" y="2306638"/>
            <a:ext cx="85836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tabLst>
                <a:tab pos="139700" algn="l"/>
              </a:tabLst>
              <a:defRPr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2.Henüz kavitasyon oluşmamış olan demineralize mine lezyonlarının remineralizasyonunun sağlanması ve kavitasyona dönüşümünün engellenmesi,</a:t>
            </a:r>
          </a:p>
        </p:txBody>
      </p:sp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1919289" y="3702050"/>
            <a:ext cx="8569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tabLst>
                <a:tab pos="139700" algn="l"/>
              </a:tabLst>
              <a:defRPr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3.Kavitasyon oluşmuş olan çürük lezyonlarının sadece çürük dokuları kaldıracak düzeyde açılması ve minimal düzeydeki kavitelerin adesiv dolgu materyalleri ile restorasyonu,</a:t>
            </a: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2252748" y="5130157"/>
            <a:ext cx="80976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>
              <a:tabLst>
                <a:tab pos="139700" algn="l"/>
              </a:tabLst>
              <a:defRPr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4.Dolguların değiştirilmesi yerine tamiri esasına dayanmaktadır</a:t>
            </a:r>
            <a:r>
              <a:rPr lang="tr-TR" sz="2400" b="1" dirty="0"/>
              <a:t>.</a:t>
            </a:r>
          </a:p>
        </p:txBody>
      </p:sp>
      <p:pic>
        <p:nvPicPr>
          <p:cNvPr id="47113" name="Picture 9" descr="flamingo_running_md_clr_660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4826" y="5715000"/>
            <a:ext cx="8096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4" name="Picture 10" descr="flamingo_running_md_clr_660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1089" y="5715000"/>
            <a:ext cx="8096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9119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7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0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 animBg="1"/>
      <p:bldP spid="47109" grpId="0"/>
      <p:bldP spid="47110" grpId="0"/>
      <p:bldP spid="471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1 Başlık"/>
          <p:cNvSpPr>
            <a:spLocks noGrp="1"/>
          </p:cNvSpPr>
          <p:nvPr>
            <p:ph type="title"/>
          </p:nvPr>
        </p:nvSpPr>
        <p:spPr>
          <a:xfrm>
            <a:off x="1952625" y="0"/>
            <a:ext cx="8104188" cy="1143000"/>
          </a:xfrm>
        </p:spPr>
        <p:txBody>
          <a:bodyPr/>
          <a:lstStyle/>
          <a:p>
            <a:r>
              <a:rPr lang="tr-TR" sz="3200" b="1">
                <a:solidFill>
                  <a:srgbClr val="FF0000"/>
                </a:solidFill>
                <a:cs typeface="Arial" pitchFamily="34" charset="0"/>
              </a:rPr>
              <a:t>Minimal</a:t>
            </a:r>
            <a:r>
              <a:rPr lang="tr-TR" sz="3600" b="1">
                <a:solidFill>
                  <a:srgbClr val="FF0000"/>
                </a:solidFill>
                <a:cs typeface="Arial" pitchFamily="34" charset="0"/>
              </a:rPr>
              <a:t> Müdahaleli Diş Hekimliği</a:t>
            </a:r>
          </a:p>
        </p:txBody>
      </p:sp>
      <p:sp>
        <p:nvSpPr>
          <p:cNvPr id="62467" name="2 İçerik Yer Tutucusu"/>
          <p:cNvSpPr>
            <a:spLocks noGrp="1"/>
          </p:cNvSpPr>
          <p:nvPr>
            <p:ph sz="quarter" idx="1"/>
          </p:nvPr>
        </p:nvSpPr>
        <p:spPr>
          <a:xfrm>
            <a:off x="2024063" y="1357313"/>
            <a:ext cx="7467600" cy="51435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2400" b="1">
                <a:cs typeface="Arial" pitchFamily="34" charset="0"/>
              </a:rPr>
              <a:t>Primer Koruma:</a:t>
            </a:r>
          </a:p>
          <a:p>
            <a:pPr>
              <a:buFont typeface="Wingdings" pitchFamily="2" charset="2"/>
              <a:buNone/>
            </a:pPr>
            <a:r>
              <a:rPr lang="tr-TR" sz="2400">
                <a:cs typeface="Arial" pitchFamily="34" charset="0"/>
              </a:rPr>
              <a:t> Fluorid uygulamaları</a:t>
            </a:r>
          </a:p>
          <a:p>
            <a:pPr>
              <a:buFont typeface="Wingdings" pitchFamily="2" charset="2"/>
              <a:buNone/>
            </a:pPr>
            <a:r>
              <a:rPr lang="tr-TR" sz="2400">
                <a:cs typeface="Arial" pitchFamily="34" charset="0"/>
              </a:rPr>
              <a:t>Çocuğun erken yaşta karyolojik bakteri ile kontaminasyonunun engellenmesi</a:t>
            </a:r>
          </a:p>
          <a:p>
            <a:pPr>
              <a:buFont typeface="Wingdings" pitchFamily="2" charset="2"/>
              <a:buNone/>
            </a:pPr>
            <a:r>
              <a:rPr lang="tr-TR" sz="2400">
                <a:cs typeface="Arial" pitchFamily="34" charset="0"/>
              </a:rPr>
              <a:t>Diyetin düzenlenmesi</a:t>
            </a:r>
          </a:p>
          <a:p>
            <a:pPr>
              <a:buFont typeface="Wingdings" pitchFamily="2" charset="2"/>
              <a:buNone/>
            </a:pPr>
            <a:r>
              <a:rPr lang="tr-TR" sz="2400" b="1">
                <a:cs typeface="Arial" pitchFamily="34" charset="0"/>
              </a:rPr>
              <a:t>İkincil Koruma:</a:t>
            </a:r>
          </a:p>
          <a:p>
            <a:pPr>
              <a:buFont typeface="Wingdings" pitchFamily="2" charset="2"/>
              <a:buNone/>
            </a:pPr>
            <a:r>
              <a:rPr lang="tr-TR" sz="2400">
                <a:cs typeface="Arial" pitchFamily="34" charset="0"/>
              </a:rPr>
              <a:t>Çürük lezyonlarının en erken dönemde teşhisini ve uygun tedavisini içerir.</a:t>
            </a:r>
          </a:p>
          <a:p>
            <a:pPr>
              <a:buFont typeface="Wingdings" pitchFamily="2" charset="2"/>
              <a:buNone/>
            </a:pPr>
            <a:r>
              <a:rPr lang="tr-TR" sz="2400" b="1">
                <a:cs typeface="Arial" pitchFamily="34" charset="0"/>
              </a:rPr>
              <a:t>Üçüncül Koruma:</a:t>
            </a:r>
          </a:p>
          <a:p>
            <a:pPr>
              <a:buFont typeface="Wingdings" pitchFamily="2" charset="2"/>
              <a:buNone/>
            </a:pPr>
            <a:r>
              <a:rPr lang="tr-TR" sz="2400">
                <a:cs typeface="Arial" pitchFamily="34" charset="0"/>
              </a:rPr>
              <a:t>Koruyucu uygulamaların başarısız olduğu durumlarda restoratif tedaviyi veya hastalığın tekrarını önlemeyi içerir.</a:t>
            </a:r>
          </a:p>
        </p:txBody>
      </p:sp>
    </p:spTree>
    <p:extLst>
      <p:ext uri="{BB962C8B-B14F-4D97-AF65-F5344CB8AC3E}">
        <p14:creationId xmlns:p14="http://schemas.microsoft.com/office/powerpoint/2010/main" val="809040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1992314" y="333375"/>
            <a:ext cx="8351837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tr-TR" sz="2400"/>
              <a:t>Süt dişi kronları altındaki sürekli dişlere oranla daha küçük ve yuvarlak hatlıdır. </a:t>
            </a:r>
          </a:p>
          <a:p>
            <a:pPr algn="ctr">
              <a:buFont typeface="Wingdings" pitchFamily="2" charset="2"/>
              <a:buChar char="Ø"/>
            </a:pPr>
            <a:endParaRPr lang="tr-TR" sz="2400"/>
          </a:p>
          <a:p>
            <a:pPr algn="ctr">
              <a:buFont typeface="Wingdings" pitchFamily="2" charset="2"/>
              <a:buChar char="Ø"/>
            </a:pPr>
            <a:r>
              <a:rPr lang="tr-TR" sz="2400"/>
              <a:t>Süt dişi kronlarının mesio-distal genişliği, serviko-oklüzal boyutundan daha fazladır.</a:t>
            </a:r>
          </a:p>
          <a:p>
            <a:pPr algn="ctr">
              <a:buFont typeface="Wingdings" pitchFamily="2" charset="2"/>
              <a:buChar char="Ø"/>
            </a:pPr>
            <a:endParaRPr lang="tr-TR" sz="2400"/>
          </a:p>
          <a:p>
            <a:pPr algn="ctr">
              <a:buFont typeface="Wingdings" pitchFamily="2" charset="2"/>
              <a:buChar char="Ø"/>
            </a:pPr>
            <a:r>
              <a:rPr lang="tr-TR" sz="2400"/>
              <a:t>Süt dişlerinde klinik kron boyunun kısa olması, uygulanacak restorasyonlara yeterli destek ve tutuculuğun sağlanmasını zorlaştırır.</a:t>
            </a:r>
          </a:p>
        </p:txBody>
      </p:sp>
      <p:pic>
        <p:nvPicPr>
          <p:cNvPr id="35845" name="Picture 5" descr="DSC00625"/>
          <p:cNvPicPr>
            <a:picLocks noChangeAspect="1" noChangeArrowheads="1"/>
          </p:cNvPicPr>
          <p:nvPr/>
        </p:nvPicPr>
        <p:blipFill>
          <a:blip r:embed="rId4" cstate="print"/>
          <a:srcRect l="28424" t="18974" r="41138" b="24225"/>
          <a:stretch>
            <a:fillRect/>
          </a:stretch>
        </p:blipFill>
        <p:spPr bwMode="auto">
          <a:xfrm>
            <a:off x="2135189" y="4278313"/>
            <a:ext cx="1671637" cy="2341562"/>
          </a:xfrm>
          <a:prstGeom prst="rect">
            <a:avLst/>
          </a:prstGeom>
          <a:noFill/>
          <a:ln w="31750">
            <a:solidFill>
              <a:srgbClr val="FF6600"/>
            </a:solidFill>
            <a:miter lim="800000"/>
            <a:headEnd/>
            <a:tailEnd/>
          </a:ln>
        </p:spPr>
      </p:pic>
      <p:sp>
        <p:nvSpPr>
          <p:cNvPr id="35848" name="AutoShape 8"/>
          <p:cNvSpPr>
            <a:spLocks noChangeArrowheads="1"/>
          </p:cNvSpPr>
          <p:nvPr/>
        </p:nvSpPr>
        <p:spPr bwMode="auto">
          <a:xfrm>
            <a:off x="2135188" y="4508501"/>
            <a:ext cx="215900" cy="720725"/>
          </a:xfrm>
          <a:prstGeom prst="curvedRightArrow">
            <a:avLst>
              <a:gd name="adj1" fmla="val 74708"/>
              <a:gd name="adj2" fmla="val 149386"/>
              <a:gd name="adj3" fmla="val 33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pic>
        <p:nvPicPr>
          <p:cNvPr id="35850" name="Picture 10" descr="DSC00621"/>
          <p:cNvPicPr>
            <a:picLocks noChangeAspect="1" noChangeArrowheads="1"/>
          </p:cNvPicPr>
          <p:nvPr/>
        </p:nvPicPr>
        <p:blipFill>
          <a:blip r:embed="rId5" cstate="print"/>
          <a:srcRect l="5478" t="4361" r="14136" b="8720"/>
          <a:stretch>
            <a:fillRect/>
          </a:stretch>
        </p:blipFill>
        <p:spPr bwMode="auto">
          <a:xfrm>
            <a:off x="4511675" y="4292601"/>
            <a:ext cx="2470150" cy="2246313"/>
          </a:xfrm>
          <a:prstGeom prst="rect">
            <a:avLst/>
          </a:prstGeom>
          <a:noFill/>
          <a:ln w="31750">
            <a:solidFill>
              <a:srgbClr val="FF6600"/>
            </a:solidFill>
            <a:miter lim="800000"/>
            <a:headEnd/>
            <a:tailEnd/>
          </a:ln>
        </p:spPr>
      </p:pic>
      <p:pic>
        <p:nvPicPr>
          <p:cNvPr id="35851" name="Picture 11" descr="DSC00628"/>
          <p:cNvPicPr>
            <a:picLocks noChangeAspect="1" noChangeArrowheads="1"/>
          </p:cNvPicPr>
          <p:nvPr/>
        </p:nvPicPr>
        <p:blipFill>
          <a:blip r:embed="rId6" cstate="print"/>
          <a:srcRect l="20911" t="17435" r="47696" b="16359"/>
          <a:stretch>
            <a:fillRect/>
          </a:stretch>
        </p:blipFill>
        <p:spPr bwMode="auto">
          <a:xfrm>
            <a:off x="7896225" y="4221164"/>
            <a:ext cx="1479550" cy="2339975"/>
          </a:xfrm>
          <a:prstGeom prst="rect">
            <a:avLst/>
          </a:prstGeom>
          <a:noFill/>
          <a:ln w="31750">
            <a:solidFill>
              <a:srgbClr val="FF6600"/>
            </a:solidFill>
            <a:miter lim="800000"/>
            <a:headEnd/>
            <a:tailEnd/>
          </a:ln>
        </p:spPr>
      </p:pic>
      <p:sp>
        <p:nvSpPr>
          <p:cNvPr id="35852" name="AutoShape 12"/>
          <p:cNvSpPr>
            <a:spLocks noChangeArrowheads="1"/>
          </p:cNvSpPr>
          <p:nvPr/>
        </p:nvSpPr>
        <p:spPr bwMode="auto">
          <a:xfrm>
            <a:off x="8183564" y="5013326"/>
            <a:ext cx="865187" cy="144463"/>
          </a:xfrm>
          <a:prstGeom prst="leftRightArrow">
            <a:avLst>
              <a:gd name="adj1" fmla="val 50000"/>
              <a:gd name="adj2" fmla="val 22919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5853" name="AutoShape 13"/>
          <p:cNvSpPr>
            <a:spLocks noChangeArrowheads="1"/>
          </p:cNvSpPr>
          <p:nvPr/>
        </p:nvSpPr>
        <p:spPr bwMode="auto">
          <a:xfrm rot="5400000">
            <a:off x="8688388" y="4797426"/>
            <a:ext cx="863600" cy="142875"/>
          </a:xfrm>
          <a:prstGeom prst="leftRightArrow">
            <a:avLst>
              <a:gd name="adj1" fmla="val 50000"/>
              <a:gd name="adj2" fmla="val 13062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5854" name="WordArt 14"/>
          <p:cNvSpPr>
            <a:spLocks noChangeArrowheads="1" noChangeShapeType="1" noTextEdit="1"/>
          </p:cNvSpPr>
          <p:nvPr/>
        </p:nvSpPr>
        <p:spPr bwMode="auto">
          <a:xfrm>
            <a:off x="8543925" y="5229226"/>
            <a:ext cx="152400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 Black"/>
              </a:rPr>
              <a:t>x</a:t>
            </a:r>
          </a:p>
        </p:txBody>
      </p:sp>
      <p:sp>
        <p:nvSpPr>
          <p:cNvPr id="35855" name="WordArt 15"/>
          <p:cNvSpPr>
            <a:spLocks noChangeArrowheads="1" noChangeShapeType="1" noTextEdit="1"/>
          </p:cNvSpPr>
          <p:nvPr/>
        </p:nvSpPr>
        <p:spPr bwMode="auto">
          <a:xfrm>
            <a:off x="9409114" y="4724401"/>
            <a:ext cx="1428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 Black"/>
              </a:rPr>
              <a:t>y</a:t>
            </a:r>
          </a:p>
        </p:txBody>
      </p:sp>
      <p:sp>
        <p:nvSpPr>
          <p:cNvPr id="35856" name="WordArt 16"/>
          <p:cNvSpPr>
            <a:spLocks noChangeArrowheads="1" noChangeShapeType="1" noTextEdit="1"/>
          </p:cNvSpPr>
          <p:nvPr/>
        </p:nvSpPr>
        <p:spPr bwMode="auto">
          <a:xfrm>
            <a:off x="9696450" y="5157789"/>
            <a:ext cx="152400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 Black"/>
              </a:rPr>
              <a:t>x</a:t>
            </a:r>
          </a:p>
        </p:txBody>
      </p:sp>
      <p:sp>
        <p:nvSpPr>
          <p:cNvPr id="35857" name="WordArt 17"/>
          <p:cNvSpPr>
            <a:spLocks noChangeArrowheads="1" noChangeShapeType="1" noTextEdit="1"/>
          </p:cNvSpPr>
          <p:nvPr/>
        </p:nvSpPr>
        <p:spPr bwMode="auto">
          <a:xfrm>
            <a:off x="10128251" y="5157789"/>
            <a:ext cx="1428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 Black"/>
              </a:rPr>
              <a:t>y</a:t>
            </a:r>
          </a:p>
        </p:txBody>
      </p:sp>
      <p:sp>
        <p:nvSpPr>
          <p:cNvPr id="35858" name="WordArt 18"/>
          <p:cNvSpPr>
            <a:spLocks noChangeArrowheads="1" noChangeShapeType="1" noTextEdit="1"/>
          </p:cNvSpPr>
          <p:nvPr/>
        </p:nvSpPr>
        <p:spPr bwMode="auto">
          <a:xfrm>
            <a:off x="9945688" y="5126038"/>
            <a:ext cx="144462" cy="412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&gt;</a:t>
            </a:r>
          </a:p>
        </p:txBody>
      </p:sp>
      <p:sp>
        <p:nvSpPr>
          <p:cNvPr id="17" name="AutoShape 8"/>
          <p:cNvSpPr>
            <a:spLocks noChangeArrowheads="1"/>
          </p:cNvSpPr>
          <p:nvPr/>
        </p:nvSpPr>
        <p:spPr bwMode="auto">
          <a:xfrm flipH="1">
            <a:off x="3503613" y="4508501"/>
            <a:ext cx="215900" cy="720725"/>
          </a:xfrm>
          <a:prstGeom prst="curvedRightArrow">
            <a:avLst>
              <a:gd name="adj1" fmla="val 74708"/>
              <a:gd name="adj2" fmla="val 149386"/>
              <a:gd name="adj3" fmla="val 33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995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70" decel="1000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770" decel="100000"/>
                                        <p:tgtEl>
                                          <p:spTgt spid="3585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1" dur="77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70" decel="1000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770" decel="100000"/>
                                        <p:tgtEl>
                                          <p:spTgt spid="3585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770" decel="1000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770" decel="100000"/>
                                        <p:tgtEl>
                                          <p:spTgt spid="3585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7" dur="77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9" dur="77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1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70" decel="1000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770" decel="100000"/>
                                        <p:tgtEl>
                                          <p:spTgt spid="3585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6" dur="770" fill="hold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8" dur="770" fill="hold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0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770" decel="1000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770" decel="100000"/>
                                        <p:tgtEl>
                                          <p:spTgt spid="3585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5" dur="77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7" dur="77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500"/>
                            </p:stCondLst>
                            <p:childTnLst>
                              <p:par>
                                <p:cTn id="80" presetID="1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1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animClr clrSpc="rgb" dir="cw">
                                      <p:cBhvr>
                                        <p:cTn id="82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83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8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8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87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500"/>
                            </p:stCondLst>
                            <p:childTnLst>
                              <p:par>
                                <p:cTn id="89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20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95" dur="20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20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20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20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20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03" dur="20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20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6" dur="20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07" dur="20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0" dur="20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11" dur="20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4" dur="2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15" dur="2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2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4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4 -0.08933  0.046 -0.16667  0.113 -0.172  C 0.177 -0.17867  0.237 -0.11867  0.241 -0.032  C 0.246 0.048  0.204 0.12267  0.144 0.128  C 0.089 0.132  0.037 0.08267  0.033 0.008  C 0.029 -0.06  0.064 -0.124  0.115 -0.12933  C 0.162 -0.13333  0.206 -0.092  0.209 -0.02933  C 0.212 0.02667  0.184 0.08133  0.142 0.084  C 0.104 0.088  0.068 0.056  0.065 0.00533  C 0.063 -0.04  0.084 -0.084  0.117 -0.08667  C 0.146 -0.08933  0.175 -0.06533  0.177 -0.02667  C 0.179 0.00667  0.164 0.03867  0.14 0.04133  C 0.12 0.044  0.099 0.02933  0.098 0.00267  C 0.096 -0.01867  0.104 -0.04133  0.119 -0.044  C 0.131 -0.044  0.143 -0.03867  0.145 -0.024  C 0.146 -0.01467  0.144 -0.00533  0.138 -0.00133  C 0.135 0  0.133 0  0.13 -0.00133  E" pathEditMode="relative" ptsTypes="">
                                      <p:cBhvr>
                                        <p:cTn id="118" dur="2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8500"/>
                            </p:stCondLst>
                            <p:childTnLst>
                              <p:par>
                                <p:cTn id="1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4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4 -0.08933  0.046 -0.16667  0.113 -0.172  C 0.177 -0.17867  0.237 -0.11867  0.241 -0.032  C 0.246 0.048  0.204 0.12267  0.144 0.128  C 0.089 0.132  0.037 0.08267  0.033 0.008  C 0.029 -0.06  0.064 -0.124  0.115 -0.12933  C 0.162 -0.13333  0.206 -0.092  0.209 -0.02933  C 0.212 0.02667  0.184 0.08133  0.142 0.084  C 0.104 0.088  0.068 0.056  0.065 0.00533  C 0.063 -0.04  0.084 -0.084  0.117 -0.08667  C 0.146 -0.08933  0.175 -0.06533  0.177 -0.02667  C 0.179 0.00667  0.164 0.03867  0.14 0.04133  C 0.12 0.044  0.099 0.02933  0.098 0.00267  C 0.096 -0.01867  0.104 -0.04133  0.119 -0.044  C 0.131 -0.044  0.143 -0.03867  0.145 -0.024  C 0.146 -0.01467  0.144 -0.00533  0.138 -0.00133  C 0.135 0  0.133 0  0.13 -0.00133  E" pathEditMode="relative" ptsTypes="">
                                      <p:cBhvr>
                                        <p:cTn id="1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/>
      <p:bldP spid="35848" grpId="0" animBg="1"/>
      <p:bldP spid="35848" grpId="1" animBg="1"/>
      <p:bldP spid="35852" grpId="0" animBg="1"/>
      <p:bldP spid="35853" grpId="0" animBg="1"/>
      <p:bldP spid="35854" grpId="0" animBg="1"/>
      <p:bldP spid="35854" grpId="1" animBg="1"/>
      <p:bldP spid="35855" grpId="0" animBg="1"/>
      <p:bldP spid="35855" grpId="1" animBg="1"/>
      <p:bldP spid="35856" grpId="0" animBg="1"/>
      <p:bldP spid="35856" grpId="1" animBg="1"/>
      <p:bldP spid="35857" grpId="0" animBg="1"/>
      <p:bldP spid="35857" grpId="1" animBg="1"/>
      <p:bldP spid="35858" grpId="0" animBg="1"/>
      <p:bldP spid="35858" grpId="1" animBg="1"/>
      <p:bldP spid="17" grpId="0" animBg="1"/>
      <p:bldP spid="1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1992313" y="877282"/>
            <a:ext cx="80899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tr-TR" sz="2400"/>
              <a:t>Klinik kronlar servikal bölgede adeta sıkılmış gibi daralır. </a:t>
            </a:r>
          </a:p>
          <a:p>
            <a:pPr algn="ctr">
              <a:buFont typeface="Wingdings" pitchFamily="2" charset="2"/>
              <a:buChar char="Ø"/>
            </a:pPr>
            <a:endParaRPr lang="tr-TR" sz="2400"/>
          </a:p>
          <a:p>
            <a:pPr algn="ctr">
              <a:buFont typeface="Wingdings" pitchFamily="2" charset="2"/>
              <a:buChar char="Ø"/>
            </a:pPr>
            <a:r>
              <a:rPr lang="tr-TR" sz="2400"/>
              <a:t>Servikal bölgedeki daralma özellikle sınıf-2 kavite preparasyonları esnasında basamağın hazırlanmasını zorlaştırır.</a:t>
            </a:r>
          </a:p>
        </p:txBody>
      </p:sp>
      <p:pic>
        <p:nvPicPr>
          <p:cNvPr id="36869" name="Picture 5" descr="DSC00636"/>
          <p:cNvPicPr>
            <a:picLocks noChangeAspect="1" noChangeArrowheads="1"/>
          </p:cNvPicPr>
          <p:nvPr/>
        </p:nvPicPr>
        <p:blipFill>
          <a:blip r:embed="rId4" cstate="print"/>
          <a:srcRect l="41678" t="53069" r="39342" b="5373"/>
          <a:stretch>
            <a:fillRect/>
          </a:stretch>
        </p:blipFill>
        <p:spPr bwMode="auto">
          <a:xfrm>
            <a:off x="5087939" y="3429001"/>
            <a:ext cx="1800225" cy="2955925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4079876" y="4508500"/>
            <a:ext cx="758825" cy="217488"/>
          </a:xfrm>
          <a:prstGeom prst="rightArrow">
            <a:avLst>
              <a:gd name="adj1" fmla="val 50000"/>
              <a:gd name="adj2" fmla="val 8722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6871" name="AutoShape 7"/>
          <p:cNvSpPr>
            <a:spLocks noChangeArrowheads="1"/>
          </p:cNvSpPr>
          <p:nvPr/>
        </p:nvSpPr>
        <p:spPr bwMode="auto">
          <a:xfrm>
            <a:off x="7104064" y="4508500"/>
            <a:ext cx="720725" cy="215900"/>
          </a:xfrm>
          <a:prstGeom prst="leftArrow">
            <a:avLst>
              <a:gd name="adj1" fmla="val 50000"/>
              <a:gd name="adj2" fmla="val 8345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91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" dur="1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  <p:bldP spid="36870" grpId="0" animBg="1"/>
      <p:bldP spid="3687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774826" y="506413"/>
            <a:ext cx="86709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tr-TR" sz="2400"/>
              <a:t>Bukkal ve lingual yüzeyler oklüzale doğru eğilerek gittikçe birbirine yaklaştığından oklüzal yüzeyler daralmıştır </a:t>
            </a:r>
          </a:p>
          <a:p>
            <a:pPr algn="ctr"/>
            <a:r>
              <a:rPr lang="tr-TR" sz="2400"/>
              <a:t>(özellikle 1. süt molarlarda).</a:t>
            </a:r>
          </a:p>
        </p:txBody>
      </p:sp>
      <p:pic>
        <p:nvPicPr>
          <p:cNvPr id="37893" name="Picture 5" descr="DSC00635"/>
          <p:cNvPicPr>
            <a:picLocks noChangeAspect="1" noChangeArrowheads="1"/>
          </p:cNvPicPr>
          <p:nvPr/>
        </p:nvPicPr>
        <p:blipFill>
          <a:blip r:embed="rId4" cstate="print"/>
          <a:srcRect l="66350" t="59183" r="5698" b="9193"/>
          <a:stretch>
            <a:fillRect/>
          </a:stretch>
        </p:blipFill>
        <p:spPr bwMode="auto">
          <a:xfrm>
            <a:off x="4224339" y="2636839"/>
            <a:ext cx="4033837" cy="3424237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6240464" y="3860800"/>
            <a:ext cx="217487" cy="1214438"/>
          </a:xfrm>
          <a:prstGeom prst="upDownArrow">
            <a:avLst>
              <a:gd name="adj1" fmla="val 50000"/>
              <a:gd name="adj2" fmla="val 111679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197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/>
      <p:bldP spid="3789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2" descr="mezunsa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3" descr="bluebend3j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1847850" y="619125"/>
            <a:ext cx="83518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400"/>
              <a:t>Süt dişleri arasındaki kontakt sürekli dişlerdeki gibi küçük bir nokta halinde değil daha geniş ve düz bir yüzey halindedir.</a:t>
            </a:r>
          </a:p>
        </p:txBody>
      </p:sp>
      <p:graphicFrame>
        <p:nvGraphicFramePr>
          <p:cNvPr id="38917" name="Object 5"/>
          <p:cNvGraphicFramePr>
            <a:graphicFrameLocks noChangeAspect="1"/>
          </p:cNvGraphicFramePr>
          <p:nvPr/>
        </p:nvGraphicFramePr>
        <p:xfrm>
          <a:off x="4332288" y="1682751"/>
          <a:ext cx="4495800" cy="480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Paint Shop Pro Image" r:id="rId5" imgW="5287805" imgH="6185366" progId="">
                  <p:embed/>
                </p:oleObj>
              </mc:Choice>
              <mc:Fallback>
                <p:oleObj name="Paint Shop Pro Image" r:id="rId5" imgW="5287805" imgH="6185366" progId="">
                  <p:embed/>
                  <p:pic>
                    <p:nvPicPr>
                      <p:cNvPr id="3891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contrast="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4424" b="4190"/>
                      <a:stretch>
                        <a:fillRect/>
                      </a:stretch>
                    </p:blipFill>
                    <p:spPr bwMode="auto">
                      <a:xfrm>
                        <a:off x="4332288" y="1682751"/>
                        <a:ext cx="4495800" cy="4803775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66CC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4D4D93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5764214" y="3505201"/>
            <a:ext cx="2263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tr-TR" sz="2800">
                <a:latin typeface="Times New Roman" pitchFamily="18" charset="0"/>
                <a:cs typeface="Times New Roman" pitchFamily="18" charset="0"/>
              </a:rPr>
              <a:t>Nokta K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onta</a:t>
            </a:r>
            <a:r>
              <a:rPr lang="tr-TR" sz="280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endParaRPr lang="en-US"/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5257801" y="4038600"/>
            <a:ext cx="28162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tr-TR" sz="2800">
                <a:latin typeface="Times New Roman" pitchFamily="18" charset="0"/>
                <a:cs typeface="Times New Roman" pitchFamily="18" charset="0"/>
              </a:rPr>
              <a:t>Geniş Yüzeysel K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onta</a:t>
            </a:r>
            <a:r>
              <a:rPr lang="tr-TR" sz="280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endParaRPr lang="en-US"/>
          </a:p>
        </p:txBody>
      </p:sp>
      <p:sp>
        <p:nvSpPr>
          <p:cNvPr id="38920" name="Line 8"/>
          <p:cNvSpPr>
            <a:spLocks noChangeShapeType="1"/>
          </p:cNvSpPr>
          <p:nvPr/>
        </p:nvSpPr>
        <p:spPr bwMode="auto">
          <a:xfrm>
            <a:off x="6389688" y="4656138"/>
            <a:ext cx="0" cy="762000"/>
          </a:xfrm>
          <a:prstGeom prst="line">
            <a:avLst/>
          </a:prstGeom>
          <a:noFill/>
          <a:ln w="9525">
            <a:solidFill>
              <a:srgbClr val="00003E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8921" name="Line 9"/>
          <p:cNvSpPr>
            <a:spLocks noChangeShapeType="1"/>
          </p:cNvSpPr>
          <p:nvPr/>
        </p:nvSpPr>
        <p:spPr bwMode="auto">
          <a:xfrm flipV="1">
            <a:off x="6542088" y="2827338"/>
            <a:ext cx="152400" cy="1066800"/>
          </a:xfrm>
          <a:prstGeom prst="line">
            <a:avLst/>
          </a:prstGeom>
          <a:noFill/>
          <a:ln w="9525">
            <a:solidFill>
              <a:srgbClr val="00003E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1703389" y="2332039"/>
            <a:ext cx="1728787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r-TR" sz="2000"/>
              <a:t>Daimi Dişler</a:t>
            </a:r>
          </a:p>
        </p:txBody>
      </p:sp>
      <p:sp>
        <p:nvSpPr>
          <p:cNvPr id="38923" name="Rectangle 11"/>
          <p:cNvSpPr>
            <a:spLocks noChangeArrowheads="1"/>
          </p:cNvSpPr>
          <p:nvPr/>
        </p:nvSpPr>
        <p:spPr bwMode="auto">
          <a:xfrm>
            <a:off x="1847850" y="5427664"/>
            <a:ext cx="1570038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r-TR" sz="2000"/>
              <a:t>Süt Dişleri</a:t>
            </a:r>
          </a:p>
        </p:txBody>
      </p:sp>
      <p:sp>
        <p:nvSpPr>
          <p:cNvPr id="38924" name="AutoShape 12"/>
          <p:cNvSpPr>
            <a:spLocks noChangeArrowheads="1"/>
          </p:cNvSpPr>
          <p:nvPr/>
        </p:nvSpPr>
        <p:spPr bwMode="auto">
          <a:xfrm>
            <a:off x="3432176" y="2420939"/>
            <a:ext cx="758825" cy="217487"/>
          </a:xfrm>
          <a:prstGeom prst="rightArrow">
            <a:avLst>
              <a:gd name="adj1" fmla="val 50000"/>
              <a:gd name="adj2" fmla="val 8722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8925" name="AutoShape 13"/>
          <p:cNvSpPr>
            <a:spLocks noChangeArrowheads="1"/>
          </p:cNvSpPr>
          <p:nvPr/>
        </p:nvSpPr>
        <p:spPr bwMode="auto">
          <a:xfrm>
            <a:off x="3432176" y="5516564"/>
            <a:ext cx="758825" cy="217487"/>
          </a:xfrm>
          <a:prstGeom prst="rightArrow">
            <a:avLst>
              <a:gd name="adj1" fmla="val 50000"/>
              <a:gd name="adj2" fmla="val 8722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89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/>
      <p:bldP spid="38918" grpId="0"/>
      <p:bldP spid="38919" grpId="0"/>
      <p:bldP spid="38920" grpId="0" animBg="1"/>
      <p:bldP spid="38921" grpId="0" animBg="1"/>
      <p:bldP spid="38922" grpId="0"/>
      <p:bldP spid="38923" grpId="0"/>
      <p:bldP spid="38924" grpId="0" animBg="1"/>
      <p:bldP spid="389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1992313" y="476251"/>
            <a:ext cx="8424862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tr-TR" sz="2400"/>
              <a:t>Süt dişlerinde dentin daha ince olduğundan, pulpa odası sürekli dişlere oranla daha geniştir. </a:t>
            </a:r>
          </a:p>
          <a:p>
            <a:pPr algn="ctr">
              <a:buFont typeface="Wingdings" pitchFamily="2" charset="2"/>
              <a:buChar char="Ø"/>
            </a:pPr>
            <a:endParaRPr lang="tr-TR" sz="2400"/>
          </a:p>
          <a:p>
            <a:pPr algn="ctr">
              <a:buFont typeface="Wingdings" pitchFamily="2" charset="2"/>
              <a:buChar char="Ø"/>
            </a:pPr>
            <a:r>
              <a:rPr lang="tr-TR" sz="2400"/>
              <a:t>Pulpa boynuzları (özellikle mesial boynuzlar) dış yüzeye daha yakın olduğundan kolaylıkla perfore olabilir.</a:t>
            </a:r>
          </a:p>
        </p:txBody>
      </p:sp>
      <p:pic>
        <p:nvPicPr>
          <p:cNvPr id="39941" name="Picture 5" descr="DSC00620"/>
          <p:cNvPicPr>
            <a:picLocks noChangeAspect="1" noChangeArrowheads="1"/>
          </p:cNvPicPr>
          <p:nvPr/>
        </p:nvPicPr>
        <p:blipFill>
          <a:blip r:embed="rId4" cstate="print"/>
          <a:srcRect l="2545" t="6763" r="16179" b="11951"/>
          <a:stretch>
            <a:fillRect/>
          </a:stretch>
        </p:blipFill>
        <p:spPr bwMode="auto">
          <a:xfrm>
            <a:off x="4224339" y="3213100"/>
            <a:ext cx="3959225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348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1919289" y="476836"/>
            <a:ext cx="8347075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b="1" i="1"/>
              <a:t>Süt dişi mine tabakasının genişliği </a:t>
            </a:r>
            <a:r>
              <a:rPr lang="tr-TR" sz="2400"/>
              <a:t>sürekli dişlere oranla daha dar olup sürekli dişlerdeki gibi servikale doğru gittikçe incelir. </a:t>
            </a:r>
          </a:p>
          <a:p>
            <a:pPr algn="just"/>
            <a:endParaRPr lang="tr-TR" sz="2400"/>
          </a:p>
          <a:p>
            <a:pPr algn="just">
              <a:buFont typeface="Wingdings" pitchFamily="2" charset="2"/>
              <a:buChar char="Ø"/>
            </a:pPr>
            <a:r>
              <a:rPr lang="tr-TR" sz="2400" b="1" i="1"/>
              <a:t>Süt dişlerinde servikal bölgedeki mine prizmaları </a:t>
            </a:r>
            <a:r>
              <a:rPr lang="tr-TR" sz="2400"/>
              <a:t>oklüzale doğru eğilimli olup servikal bölgede aniden kesilir. Sürekli dişlerde ise horizontal veya apikale doğru eğimlidir. </a:t>
            </a:r>
          </a:p>
          <a:p>
            <a:pPr algn="just">
              <a:buFont typeface="Wingdings" pitchFamily="2" charset="2"/>
              <a:buChar char="Ø"/>
            </a:pPr>
            <a:endParaRPr lang="tr-TR" sz="2400"/>
          </a:p>
          <a:p>
            <a:pPr algn="just">
              <a:buFont typeface="Wingdings" pitchFamily="2" charset="2"/>
              <a:buChar char="Ø"/>
            </a:pPr>
            <a:r>
              <a:rPr lang="tr-TR" sz="2400" b="1" i="1"/>
              <a:t>Süt dişlerinde aprizmatik yapıda mine tabakasının kalın olması.</a:t>
            </a:r>
          </a:p>
          <a:p>
            <a:pPr algn="just">
              <a:buFont typeface="Wingdings" pitchFamily="2" charset="2"/>
              <a:buChar char="Ø"/>
            </a:pPr>
            <a:endParaRPr lang="tr-TR" sz="2400" b="1" i="1"/>
          </a:p>
          <a:p>
            <a:pPr algn="just">
              <a:buFont typeface="Wingdings" pitchFamily="2" charset="2"/>
              <a:buChar char="Ø"/>
            </a:pPr>
            <a:r>
              <a:rPr lang="tr-TR" sz="2400"/>
              <a:t>Bu nedenle asitle dağlama süresi sürekli dişlere oranla daha uzun tutulmalıdır (30sn.).</a:t>
            </a:r>
          </a:p>
          <a:p>
            <a:pPr algn="just">
              <a:buFont typeface="Wingdings" pitchFamily="2" charset="2"/>
              <a:buChar char="Ø"/>
            </a:pPr>
            <a:endParaRPr lang="tr-TR" sz="2400" b="1" i="1"/>
          </a:p>
          <a:p>
            <a:pPr algn="just"/>
            <a:r>
              <a:rPr lang="tr-TR" sz="2400"/>
              <a:t> </a:t>
            </a:r>
          </a:p>
        </p:txBody>
      </p:sp>
      <p:pic>
        <p:nvPicPr>
          <p:cNvPr id="40966" name="Picture 6" descr="Resim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16950" y="5437188"/>
            <a:ext cx="2051050" cy="142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5924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403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4036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1774826" y="338099"/>
            <a:ext cx="8893175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457200" algn="l"/>
              </a:tabLst>
              <a:defRPr/>
            </a:pPr>
            <a:r>
              <a:rPr lang="tr-TR" sz="2200" b="1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Amalgam Restorasyonlarda Kavite Prensipleri</a:t>
            </a:r>
          </a:p>
          <a:p>
            <a:pPr eaLnBrk="0" hangingPunct="0">
              <a:tabLst>
                <a:tab pos="457200" algn="l"/>
              </a:tabLst>
              <a:defRPr/>
            </a:pPr>
            <a:endParaRPr lang="tr-TR" sz="2200" b="1" dirty="0">
              <a:solidFill>
                <a:schemeClr val="bg1"/>
              </a:solidFill>
              <a:cs typeface="Times New Roman" pitchFamily="18" charset="0"/>
            </a:endParaRPr>
          </a:p>
          <a:p>
            <a:pPr eaLnBrk="0" hangingPunct="0">
              <a:tabLst>
                <a:tab pos="457200" algn="l"/>
              </a:tabLst>
              <a:defRPr/>
            </a:pPr>
            <a:r>
              <a:rPr lang="tr-TR" sz="2200" b="1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Class I Amalgam Restorasyonlarda Kavite Prensipleri</a:t>
            </a:r>
          </a:p>
          <a:p>
            <a:pPr eaLnBrk="0" hangingPunct="0">
              <a:tabLst>
                <a:tab pos="457200" algn="l"/>
              </a:tabLst>
              <a:defRPr/>
            </a:pPr>
            <a:endParaRPr lang="tr-TR" sz="2200" dirty="0">
              <a:solidFill>
                <a:schemeClr val="bg1"/>
              </a:solidFill>
            </a:endParaRPr>
          </a:p>
          <a:p>
            <a:pPr algn="ctr" eaLnBrk="0" hangingPunct="0">
              <a:buFontTx/>
              <a:buChar char="•"/>
              <a:tabLst>
                <a:tab pos="457200" algn="l"/>
              </a:tabLst>
              <a:defRPr/>
            </a:pPr>
            <a:r>
              <a:rPr lang="tr-TR" sz="2200" u="sng" dirty="0">
                <a:cs typeface="Times New Roman" pitchFamily="18" charset="0"/>
              </a:rPr>
              <a:t>Kavite sınırları tüm çürük alanları ve RETANTİF fissürleri kapsamalıdır. </a:t>
            </a:r>
            <a:r>
              <a:rPr lang="tr-TR" sz="2200" dirty="0">
                <a:cs typeface="Times New Roman" pitchFamily="18" charset="0"/>
              </a:rPr>
              <a:t>Ancak bu amaçla sağlam diş dokusu kaldırılmamalıdır.</a:t>
            </a:r>
          </a:p>
          <a:p>
            <a:pPr eaLnBrk="0" hangingPunct="0">
              <a:tabLst>
                <a:tab pos="457200" algn="l"/>
              </a:tabLst>
              <a:defRPr/>
            </a:pPr>
            <a:endParaRPr lang="tr-TR" sz="2200" dirty="0">
              <a:cs typeface="Times New Roman" pitchFamily="18" charset="0"/>
            </a:endParaRPr>
          </a:p>
          <a:p>
            <a:pPr algn="ctr" eaLnBrk="0" hangingPunct="0">
              <a:buFontTx/>
              <a:buChar char="•"/>
              <a:tabLst>
                <a:tab pos="457200" algn="l"/>
              </a:tabLst>
              <a:defRPr/>
            </a:pPr>
            <a:r>
              <a:rPr lang="tr-TR" sz="2200" u="sng" dirty="0">
                <a:cs typeface="Times New Roman" pitchFamily="18" charset="0"/>
              </a:rPr>
              <a:t>Kavite derinliği mineden pulpaya doğru yaklaşık 1,5 mm olmalıdır</a:t>
            </a:r>
            <a:r>
              <a:rPr lang="tr-TR" sz="2200" dirty="0">
                <a:cs typeface="Times New Roman" pitchFamily="18" charset="0"/>
              </a:rPr>
              <a:t>. Bu da dentin dokusunda 0.5 mm kaldırmak anlamına gelir. Kullanılan frezlerin çapları ve uzunlukları uluslarası standartlarda olduğu için 330 nolu fissür frezin kesici ucu (1.5 mm) kavite derinlik ölçüsü olarak idealdir.</a:t>
            </a:r>
            <a:endParaRPr lang="tr-TR" sz="2200" dirty="0"/>
          </a:p>
        </p:txBody>
      </p:sp>
      <p:pic>
        <p:nvPicPr>
          <p:cNvPr id="44039" name="Resim 5" descr="Untitled-6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 t="31458" b="33774"/>
          <a:stretch>
            <a:fillRect/>
          </a:stretch>
        </p:blipFill>
        <p:spPr bwMode="auto">
          <a:xfrm>
            <a:off x="4224339" y="4405314"/>
            <a:ext cx="3887787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4760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1000</Words>
  <Application>Microsoft Macintosh PowerPoint</Application>
  <PresentationFormat>Geniş ekran</PresentationFormat>
  <Paragraphs>146</Paragraphs>
  <Slides>25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3" baseType="lpstr">
      <vt:lpstr>Arial</vt:lpstr>
      <vt:lpstr>Arial Black</vt:lpstr>
      <vt:lpstr>Calibri</vt:lpstr>
      <vt:lpstr>Calibri Light</vt:lpstr>
      <vt:lpstr>Times New Roman</vt:lpstr>
      <vt:lpstr>Wingdings</vt:lpstr>
      <vt:lpstr>Office Teması</vt:lpstr>
      <vt:lpstr>Paint Shop Pro Image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Minimal Müdahaleli Diş Hekimliği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Akif DEMİREL</dc:creator>
  <cp:lastModifiedBy>Akif DEMİREL</cp:lastModifiedBy>
  <cp:revision>1</cp:revision>
  <dcterms:created xsi:type="dcterms:W3CDTF">2020-05-05T08:07:53Z</dcterms:created>
  <dcterms:modified xsi:type="dcterms:W3CDTF">2020-05-05T08:08:09Z</dcterms:modified>
</cp:coreProperties>
</file>