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407" r:id="rId10"/>
    <p:sldId id="517" r:id="rId11"/>
    <p:sldId id="488" r:id="rId12"/>
    <p:sldId id="489" r:id="rId13"/>
    <p:sldId id="490" r:id="rId14"/>
    <p:sldId id="494" r:id="rId15"/>
    <p:sldId id="413" r:id="rId16"/>
    <p:sldId id="411" r:id="rId17"/>
    <p:sldId id="412" r:id="rId18"/>
    <p:sldId id="410" r:id="rId19"/>
    <p:sldId id="425" r:id="rId20"/>
    <p:sldId id="526" r:id="rId21"/>
    <p:sldId id="495" r:id="rId22"/>
    <p:sldId id="496" r:id="rId23"/>
    <p:sldId id="424" r:id="rId24"/>
    <p:sldId id="497" r:id="rId25"/>
    <p:sldId id="544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0A1B9-6F6E-0841-9D13-879F2A8CE1A6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B35BA-C509-8645-9D3C-248310AF5E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350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9C5FF3-D18D-4409-AF1F-D74FB9410F65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08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428E02-252E-D54F-AF01-30CB540CF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5F397F2-11F5-3049-A788-C74D3721A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42D035-8B88-C548-908B-21927429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59FD-3AD9-2641-8B4A-C0A29064F59D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DCC206-60F8-2543-9E37-0F9465B4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953BF6-AB74-CA4A-A6F8-C137F35A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5FE1-8003-F24D-8F70-22C171CA12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21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DA4B5B-41C2-8E42-847A-1E5DC4F64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9A99068-94F3-3F4B-A293-6C0DCDE06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EDCB29-94B9-B142-B4CC-28635A63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59FD-3AD9-2641-8B4A-C0A29064F59D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D7CB96-2B30-EF46-83CE-399E8EC1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7AD2D9-DBA7-6043-8507-2FC428A2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5FE1-8003-F24D-8F70-22C171CA12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12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3F3728E-5FA8-224F-BC65-ED4F9FE21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11EB1D1-3A82-A04F-A30E-068BF441C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E64529-CC88-8848-B9A4-B82691D3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59FD-3AD9-2641-8B4A-C0A29064F59D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FD44F44-AE7D-AC44-847B-9C397DBB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072D25-E0AC-3944-B75E-8124AA93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5FE1-8003-F24D-8F70-22C171CA12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74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17C703-EA70-964B-B31A-CF404969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BE75FF-4AD2-6A46-B947-AB5DB2CBF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6A406A-455C-A348-9B94-22B21487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59FD-3AD9-2641-8B4A-C0A29064F59D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EE93FB-DFA1-6845-9BD8-FA9B29AF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09182F-C045-304D-B749-6EDE91D7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5FE1-8003-F24D-8F70-22C171CA12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85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48E3C2-0CDC-174B-B686-44A84FF62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E6FC38-D4E3-B84A-B575-E5D182879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9533B5-9E21-7849-9800-A85FEBE0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59FD-3AD9-2641-8B4A-C0A29064F59D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E715B0-D499-C047-8773-68FC24F8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6E5BDF-ED2B-6A49-85BE-E1B1CE31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5FE1-8003-F24D-8F70-22C171CA12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4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53E711-706F-404F-9372-BDA5E6C8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FDB21A-00FB-E245-BA03-4DB1DE36F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7CE9BA3-606D-D24C-859A-8B2363864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89F1F8F-5D8C-DD4F-AB78-CD096C11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59FD-3AD9-2641-8B4A-C0A29064F59D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2099D9C-5144-2740-A601-A48C1F37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01A38DF-CC4F-1E47-BC89-18C6F590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5FE1-8003-F24D-8F70-22C171CA12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10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7388C9-0F3E-0E45-BB0E-66F01ABE0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03494C-F8AE-6241-B8B7-AADD89FDD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1498FE8-0A6C-264E-9F1B-D9D610BB1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9A686E4-29E3-3744-A8F3-2929796BD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23BB6D6-4643-984C-9670-DFCC71E6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E1284F4-B914-4947-A6D3-9A556F82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59FD-3AD9-2641-8B4A-C0A29064F59D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B7862C5-EA5A-8B4E-A795-4DB89083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10388A6-2002-0449-816B-E6C34AE4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5FE1-8003-F24D-8F70-22C171CA12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587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5FE2D0-6D6A-4B40-B4C6-E6F9C3D8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92D76D4-0734-A24C-8AA0-985ACB49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59FD-3AD9-2641-8B4A-C0A29064F59D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14F0A82-C76F-9742-9CA8-A99BFBA5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D741DC3-68A7-9242-9266-5B06B39D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5FE1-8003-F24D-8F70-22C171CA12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61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2662AD-BC43-AF43-8D67-018B3D3F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59FD-3AD9-2641-8B4A-C0A29064F59D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0731AA0-F10D-454F-B779-38ECE95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A3FBDCE-3DD3-3D43-933E-213A3421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5FE1-8003-F24D-8F70-22C171CA12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84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4F1547-CF91-D144-9913-D9A0CC19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F41BAF-DA2C-9E49-ABA6-9F9D7049F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44C43B3-678B-DF41-BF58-061AF1F5C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F09F278-0A13-6E47-BB91-3161EDC7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59FD-3AD9-2641-8B4A-C0A29064F59D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690C43-637C-A442-BDEE-6FED4749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5644429-AE45-FF41-962B-71A35D6D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5FE1-8003-F24D-8F70-22C171CA12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22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84C6E5-E3BC-B14D-98A9-D3655107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07F527B-9CFF-364B-A791-E106C8688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33A1405-E874-DE47-9118-0DAEF2D1A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FFF9597-8544-7141-855C-CC9027E4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59FD-3AD9-2641-8B4A-C0A29064F59D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EC4CA68-7487-E843-903F-E16C84C2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09BF140-167B-4347-925D-3400CE9D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5FE1-8003-F24D-8F70-22C171CA12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22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FEE6A61-95E3-3342-9EC7-810DC10C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81AE97-0E67-6A4F-9E54-F0845B6AF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5ADFF64-9BEE-B942-BDD1-7983EE4F5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859FD-3AD9-2641-8B4A-C0A29064F59D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4E1A55-9E95-5D43-AEDE-EDCA45FD3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8F06275-5734-444F-BC78-4588C4CF2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5FE1-8003-F24D-8F70-22C171CA12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47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9"/>
          <p:cNvSpPr>
            <a:spLocks noChangeShapeType="1"/>
          </p:cNvSpPr>
          <p:nvPr/>
        </p:nvSpPr>
        <p:spPr bwMode="auto">
          <a:xfrm>
            <a:off x="1774826" y="5805488"/>
            <a:ext cx="86407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2279650" y="4724827"/>
            <a:ext cx="79200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 b="1"/>
              <a:t>SÜT DİŞLERİNİN RESTORASYONUNDA TEMEL KURALLAR VE PEDODONTİDE KULLANILAN RESTORATİF MATERYALLER</a:t>
            </a:r>
          </a:p>
        </p:txBody>
      </p:sp>
      <p:sp>
        <p:nvSpPr>
          <p:cNvPr id="3076" name="Rectangle 20"/>
          <p:cNvSpPr>
            <a:spLocks noChangeArrowheads="1"/>
          </p:cNvSpPr>
          <p:nvPr/>
        </p:nvSpPr>
        <p:spPr bwMode="auto">
          <a:xfrm>
            <a:off x="1984717" y="6307416"/>
            <a:ext cx="2634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tr-TR"/>
              <a:t>Prof. Dr. Firdevs TULGA ÖZ</a:t>
            </a:r>
          </a:p>
        </p:txBody>
      </p:sp>
    </p:spTree>
    <p:extLst>
      <p:ext uri="{BB962C8B-B14F-4D97-AF65-F5344CB8AC3E}">
        <p14:creationId xmlns:p14="http://schemas.microsoft.com/office/powerpoint/2010/main" val="292274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İçerik Yer Tutucusu"/>
          <p:cNvSpPr>
            <a:spLocks noGrp="1"/>
          </p:cNvSpPr>
          <p:nvPr>
            <p:ph idx="1"/>
          </p:nvPr>
        </p:nvSpPr>
        <p:spPr>
          <a:xfrm>
            <a:off x="1992313" y="333376"/>
            <a:ext cx="8229600" cy="5102225"/>
          </a:xfrm>
        </p:spPr>
        <p:txBody>
          <a:bodyPr/>
          <a:lstStyle/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2400">
                <a:cs typeface="Times New Roman" pitchFamily="18" charset="0"/>
              </a:rPr>
              <a:t>Kavitenin labio-lingual genişliği tüberküller arası mesafenin 1/3-1/4 ü kadar olmalıdır.</a:t>
            </a:r>
          </a:p>
          <a:p>
            <a:pPr>
              <a:buNone/>
              <a:tabLst>
                <a:tab pos="457200" algn="l"/>
              </a:tabLst>
            </a:pPr>
            <a:endParaRPr lang="tr-TR" sz="2400"/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2400">
                <a:cs typeface="Times New Roman" pitchFamily="18" charset="0"/>
              </a:rPr>
              <a:t>Kavitenin iç açıları ve kurvatürler hafifçe yuvarlaklaştırılarak amalgam basıncının azalması sağlanır.</a:t>
            </a:r>
          </a:p>
          <a:p>
            <a:pPr>
              <a:buNone/>
              <a:tabLst>
                <a:tab pos="457200" algn="l"/>
              </a:tabLst>
            </a:pPr>
            <a:endParaRPr lang="tr-TR" sz="2400"/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2400">
                <a:cs typeface="Times New Roman" pitchFamily="18" charset="0"/>
              </a:rPr>
              <a:t>Süt molar dişlerde çürük sadece pitlerde sınırlı ve pitleri ayıran mine sırtı sağlamsa iki küçük okluzal kavite hazırlanmalıdır.</a:t>
            </a:r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endParaRPr lang="tr-TR" sz="2400"/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2400">
                <a:cs typeface="Times New Roman" pitchFamily="18" charset="0"/>
              </a:rPr>
              <a:t>Maksiller süt molarlarda distal fossadaki çürük sıklıkla lingual gelişim oluğu ile devam ettiğinden okluzo-lingual kavite açılmasını gerektirebilir.</a:t>
            </a:r>
            <a:endParaRPr lang="tr-TR" sz="2400"/>
          </a:p>
          <a:p>
            <a:pPr>
              <a:tabLst>
                <a:tab pos="457200" algn="l"/>
              </a:tabLst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80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608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6084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Resim 2" descr="Untitled-12"/>
          <p:cNvPicPr>
            <a:picLocks noChangeAspect="1" noChangeArrowheads="1"/>
          </p:cNvPicPr>
          <p:nvPr/>
        </p:nvPicPr>
        <p:blipFill>
          <a:blip r:embed="rId4" cstate="print">
            <a:lum bright="-6000"/>
            <a:grayscl/>
          </a:blip>
          <a:srcRect b="32925"/>
          <a:stretch>
            <a:fillRect/>
          </a:stretch>
        </p:blipFill>
        <p:spPr bwMode="auto">
          <a:xfrm>
            <a:off x="1847851" y="3933826"/>
            <a:ext cx="3375025" cy="26638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46087" name="7 Dikdörtgen"/>
          <p:cNvSpPr>
            <a:spLocks noChangeArrowheads="1"/>
          </p:cNvSpPr>
          <p:nvPr/>
        </p:nvSpPr>
        <p:spPr bwMode="auto">
          <a:xfrm>
            <a:off x="1774825" y="188913"/>
            <a:ext cx="871378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>
                <a:solidFill>
                  <a:schemeClr val="bg1"/>
                </a:solidFill>
              </a:rPr>
              <a:t>CLASS I AMALGAM RESTORASYONLARDA BAŞARISIZLIK NEDENLER</a:t>
            </a:r>
            <a:r>
              <a:rPr lang="tr-TR" b="1">
                <a:solidFill>
                  <a:schemeClr val="bg1"/>
                </a:solidFill>
              </a:rPr>
              <a:t>İ</a:t>
            </a:r>
          </a:p>
          <a:p>
            <a:endParaRPr lang="tr-TR" b="1" i="1"/>
          </a:p>
          <a:p>
            <a:pPr>
              <a:buFont typeface="Wingdings" pitchFamily="2" charset="2"/>
              <a:buChar char="ü"/>
            </a:pPr>
            <a:r>
              <a:rPr lang="tr-TR" sz="2400" i="1"/>
              <a:t>Tüm fissürlerin kaviteye dahil edilmemesi,</a:t>
            </a:r>
          </a:p>
          <a:p>
            <a:pPr>
              <a:buFont typeface="Wingdings" pitchFamily="2" charset="2"/>
              <a:buChar char="ü"/>
            </a:pPr>
            <a:r>
              <a:rPr lang="tr-TR" sz="2400" i="1"/>
              <a:t>Kavitenin çok derin hazırlanması,</a:t>
            </a:r>
          </a:p>
          <a:p>
            <a:pPr>
              <a:buFont typeface="Wingdings" pitchFamily="2" charset="2"/>
              <a:buChar char="ü"/>
            </a:pPr>
            <a:r>
              <a:rPr lang="tr-TR" sz="2400" i="1"/>
              <a:t>Kavite marjinlerinde sarkık mine bırakılması,</a:t>
            </a:r>
          </a:p>
          <a:p>
            <a:pPr>
              <a:buFont typeface="Wingdings" pitchFamily="2" charset="2"/>
              <a:buChar char="ü"/>
            </a:pPr>
            <a:r>
              <a:rPr lang="tr-TR" sz="2400" i="1"/>
              <a:t>Amalgamın çok derin işlenmesi,</a:t>
            </a:r>
          </a:p>
          <a:p>
            <a:pPr>
              <a:buFont typeface="Wingdings" pitchFamily="2" charset="2"/>
              <a:buChar char="ü"/>
            </a:pPr>
            <a:r>
              <a:rPr lang="tr-TR" sz="2400" i="1"/>
              <a:t>Kavosurface marjinlerde taşkın amalgam bırakılması,</a:t>
            </a:r>
          </a:p>
          <a:p>
            <a:pPr>
              <a:buFont typeface="Wingdings" pitchFamily="2" charset="2"/>
              <a:buChar char="ü"/>
            </a:pPr>
            <a:r>
              <a:rPr lang="tr-TR" sz="2400" i="1"/>
              <a:t>Amalgamın yüksek yapılması</a:t>
            </a:r>
            <a:r>
              <a:rPr lang="tr-TR" sz="2400"/>
              <a:t>.</a:t>
            </a:r>
          </a:p>
          <a:p>
            <a:endParaRPr lang="tr-TR"/>
          </a:p>
        </p:txBody>
      </p:sp>
      <p:pic>
        <p:nvPicPr>
          <p:cNvPr id="46088" name="Resim 2" descr="Untitled-12"/>
          <p:cNvPicPr>
            <a:picLocks noChangeAspect="1" noChangeArrowheads="1"/>
          </p:cNvPicPr>
          <p:nvPr/>
        </p:nvPicPr>
        <p:blipFill>
          <a:blip r:embed="rId5" cstate="print">
            <a:lum bright="-6000"/>
            <a:grayscl/>
          </a:blip>
          <a:srcRect t="70122"/>
          <a:stretch>
            <a:fillRect/>
          </a:stretch>
        </p:blipFill>
        <p:spPr bwMode="auto">
          <a:xfrm>
            <a:off x="5759450" y="4868863"/>
            <a:ext cx="4908550" cy="172561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543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71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7108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1774826" y="476250"/>
            <a:ext cx="8893175" cy="2770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tr-TR" sz="2400" b="1" dirty="0" err="1">
                <a:solidFill>
                  <a:schemeClr val="bg1"/>
                </a:solidFill>
                <a:cs typeface="Times New Roman" pitchFamily="18" charset="0"/>
              </a:rPr>
              <a:t>Class</a:t>
            </a:r>
            <a:r>
              <a:rPr lang="tr-TR" sz="2400" b="1" dirty="0">
                <a:solidFill>
                  <a:schemeClr val="bg1"/>
                </a:solidFill>
                <a:cs typeface="Times New Roman" pitchFamily="18" charset="0"/>
              </a:rPr>
              <a:t> II Amalgam Restorasyonlarda </a:t>
            </a:r>
            <a:r>
              <a:rPr lang="tr-TR" sz="2400" b="1" dirty="0" err="1">
                <a:solidFill>
                  <a:schemeClr val="bg1"/>
                </a:solidFill>
                <a:cs typeface="Times New Roman" pitchFamily="18" charset="0"/>
              </a:rPr>
              <a:t>Kavite</a:t>
            </a:r>
            <a:r>
              <a:rPr lang="tr-TR" sz="2400" b="1" dirty="0">
                <a:solidFill>
                  <a:schemeClr val="bg1"/>
                </a:solidFill>
                <a:cs typeface="Times New Roman" pitchFamily="18" charset="0"/>
              </a:rPr>
              <a:t> Prensipleri</a:t>
            </a:r>
          </a:p>
          <a:p>
            <a:pPr eaLnBrk="0" hangingPunct="0">
              <a:tabLst>
                <a:tab pos="457200" algn="l"/>
              </a:tabLst>
              <a:defRPr/>
            </a:pPr>
            <a:endParaRPr lang="tr-TR" b="1" dirty="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endParaRPr lang="tr-TR" dirty="0">
              <a:solidFill>
                <a:schemeClr val="bg1"/>
              </a:solidFill>
            </a:endParaRPr>
          </a:p>
          <a:p>
            <a:pPr marL="342900" indent="-342900" eaLnBrk="0" hangingPunct="0">
              <a:buFontTx/>
              <a:buAutoNum type="arabicPeriod"/>
              <a:tabLst>
                <a:tab pos="457200" algn="l"/>
              </a:tabLst>
              <a:defRPr/>
            </a:pPr>
            <a:r>
              <a:rPr lang="tr-TR" sz="2400" dirty="0" err="1">
                <a:cs typeface="Times New Roman" pitchFamily="18" charset="0"/>
              </a:rPr>
              <a:t>Okluzal</a:t>
            </a:r>
            <a:r>
              <a:rPr lang="tr-TR" sz="2400" dirty="0">
                <a:cs typeface="Times New Roman" pitchFamily="18" charset="0"/>
              </a:rPr>
              <a:t> </a:t>
            </a:r>
            <a:r>
              <a:rPr lang="tr-TR" sz="2400" dirty="0" err="1">
                <a:cs typeface="Times New Roman" pitchFamily="18" charset="0"/>
              </a:rPr>
              <a:t>kavite</a:t>
            </a:r>
            <a:r>
              <a:rPr lang="tr-TR" sz="2400" dirty="0">
                <a:cs typeface="Times New Roman" pitchFamily="18" charset="0"/>
              </a:rPr>
              <a:t> </a:t>
            </a:r>
            <a:r>
              <a:rPr lang="tr-TR" sz="2400" dirty="0" err="1">
                <a:cs typeface="Times New Roman" pitchFamily="18" charset="0"/>
              </a:rPr>
              <a:t>Class</a:t>
            </a:r>
            <a:r>
              <a:rPr lang="tr-TR" sz="2400" dirty="0">
                <a:cs typeface="Times New Roman" pitchFamily="18" charset="0"/>
              </a:rPr>
              <a:t> I kurallarına göre hazırlanır</a:t>
            </a:r>
          </a:p>
          <a:p>
            <a:pPr marL="342900" indent="-342900" eaLnBrk="0" hangingPunct="0">
              <a:buFontTx/>
              <a:buAutoNum type="arabicPeriod"/>
              <a:tabLst>
                <a:tab pos="457200" algn="l"/>
              </a:tabLst>
              <a:defRPr/>
            </a:pPr>
            <a:endParaRPr lang="tr-TR" sz="2400" dirty="0">
              <a:cs typeface="Times New Roman" pitchFamily="18" charset="0"/>
            </a:endParaRPr>
          </a:p>
          <a:p>
            <a:pPr marL="342900" indent="-342900" eaLnBrk="0" hangingPunct="0">
              <a:buFontTx/>
              <a:buAutoNum type="arabicPeriod"/>
              <a:tabLst>
                <a:tab pos="457200" algn="l"/>
              </a:tabLst>
              <a:defRPr/>
            </a:pPr>
            <a:r>
              <a:rPr lang="tr-TR" sz="2400" dirty="0" err="1"/>
              <a:t>Proksimal</a:t>
            </a:r>
            <a:r>
              <a:rPr lang="tr-TR" sz="2400" dirty="0"/>
              <a:t> kutu </a:t>
            </a:r>
            <a:r>
              <a:rPr lang="tr-TR" sz="2400" dirty="0" err="1"/>
              <a:t>kavitesinin</a:t>
            </a:r>
            <a:r>
              <a:rPr lang="tr-TR" sz="2400" dirty="0"/>
              <a:t> </a:t>
            </a:r>
            <a:r>
              <a:rPr lang="tr-TR" sz="2400" dirty="0" err="1"/>
              <a:t>bukkal</a:t>
            </a:r>
            <a:r>
              <a:rPr lang="tr-TR" sz="2400" dirty="0"/>
              <a:t> ve </a:t>
            </a:r>
            <a:r>
              <a:rPr lang="tr-TR" sz="2400" dirty="0" err="1"/>
              <a:t>lingual</a:t>
            </a:r>
            <a:r>
              <a:rPr lang="tr-TR" sz="2400" dirty="0"/>
              <a:t> </a:t>
            </a:r>
            <a:r>
              <a:rPr lang="tr-TR" sz="2400" dirty="0" err="1"/>
              <a:t>marjinleri</a:t>
            </a:r>
            <a:r>
              <a:rPr lang="tr-TR" sz="2400" dirty="0"/>
              <a:t> kolaylıkla temizlenen alanda olmalıdır.</a:t>
            </a:r>
          </a:p>
          <a:p>
            <a:pPr marL="342900" indent="-342900" eaLnBrk="0" hangingPunct="0">
              <a:tabLst>
                <a:tab pos="457200" algn="l"/>
              </a:tabLst>
              <a:defRPr/>
            </a:pPr>
            <a:endParaRPr lang="tr-TR" b="1" dirty="0">
              <a:cs typeface="Times New Roman" pitchFamily="18" charset="0"/>
            </a:endParaRPr>
          </a:p>
        </p:txBody>
      </p:sp>
      <p:pic>
        <p:nvPicPr>
          <p:cNvPr id="47111" name="Resim 7" descr="Untitled-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175" y="3357564"/>
            <a:ext cx="4768850" cy="26574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47112" name="Rectangle 2"/>
          <p:cNvSpPr>
            <a:spLocks noChangeArrowheads="1"/>
          </p:cNvSpPr>
          <p:nvPr/>
        </p:nvSpPr>
        <p:spPr bwMode="auto">
          <a:xfrm>
            <a:off x="3575051" y="6021388"/>
            <a:ext cx="4752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r-TR" sz="200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Yanlış		 Doğru              Yanlış</a:t>
            </a:r>
          </a:p>
        </p:txBody>
      </p:sp>
    </p:spTree>
    <p:extLst>
      <p:ext uri="{BB962C8B-B14F-4D97-AF65-F5344CB8AC3E}">
        <p14:creationId xmlns:p14="http://schemas.microsoft.com/office/powerpoint/2010/main" val="261550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8132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6 Dikdörtgen"/>
          <p:cNvSpPr>
            <a:spLocks noChangeArrowheads="1"/>
          </p:cNvSpPr>
          <p:nvPr/>
        </p:nvSpPr>
        <p:spPr bwMode="auto">
          <a:xfrm>
            <a:off x="1703389" y="476251"/>
            <a:ext cx="85693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tr-TR" sz="2400">
                <a:cs typeface="Times New Roman" pitchFamily="18" charset="0"/>
              </a:rPr>
              <a:t>3. Proksimal yüzeyler komşu dişe temas etmemelidir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tr-TR" sz="2400">
                <a:cs typeface="Times New Roman" pitchFamily="18" charset="0"/>
              </a:rPr>
              <a:t> (</a:t>
            </a:r>
            <a:r>
              <a:rPr lang="tr-TR" sz="2400" b="1">
                <a:cs typeface="Times New Roman" pitchFamily="18" charset="0"/>
              </a:rPr>
              <a:t>sond testi</a:t>
            </a:r>
            <a:r>
              <a:rPr lang="tr-TR" sz="2400">
                <a:cs typeface="Times New Roman" pitchFamily="18" charset="0"/>
              </a:rPr>
              <a:t>). </a:t>
            </a:r>
          </a:p>
          <a:p>
            <a:pPr algn="ctr" eaLnBrk="0" hangingPunct="0">
              <a:tabLst>
                <a:tab pos="457200" algn="l"/>
              </a:tabLst>
            </a:pPr>
            <a:endParaRPr lang="tr-TR" sz="2400"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tr-TR" sz="2400">
                <a:cs typeface="Times New Roman" pitchFamily="18" charset="0"/>
              </a:rPr>
              <a:t>4. Isthmusun genişliği tüberküller arası mesafenin 1/3 ü kadar olmalıdır, dar isthmus dişe fraktür direnci sağlar, restorasyonun marjinal bütünlüğünü korur.  </a:t>
            </a:r>
            <a:endParaRPr lang="tr-TR" sz="2400"/>
          </a:p>
          <a:p>
            <a:pPr eaLnBrk="0" hangingPunct="0">
              <a:tabLst>
                <a:tab pos="457200" algn="l"/>
              </a:tabLst>
            </a:pPr>
            <a:endParaRPr lang="tr-TR" b="1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tr-TR"/>
          </a:p>
        </p:txBody>
      </p:sp>
      <p:pic>
        <p:nvPicPr>
          <p:cNvPr id="48135" name="Resim 5" descr="Untitled-6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t="71191"/>
          <a:stretch>
            <a:fillRect/>
          </a:stretch>
        </p:blipFill>
        <p:spPr bwMode="auto">
          <a:xfrm>
            <a:off x="3287714" y="3573464"/>
            <a:ext cx="5741987" cy="27146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386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915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9156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9 Dikdörtgen"/>
          <p:cNvSpPr>
            <a:spLocks noChangeArrowheads="1"/>
          </p:cNvSpPr>
          <p:nvPr/>
        </p:nvSpPr>
        <p:spPr bwMode="auto">
          <a:xfrm>
            <a:off x="2063750" y="476250"/>
            <a:ext cx="86042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tr-TR" sz="2400"/>
              <a:t> 5. Restorasyonun tutuculuğu için aproksimal kutu kavitesinin yan duvarları gingivale doğru genişlemelidir.</a:t>
            </a:r>
          </a:p>
          <a:p>
            <a:pPr eaLnBrk="0" hangingPunct="0">
              <a:tabLst>
                <a:tab pos="457200" algn="l"/>
              </a:tabLst>
            </a:pPr>
            <a:r>
              <a:rPr lang="tr-TR" sz="2400"/>
              <a:t> </a:t>
            </a:r>
          </a:p>
          <a:p>
            <a:pPr eaLnBrk="0" hangingPunct="0">
              <a:tabLst>
                <a:tab pos="457200" algn="l"/>
              </a:tabLst>
            </a:pPr>
            <a:r>
              <a:rPr lang="tr-TR" sz="2400">
                <a:cs typeface="Times New Roman" pitchFamily="18" charset="0"/>
              </a:rPr>
              <a:t>6.Gingival duvar pulpal kontura paralel bitirilmelidir.</a:t>
            </a:r>
          </a:p>
          <a:p>
            <a:pPr eaLnBrk="0" hangingPunct="0">
              <a:tabLst>
                <a:tab pos="457200" algn="l"/>
              </a:tabLst>
            </a:pPr>
            <a:endParaRPr lang="tr-TR" sz="240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tr-TR" sz="2400">
                <a:cs typeface="Times New Roman" pitchFamily="18" charset="0"/>
              </a:rPr>
              <a:t>7.Basamağın genişliğinin </a:t>
            </a:r>
            <a:r>
              <a:rPr lang="tr-TR" sz="2400" b="1">
                <a:cs typeface="Times New Roman" pitchFamily="18" charset="0"/>
              </a:rPr>
              <a:t>1 mm </a:t>
            </a:r>
            <a:r>
              <a:rPr lang="tr-TR" sz="2400">
                <a:cs typeface="Times New Roman" pitchFamily="18" charset="0"/>
              </a:rPr>
              <a:t>olması yeterlidir.</a:t>
            </a:r>
            <a:endParaRPr lang="tr-TR" sz="2400"/>
          </a:p>
          <a:p>
            <a:pPr eaLnBrk="0" hangingPunct="0">
              <a:tabLst>
                <a:tab pos="457200" algn="l"/>
              </a:tabLst>
            </a:pPr>
            <a:endParaRPr lang="tr-TR"/>
          </a:p>
        </p:txBody>
      </p:sp>
      <p:pic>
        <p:nvPicPr>
          <p:cNvPr id="49159" name="Resim 6" descr="Untitled-5"/>
          <p:cNvPicPr>
            <a:picLocks noChangeAspect="1" noChangeArrowheads="1"/>
          </p:cNvPicPr>
          <p:nvPr/>
        </p:nvPicPr>
        <p:blipFill>
          <a:blip r:embed="rId4" cstate="print">
            <a:lum contrast="-6000"/>
            <a:grayscl/>
          </a:blip>
          <a:srcRect/>
          <a:stretch>
            <a:fillRect/>
          </a:stretch>
        </p:blipFill>
        <p:spPr bwMode="auto">
          <a:xfrm>
            <a:off x="3719513" y="3573463"/>
            <a:ext cx="5029200" cy="27432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915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1847850" y="1095376"/>
            <a:ext cx="8820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tr-TR" sz="2400">
                <a:cs typeface="Times New Roman" pitchFamily="18" charset="0"/>
              </a:rPr>
              <a:t>8. Proksimal kavitenin dişetine kadar indirilmesine gerek yoktur.</a:t>
            </a:r>
            <a:endParaRPr lang="tr-TR" sz="2400"/>
          </a:p>
        </p:txBody>
      </p:sp>
      <p:pic>
        <p:nvPicPr>
          <p:cNvPr id="50181" name="Resim 8" descr="Untitled-2"/>
          <p:cNvPicPr>
            <a:picLocks noChangeAspect="1" noChangeArrowheads="1"/>
          </p:cNvPicPr>
          <p:nvPr/>
        </p:nvPicPr>
        <p:blipFill>
          <a:blip r:embed="rId4" cstate="print"/>
          <a:srcRect b="11520"/>
          <a:stretch>
            <a:fillRect/>
          </a:stretch>
        </p:blipFill>
        <p:spPr bwMode="auto">
          <a:xfrm>
            <a:off x="3059114" y="2162176"/>
            <a:ext cx="6073775" cy="3643313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50182" name="Rectangle 3"/>
          <p:cNvSpPr>
            <a:spLocks noChangeArrowheads="1"/>
          </p:cNvSpPr>
          <p:nvPr/>
        </p:nvSpPr>
        <p:spPr bwMode="auto">
          <a:xfrm>
            <a:off x="2927351" y="5711826"/>
            <a:ext cx="6048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tr-TR" sz="240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        Doğru			      Yanlış</a:t>
            </a:r>
          </a:p>
        </p:txBody>
      </p:sp>
    </p:spTree>
    <p:extLst>
      <p:ext uri="{BB962C8B-B14F-4D97-AF65-F5344CB8AC3E}">
        <p14:creationId xmlns:p14="http://schemas.microsoft.com/office/powerpoint/2010/main" val="200574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2063750" y="1266825"/>
            <a:ext cx="8001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endParaRPr lang="tr-TR" sz="2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endParaRPr lang="tr-TR" sz="2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endParaRPr lang="tr-TR" sz="2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9 Çocuk hastada Üst ve Alt Çene Süt I. Azı dişinde MO kavite açılırken maymun </a:t>
            </a:r>
            <a:r>
              <a:rPr 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diestemaları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korunmalıdır. </a:t>
            </a:r>
            <a:endParaRPr lang="tr-TR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endParaRPr lang="tr-TR" sz="2000" b="1" dirty="0"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endParaRPr lang="tr-TR" sz="2000" b="1" dirty="0"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endParaRPr lang="tr-TR" sz="2000" dirty="0"/>
          </a:p>
          <a:p>
            <a:pPr algn="ctr" eaLnBrk="0" hangingPunct="0">
              <a:tabLst>
                <a:tab pos="457200" algn="l"/>
              </a:tabLst>
              <a:defRPr/>
            </a:pPr>
            <a:endParaRPr lang="tr-TR" sz="2000" dirty="0"/>
          </a:p>
        </p:txBody>
      </p:sp>
      <p:pic>
        <p:nvPicPr>
          <p:cNvPr id="51203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836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bluebend3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2208213" y="1557339"/>
            <a:ext cx="8001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tr-TR" sz="28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İki yüzeyli geniş çürüklerde 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tr-TR" sz="28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ve 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tr-TR" sz="28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üç yüzeyli çürüklerde 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tr-TR" sz="28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amalgam restorasyonlardan kaçınılmalı paslanmaz çelik kuron tercih edilmelidir.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endParaRPr lang="tr-TR" sz="2000" dirty="0"/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r-TR"/>
          </a:p>
        </p:txBody>
      </p:sp>
      <p:pic>
        <p:nvPicPr>
          <p:cNvPr id="52229" name="Picture 2" descr="mezuns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5-Nokta Yıldız"/>
          <p:cNvSpPr/>
          <p:nvPr/>
        </p:nvSpPr>
        <p:spPr>
          <a:xfrm>
            <a:off x="2208213" y="404813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16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bluebend3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2" descr="mezuns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1"/>
          <p:cNvSpPr>
            <a:spLocks noChangeArrowheads="1"/>
          </p:cNvSpPr>
          <p:nvPr/>
        </p:nvSpPr>
        <p:spPr bwMode="auto">
          <a:xfrm>
            <a:off x="1881188" y="158751"/>
            <a:ext cx="8318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tr-TR" sz="2400" b="1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CLASS II AMALGAM RESTORASYONLARDA BAŞARISIZLIK NEDENLERİ</a:t>
            </a:r>
            <a:endParaRPr lang="tr-TR" sz="240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3253" name="Resim 6" descr="Untitled-5"/>
          <p:cNvPicPr>
            <a:picLocks noChangeAspect="1" noChangeArrowheads="1"/>
          </p:cNvPicPr>
          <p:nvPr/>
        </p:nvPicPr>
        <p:blipFill>
          <a:blip r:embed="rId4" cstate="print">
            <a:lum contrast="-6000"/>
            <a:grayscl/>
          </a:blip>
          <a:srcRect/>
          <a:stretch>
            <a:fillRect/>
          </a:stretch>
        </p:blipFill>
        <p:spPr bwMode="auto">
          <a:xfrm>
            <a:off x="4583113" y="4797426"/>
            <a:ext cx="3097212" cy="180181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3254" name="6 Dikdörtgen"/>
          <p:cNvSpPr>
            <a:spLocks noChangeArrowheads="1"/>
          </p:cNvSpPr>
          <p:nvPr/>
        </p:nvSpPr>
        <p:spPr bwMode="auto">
          <a:xfrm>
            <a:off x="1524000" y="890588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eaLnBrk="0" hangingPunct="0">
              <a:buFontTx/>
              <a:buChar char="•"/>
              <a:tabLst>
                <a:tab pos="457200" algn="l"/>
              </a:tabLst>
            </a:pPr>
            <a:endParaRPr lang="tr-TR" b="1">
              <a:ea typeface="Times New Roman" pitchFamily="18" charset="0"/>
              <a:cs typeface="Arial" pitchFamily="34" charset="0"/>
            </a:endParaRPr>
          </a:p>
          <a:p>
            <a:pPr indent="457200" eaLnBrk="0" hangingPunct="0">
              <a:buFont typeface="Arial" pitchFamily="34" charset="0"/>
              <a:buAutoNum type="arabicPeriod"/>
              <a:tabLst>
                <a:tab pos="457200" algn="l"/>
              </a:tabLst>
            </a:pPr>
            <a:r>
              <a:rPr lang="tr-TR" sz="2200">
                <a:ea typeface="Times New Roman" pitchFamily="18" charset="0"/>
                <a:cs typeface="Arial" pitchFamily="34" charset="0"/>
              </a:rPr>
              <a:t>Sığ kavite derinliğinden kaynaklanan yetersiz amalgam kalınlığı,</a:t>
            </a:r>
          </a:p>
          <a:p>
            <a:pPr indent="457200" eaLnBrk="0" hangingPunct="0">
              <a:buFont typeface="Arial" pitchFamily="34" charset="0"/>
              <a:buAutoNum type="arabicPeriod"/>
              <a:tabLst>
                <a:tab pos="457200" algn="l"/>
              </a:tabLst>
            </a:pPr>
            <a:r>
              <a:rPr lang="tr-TR" sz="2200">
                <a:ea typeface="Times New Roman" pitchFamily="18" charset="0"/>
                <a:cs typeface="Arial" pitchFamily="34" charset="0"/>
              </a:rPr>
              <a:t>Tüm çürüğün veya risk altındaki fissürlerin kaviteye dahil edilmemesi,</a:t>
            </a:r>
          </a:p>
          <a:p>
            <a:pPr indent="457200" eaLnBrk="0" hangingPunct="0">
              <a:buFont typeface="Arial" pitchFamily="34" charset="0"/>
              <a:buAutoNum type="arabicPeriod"/>
              <a:tabLst>
                <a:tab pos="457200" algn="l"/>
              </a:tabLst>
            </a:pPr>
            <a:r>
              <a:rPr lang="tr-TR" sz="2200">
                <a:ea typeface="Times New Roman" pitchFamily="18" charset="0"/>
                <a:cs typeface="Arial" pitchFamily="34" charset="0"/>
              </a:rPr>
              <a:t>Kavite sınırlarının tüberkül sınırlarını takip etmemesi,</a:t>
            </a:r>
          </a:p>
          <a:p>
            <a:pPr indent="457200" eaLnBrk="0" hangingPunct="0">
              <a:buFont typeface="Arial" pitchFamily="34" charset="0"/>
              <a:buAutoNum type="arabicPeriod"/>
              <a:tabLst>
                <a:tab pos="457200" algn="l"/>
              </a:tabLst>
            </a:pPr>
            <a:r>
              <a:rPr lang="tr-TR" sz="2200">
                <a:ea typeface="Times New Roman" pitchFamily="18" charset="0"/>
                <a:cs typeface="Arial" pitchFamily="34" charset="0"/>
              </a:rPr>
              <a:t>Isthmusun çok dar ya da geniş hazırlanması,</a:t>
            </a:r>
          </a:p>
          <a:p>
            <a:pPr indent="457200" eaLnBrk="0" hangingPunct="0">
              <a:buFont typeface="Arial" pitchFamily="34" charset="0"/>
              <a:buAutoNum type="arabicPeriod"/>
              <a:tabLst>
                <a:tab pos="457200" algn="l"/>
              </a:tabLst>
            </a:pPr>
            <a:r>
              <a:rPr lang="tr-TR" sz="2200">
                <a:ea typeface="Times New Roman" pitchFamily="18" charset="0"/>
                <a:cs typeface="Arial" pitchFamily="34" charset="0"/>
              </a:rPr>
              <a:t>Proksimal kanatların geniş açıyla sonlanması, </a:t>
            </a:r>
          </a:p>
          <a:p>
            <a:pPr indent="457200" eaLnBrk="0" hangingPunct="0">
              <a:buFont typeface="Arial" pitchFamily="34" charset="0"/>
              <a:buAutoNum type="arabicPeriod"/>
              <a:tabLst>
                <a:tab pos="457200" algn="l"/>
              </a:tabLst>
            </a:pPr>
            <a:r>
              <a:rPr lang="tr-TR" sz="2200">
                <a:ea typeface="Times New Roman" pitchFamily="18" charset="0"/>
                <a:cs typeface="Arial" pitchFamily="34" charset="0"/>
              </a:rPr>
              <a:t>Proksimal kanatlarda desteksiz mine bırakılması,</a:t>
            </a:r>
          </a:p>
          <a:p>
            <a:pPr indent="457200" eaLnBrk="0" hangingPunct="0">
              <a:buFont typeface="Arial" pitchFamily="34" charset="0"/>
              <a:buAutoNum type="arabicPeriod"/>
              <a:tabLst>
                <a:tab pos="457200" algn="l"/>
              </a:tabLst>
            </a:pPr>
            <a:r>
              <a:rPr lang="tr-TR" sz="2200">
                <a:ea typeface="Times New Roman" pitchFamily="18" charset="0"/>
                <a:cs typeface="Arial" pitchFamily="34" charset="0"/>
              </a:rPr>
              <a:t>Komşu dişle kontağın kaldırılmaması,</a:t>
            </a:r>
          </a:p>
          <a:p>
            <a:pPr indent="457200" eaLnBrk="0" hangingPunct="0">
              <a:buFont typeface="Arial" pitchFamily="34" charset="0"/>
              <a:buAutoNum type="arabicPeriod"/>
              <a:tabLst>
                <a:tab pos="457200" algn="l"/>
              </a:tabLst>
            </a:pPr>
            <a:r>
              <a:rPr lang="tr-TR" sz="2200">
                <a:ea typeface="Times New Roman" pitchFamily="18" charset="0"/>
                <a:cs typeface="Arial" pitchFamily="34" charset="0"/>
              </a:rPr>
              <a:t>Gingival tabanda çürüğün temizlenmemesi,</a:t>
            </a:r>
          </a:p>
          <a:p>
            <a:pPr indent="457200" eaLnBrk="0" hangingPunct="0">
              <a:buFont typeface="Arial" pitchFamily="34" charset="0"/>
              <a:buAutoNum type="arabicPeriod"/>
              <a:tabLst>
                <a:tab pos="457200" algn="l"/>
              </a:tabLst>
            </a:pPr>
            <a:r>
              <a:rPr lang="tr-TR" sz="2200">
                <a:ea typeface="Times New Roman" pitchFamily="18" charset="0"/>
                <a:cs typeface="Arial" pitchFamily="34" charset="0"/>
              </a:rPr>
              <a:t>Aksiyal duvar basamağının 1 mm’den daha geniş hazırlanması.</a:t>
            </a:r>
          </a:p>
        </p:txBody>
      </p:sp>
    </p:spTree>
    <p:extLst>
      <p:ext uri="{BB962C8B-B14F-4D97-AF65-F5344CB8AC3E}">
        <p14:creationId xmlns:p14="http://schemas.microsoft.com/office/powerpoint/2010/main" val="3951426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bluebend3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3249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4 Dikdörtgen"/>
          <p:cNvSpPr>
            <a:spLocks noChangeArrowheads="1"/>
          </p:cNvSpPr>
          <p:nvPr/>
        </p:nvSpPr>
        <p:spPr bwMode="auto">
          <a:xfrm>
            <a:off x="1524000" y="642939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 eaLnBrk="0" hangingPunct="0">
              <a:tabLst>
                <a:tab pos="914400" algn="l"/>
              </a:tabLst>
            </a:pPr>
            <a:r>
              <a:rPr lang="tr-TR" sz="2400" b="1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tr-TR" sz="2400" b="1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KAVİTE PRENSİPLERİNDE YENİ YAKLAŞIMLAR</a:t>
            </a:r>
          </a:p>
          <a:p>
            <a:pPr indent="457200" eaLnBrk="0" hangingPunct="0">
              <a:tabLst>
                <a:tab pos="914400" algn="l"/>
              </a:tabLst>
            </a:pPr>
            <a:endParaRPr lang="tr-TR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indent="457200" algn="ctr" eaLnBrk="0" hangingPunct="0">
              <a:tabLst>
                <a:tab pos="914400" algn="l"/>
              </a:tabLst>
            </a:pPr>
            <a:r>
              <a:rPr lang="tr-TR" sz="2200">
                <a:ea typeface="Times New Roman" pitchFamily="18" charset="0"/>
                <a:cs typeface="Arial" pitchFamily="34" charset="0"/>
              </a:rPr>
              <a:t>Son yıllardaki teknolojik gelişmelerle yeni restoratif materyaller geliştirilmiştir. Bu nedenle; </a:t>
            </a:r>
          </a:p>
          <a:p>
            <a:pPr indent="457200" algn="ctr" eaLnBrk="0" hangingPunct="0">
              <a:tabLst>
                <a:tab pos="914400" algn="l"/>
              </a:tabLst>
            </a:pPr>
            <a:endParaRPr lang="tr-TR" sz="2200"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 typeface="Wingdings" pitchFamily="2" charset="2"/>
              <a:buChar char="ü"/>
              <a:tabLst>
                <a:tab pos="914400" algn="l"/>
              </a:tabLst>
            </a:pPr>
            <a:r>
              <a:rPr lang="tr-TR" sz="2200">
                <a:ea typeface="Times New Roman" pitchFamily="18" charset="0"/>
                <a:cs typeface="Arial" pitchFamily="34" charset="0"/>
              </a:rPr>
              <a:t>Korumak için genişletmeye gerek yoktur. Cam iyonomer gibi fluorid içeren restoratif materyaller karyostatik özellik taşırlar.</a:t>
            </a:r>
          </a:p>
          <a:p>
            <a:pPr lvl="1" eaLnBrk="0" hangingPunct="0">
              <a:buFont typeface="Wingdings" pitchFamily="2" charset="2"/>
              <a:buChar char="ü"/>
              <a:tabLst>
                <a:tab pos="914400" algn="l"/>
              </a:tabLst>
            </a:pPr>
            <a:r>
              <a:rPr lang="tr-TR" sz="2200">
                <a:ea typeface="Times New Roman" pitchFamily="18" charset="0"/>
                <a:cs typeface="Arial" pitchFamily="34" charset="0"/>
              </a:rPr>
              <a:t>Restoratif materyallerin dişe bağlanma özellikleri ve dayanıklılıkları artmıştır. Bu nedenle de retansiyon için genişletmeye gerek yoktur. Yeni geliştirilmiş adheziv restoratif materyaller mine ve dentine kimyasal olarak bağlanma özellikleri vardır</a:t>
            </a:r>
          </a:p>
        </p:txBody>
      </p:sp>
      <p:pic>
        <p:nvPicPr>
          <p:cNvPr id="54276" name="Picture 2" descr="mezuns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04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992313" y="2133601"/>
            <a:ext cx="8183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/>
              <a:t>Çocuklarda uygulanan restoratif tedaviler yetişkin diş hekimliğinin tüm teknik ve materyallerini kapsar. </a:t>
            </a:r>
          </a:p>
          <a:p>
            <a:pPr algn="ctr"/>
            <a:endParaRPr lang="tr-TR" sz="2400"/>
          </a:p>
          <a:p>
            <a:pPr algn="ctr"/>
            <a:r>
              <a:rPr lang="tr-TR" sz="2400"/>
              <a:t>Ancak süt dişlerinin özel morfolojik yapısı ve çocukların uyumu yetişkinler için uygulanan tekniklerde bir takım değişiklikler yapılmasını zorunlu kılmaktadır.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774826" y="260351"/>
            <a:ext cx="8569325" cy="1223963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992313" y="269875"/>
            <a:ext cx="8324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 b="1"/>
              <a:t>SÜT VE SÜREKLİ DİŞ RESTORASYONLARI ARASINDA SÜT DİŞLERİNİN MORFOLOJİK ÖZELLİKLERİNDEN KAYNAKLANAN AYRICALIKLAR</a:t>
            </a:r>
          </a:p>
        </p:txBody>
      </p:sp>
      <p:pic>
        <p:nvPicPr>
          <p:cNvPr id="34824" name="Picture 8" descr="esthe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4288" y="4754564"/>
            <a:ext cx="1763712" cy="184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675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 animBg="1"/>
      <p:bldP spid="348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2 İçerik Yer Tutucusu"/>
          <p:cNvSpPr>
            <a:spLocks noGrp="1"/>
          </p:cNvSpPr>
          <p:nvPr>
            <p:ph idx="1"/>
          </p:nvPr>
        </p:nvSpPr>
        <p:spPr>
          <a:xfrm>
            <a:off x="1992313" y="836613"/>
            <a:ext cx="8229600" cy="4525962"/>
          </a:xfrm>
        </p:spPr>
        <p:txBody>
          <a:bodyPr/>
          <a:lstStyle/>
          <a:p>
            <a:pPr lvl="1" algn="ctr">
              <a:buFont typeface="Wingdings" pitchFamily="2" charset="2"/>
              <a:buChar char="ü"/>
              <a:tabLst>
                <a:tab pos="914400" algn="l"/>
              </a:tabLst>
            </a:pPr>
            <a:r>
              <a:rPr lang="tr-TR">
                <a:ea typeface="Times New Roman" pitchFamily="18" charset="0"/>
                <a:cs typeface="Arial" pitchFamily="34" charset="0"/>
              </a:rPr>
              <a:t>Zayıflamış diş yapısını kaldırmaya gerek yoktur</a:t>
            </a:r>
          </a:p>
          <a:p>
            <a:pPr lvl="1" algn="ctr">
              <a:buNone/>
              <a:tabLst>
                <a:tab pos="914400" algn="l"/>
              </a:tabLst>
            </a:pPr>
            <a:r>
              <a:rPr lang="tr-TR">
                <a:ea typeface="Times New Roman" pitchFamily="18" charset="0"/>
                <a:cs typeface="Arial" pitchFamily="34" charset="0"/>
              </a:rPr>
              <a:t>.</a:t>
            </a:r>
          </a:p>
          <a:p>
            <a:pPr lvl="1" algn="ctr">
              <a:buNone/>
              <a:tabLst>
                <a:tab pos="914400" algn="l"/>
              </a:tabLst>
            </a:pPr>
            <a:r>
              <a:rPr lang="tr-TR">
                <a:ea typeface="Times New Roman" pitchFamily="18" charset="0"/>
                <a:cs typeface="Arial" pitchFamily="34" charset="0"/>
              </a:rPr>
              <a:t>Yeni geliştirilmiş materyallerin yapıları güçlendirilmiştir.</a:t>
            </a:r>
          </a:p>
          <a:p>
            <a:pPr lvl="1" algn="ctr">
              <a:buFont typeface="Wingdings" pitchFamily="2" charset="2"/>
              <a:buChar char="ü"/>
              <a:tabLst>
                <a:tab pos="914400" algn="l"/>
              </a:tabLst>
            </a:pPr>
            <a:endParaRPr lang="tr-TR">
              <a:ea typeface="Times New Roman" pitchFamily="18" charset="0"/>
              <a:cs typeface="Arial" pitchFamily="34" charset="0"/>
            </a:endParaRPr>
          </a:p>
          <a:p>
            <a:pPr lvl="1" algn="ctr">
              <a:buNone/>
              <a:tabLst>
                <a:tab pos="914400" algn="l"/>
              </a:tabLst>
            </a:pPr>
            <a:r>
              <a:rPr lang="tr-TR">
                <a:ea typeface="Times New Roman" pitchFamily="18" charset="0"/>
                <a:cs typeface="Arial" pitchFamily="34" charset="0"/>
              </a:rPr>
              <a:t> Bu durum yeni kavite prensiplerini gündeme getirmiştir.</a:t>
            </a:r>
          </a:p>
          <a:p>
            <a:pPr>
              <a:tabLst>
                <a:tab pos="914400" algn="l"/>
              </a:tabLst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50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847851" y="909639"/>
            <a:ext cx="8569325" cy="3519487"/>
          </a:xfrm>
          <a:prstGeom prst="rect">
            <a:avLst/>
          </a:prstGeom>
          <a:solidFill>
            <a:srgbClr val="FFCC00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919288" y="1227139"/>
            <a:ext cx="8208962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tr-TR" sz="2400"/>
              <a:t>	Günümüzde;</a:t>
            </a:r>
          </a:p>
          <a:p>
            <a:pPr indent="449263" algn="ctr"/>
            <a:r>
              <a:rPr lang="tr-TR" sz="2400"/>
              <a:t> hem başlangıç halindeki çürük lezyonlarının tanısı</a:t>
            </a:r>
          </a:p>
          <a:p>
            <a:pPr indent="449263" algn="ctr"/>
            <a:r>
              <a:rPr lang="tr-TR" sz="2400"/>
              <a:t> hem de adesiv restoratif materyallerdeki olağanüstü gelişmeler çürük lezyonlarının tedavisinde, sağlıklı diş dokularının kaldırıldığı geleneksel Black yaklaşımının (korumak için genişletmek) travmatik bir uygulama olarak yorumlanmasına neden olmuştur.</a:t>
            </a:r>
          </a:p>
          <a:p>
            <a:pPr indent="449263" algn="ctr"/>
            <a:endParaRPr lang="tr-TR" sz="2400"/>
          </a:p>
          <a:p>
            <a:pPr indent="449263" algn="ctr"/>
            <a:r>
              <a:rPr lang="tr-TR" sz="24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731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847851" y="492125"/>
            <a:ext cx="8569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/>
              <a:t>Geleneksel tedavi yaklaşımının yerini günümüzde;minimal invaziv tedavi yaklaşımı almıştır.</a:t>
            </a:r>
          </a:p>
        </p:txBody>
      </p:sp>
      <p:pic>
        <p:nvPicPr>
          <p:cNvPr id="46085" name="Picture 5" descr="amalg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4339" y="1628776"/>
            <a:ext cx="3616325" cy="4333875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1088" y="1341438"/>
            <a:ext cx="3313112" cy="2520950"/>
          </a:xfrm>
          <a:prstGeom prst="rect">
            <a:avLst/>
          </a:prstGeom>
          <a:noFill/>
          <a:ln w="31750" algn="ctr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463" y="1341438"/>
            <a:ext cx="3313112" cy="2520950"/>
          </a:xfrm>
          <a:prstGeom prst="rect">
            <a:avLst/>
          </a:prstGeom>
          <a:noFill/>
          <a:ln w="31750" algn="ctr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1088" y="4076701"/>
            <a:ext cx="3313112" cy="2532063"/>
          </a:xfrm>
          <a:prstGeom prst="rect">
            <a:avLst/>
          </a:prstGeom>
          <a:noFill/>
          <a:ln w="31750" algn="ctr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1901" y="4076701"/>
            <a:ext cx="3311525" cy="2557463"/>
          </a:xfrm>
          <a:prstGeom prst="rect">
            <a:avLst/>
          </a:prstGeom>
          <a:noFill/>
          <a:ln w="31750" algn="ctr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606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4 Dikdörtgen"/>
          <p:cNvSpPr>
            <a:spLocks noChangeArrowheads="1"/>
          </p:cNvSpPr>
          <p:nvPr/>
        </p:nvSpPr>
        <p:spPr bwMode="auto">
          <a:xfrm>
            <a:off x="1524000" y="26035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tr-TR" sz="2400" b="1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Süt Molar Dişlerde Rezin Restorasyonlar için Kavite Prensipleri</a:t>
            </a:r>
          </a:p>
          <a:p>
            <a:pPr eaLnBrk="0" hangingPunct="0">
              <a:tabLst>
                <a:tab pos="457200" algn="l"/>
              </a:tabLst>
            </a:pPr>
            <a:endParaRPr lang="tr-TR" sz="2400" b="1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tr-TR" sz="1000" b="1"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tr-TR" sz="1000"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>
                <a:ea typeface="Times New Roman" pitchFamily="18" charset="0"/>
                <a:cs typeface="Arial" pitchFamily="34" charset="0"/>
              </a:rPr>
              <a:t>Genel görüş modifiye class Ive Class II dizaynıdır. Mümkün olduğunca sağlıklı doku bırakarak dar bir isthmus gerçekleştirilir.</a:t>
            </a:r>
          </a:p>
          <a:p>
            <a:pPr eaLnBrk="0" hangingPunct="0">
              <a:tabLst>
                <a:tab pos="457200" algn="l"/>
              </a:tabLst>
            </a:pPr>
            <a:endParaRPr lang="tr-TR" sz="2400"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>
                <a:ea typeface="Times New Roman" pitchFamily="18" charset="0"/>
                <a:cs typeface="Arial" pitchFamily="34" charset="0"/>
              </a:rPr>
              <a:t>Rezin esaslı materyaller nemden olumsuz etkilendiği için kuru ortam sağlanamıyorsa tercih edilmemelidir.</a:t>
            </a:r>
          </a:p>
          <a:p>
            <a:pPr eaLnBrk="0" hangingPunct="0">
              <a:buFont typeface="Wingdings" pitchFamily="2" charset="2"/>
              <a:buChar char="ü"/>
              <a:tabLst>
                <a:tab pos="457200" algn="l"/>
              </a:tabLst>
            </a:pPr>
            <a:endParaRPr lang="tr-TR" sz="2400"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>
                <a:ea typeface="Times New Roman" pitchFamily="18" charset="0"/>
                <a:cs typeface="Arial" pitchFamily="34" charset="0"/>
              </a:rPr>
              <a:t>Kavite preparasyonları amalgama göre daha konservatiftir. </a:t>
            </a:r>
          </a:p>
          <a:p>
            <a:pPr eaLnBrk="0" hangingPunct="0">
              <a:buFont typeface="Wingdings" pitchFamily="2" charset="2"/>
              <a:buChar char="ü"/>
              <a:tabLst>
                <a:tab pos="457200" algn="l"/>
              </a:tabLst>
            </a:pPr>
            <a:endParaRPr lang="tr-TR" sz="2400"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>
                <a:ea typeface="Times New Roman" pitchFamily="18" charset="0"/>
                <a:cs typeface="Arial" pitchFamily="34" charset="0"/>
              </a:rPr>
              <a:t>Sadece çürük bölge lokal olarak temizlenir.</a:t>
            </a:r>
          </a:p>
          <a:p>
            <a:pPr eaLnBrk="0" hangingPunct="0">
              <a:buFont typeface="Wingdings" pitchFamily="2" charset="2"/>
              <a:buChar char="ü"/>
              <a:tabLst>
                <a:tab pos="457200" algn="l"/>
              </a:tabLst>
            </a:pPr>
            <a:endParaRPr lang="tr-TR" sz="2400"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>
                <a:ea typeface="Times New Roman" pitchFamily="18" charset="0"/>
                <a:cs typeface="Arial" pitchFamily="34" charset="0"/>
              </a:rPr>
              <a:t>Kavite marjinlerine bevel yapılır.</a:t>
            </a:r>
          </a:p>
          <a:p>
            <a:pPr eaLnBrk="0" hangingPunct="0">
              <a:buFont typeface="Wingdings" pitchFamily="2" charset="2"/>
              <a:buChar char="ü"/>
              <a:tabLst>
                <a:tab pos="457200" algn="l"/>
              </a:tabLst>
            </a:pPr>
            <a:endParaRPr lang="tr-TR" sz="2400"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>
                <a:ea typeface="Times New Roman" pitchFamily="18" charset="0"/>
                <a:cs typeface="Arial" pitchFamily="34" charset="0"/>
              </a:rPr>
              <a:t>Bonding ajanlarla dişe bağlanır.</a:t>
            </a:r>
          </a:p>
        </p:txBody>
      </p:sp>
    </p:spTree>
    <p:extLst>
      <p:ext uri="{BB962C8B-B14F-4D97-AF65-F5344CB8AC3E}">
        <p14:creationId xmlns:p14="http://schemas.microsoft.com/office/powerpoint/2010/main" val="610207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93158" y="443856"/>
            <a:ext cx="5630837" cy="461665"/>
          </a:xfrm>
          <a:prstGeom prst="rect">
            <a:avLst/>
          </a:prstGeom>
          <a:solidFill>
            <a:srgbClr val="FFFF00"/>
          </a:solidFill>
          <a:ln w="317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tr-TR" sz="2400" b="1"/>
              <a:t>Minimal invaziv tedavi yaklaşımının amacı: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919289" y="1212850"/>
            <a:ext cx="84978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1.Karyojenik enfeksiyonun kontrol altına alınmasıyla operatif tedavinin olabildiğince ertelenmesi,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919288" y="2306638"/>
            <a:ext cx="8583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39700" algn="l"/>
              </a:tabLst>
              <a:defRPr/>
            </a:pP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2.Henüz kavitasyon oluşmamış olan demineralize mine lezyonlarının remineralizasyonunun sağlanması ve kavitasyona dönüşümünün engellenmesi,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919289" y="370205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39700" algn="l"/>
              </a:tabLst>
              <a:defRPr/>
            </a:pP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3.Kavitasyon oluşmuş olan çürük lezyonlarının sadece çürük dokuları kaldıracak düzeyde açılması ve minimal düzeydeki kavitelerin adesiv dolgu materyalleri ile restorasyonu,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252748" y="5130157"/>
            <a:ext cx="8097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139700" algn="l"/>
              </a:tabLst>
              <a:defRPr/>
            </a:pP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4.Dolguların değiştirilmesi yerine tamiri esasına dayanmaktadır</a:t>
            </a:r>
            <a:r>
              <a:rPr lang="tr-TR" sz="2400" b="1" dirty="0"/>
              <a:t>.</a:t>
            </a:r>
          </a:p>
        </p:txBody>
      </p:sp>
      <p:pic>
        <p:nvPicPr>
          <p:cNvPr id="47113" name="Picture 9" descr="flamingo_running_md_clr_660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4826" y="5715000"/>
            <a:ext cx="80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 descr="flamingo_running_md_clr_660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089" y="5715000"/>
            <a:ext cx="80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11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/>
      <p:bldP spid="47110" grpId="0"/>
      <p:bldP spid="471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Başlık"/>
          <p:cNvSpPr>
            <a:spLocks noGrp="1"/>
          </p:cNvSpPr>
          <p:nvPr>
            <p:ph type="title"/>
          </p:nvPr>
        </p:nvSpPr>
        <p:spPr>
          <a:xfrm>
            <a:off x="1952625" y="0"/>
            <a:ext cx="8104188" cy="1143000"/>
          </a:xfrm>
        </p:spPr>
        <p:txBody>
          <a:bodyPr/>
          <a:lstStyle/>
          <a:p>
            <a:r>
              <a:rPr lang="tr-TR" sz="3200" b="1">
                <a:solidFill>
                  <a:srgbClr val="FF0000"/>
                </a:solidFill>
                <a:cs typeface="Arial" pitchFamily="34" charset="0"/>
              </a:rPr>
              <a:t>Minimal</a:t>
            </a:r>
            <a:r>
              <a:rPr lang="tr-TR" sz="3600" b="1">
                <a:solidFill>
                  <a:srgbClr val="FF0000"/>
                </a:solidFill>
                <a:cs typeface="Arial" pitchFamily="34" charset="0"/>
              </a:rPr>
              <a:t> Müdahaleli Diş Hekimliği</a:t>
            </a:r>
          </a:p>
        </p:txBody>
      </p:sp>
      <p:sp>
        <p:nvSpPr>
          <p:cNvPr id="62467" name="2 İçerik Yer Tutucusu"/>
          <p:cNvSpPr>
            <a:spLocks noGrp="1"/>
          </p:cNvSpPr>
          <p:nvPr>
            <p:ph sz="quarter" idx="1"/>
          </p:nvPr>
        </p:nvSpPr>
        <p:spPr>
          <a:xfrm>
            <a:off x="2024063" y="1357313"/>
            <a:ext cx="7467600" cy="5143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2400" b="1">
                <a:cs typeface="Arial" pitchFamily="34" charset="0"/>
              </a:rPr>
              <a:t>Primer Koruma:</a:t>
            </a:r>
          </a:p>
          <a:p>
            <a:pPr>
              <a:buFont typeface="Wingdings" pitchFamily="2" charset="2"/>
              <a:buNone/>
            </a:pPr>
            <a:r>
              <a:rPr lang="tr-TR" sz="2400">
                <a:cs typeface="Arial" pitchFamily="34" charset="0"/>
              </a:rPr>
              <a:t> Fluorid uygulamaları</a:t>
            </a:r>
          </a:p>
          <a:p>
            <a:pPr>
              <a:buFont typeface="Wingdings" pitchFamily="2" charset="2"/>
              <a:buNone/>
            </a:pPr>
            <a:r>
              <a:rPr lang="tr-TR" sz="2400">
                <a:cs typeface="Arial" pitchFamily="34" charset="0"/>
              </a:rPr>
              <a:t>Çocuğun erken yaşta karyolojik bakteri ile kontaminasyonunun engellenmesi</a:t>
            </a:r>
          </a:p>
          <a:p>
            <a:pPr>
              <a:buFont typeface="Wingdings" pitchFamily="2" charset="2"/>
              <a:buNone/>
            </a:pPr>
            <a:r>
              <a:rPr lang="tr-TR" sz="2400">
                <a:cs typeface="Arial" pitchFamily="34" charset="0"/>
              </a:rPr>
              <a:t>Diyetin düzenlenmesi</a:t>
            </a:r>
          </a:p>
          <a:p>
            <a:pPr>
              <a:buFont typeface="Wingdings" pitchFamily="2" charset="2"/>
              <a:buNone/>
            </a:pPr>
            <a:r>
              <a:rPr lang="tr-TR" sz="2400" b="1">
                <a:cs typeface="Arial" pitchFamily="34" charset="0"/>
              </a:rPr>
              <a:t>İkincil Koruma:</a:t>
            </a:r>
          </a:p>
          <a:p>
            <a:pPr>
              <a:buFont typeface="Wingdings" pitchFamily="2" charset="2"/>
              <a:buNone/>
            </a:pPr>
            <a:r>
              <a:rPr lang="tr-TR" sz="2400">
                <a:cs typeface="Arial" pitchFamily="34" charset="0"/>
              </a:rPr>
              <a:t>Çürük lezyonlarının en erken dönemde teşhisini ve uygun tedavisini içerir.</a:t>
            </a:r>
          </a:p>
          <a:p>
            <a:pPr>
              <a:buFont typeface="Wingdings" pitchFamily="2" charset="2"/>
              <a:buNone/>
            </a:pPr>
            <a:r>
              <a:rPr lang="tr-TR" sz="2400" b="1">
                <a:cs typeface="Arial" pitchFamily="34" charset="0"/>
              </a:rPr>
              <a:t>Üçüncül Koruma:</a:t>
            </a:r>
          </a:p>
          <a:p>
            <a:pPr>
              <a:buFont typeface="Wingdings" pitchFamily="2" charset="2"/>
              <a:buNone/>
            </a:pPr>
            <a:r>
              <a:rPr lang="tr-TR" sz="2400">
                <a:cs typeface="Arial" pitchFamily="34" charset="0"/>
              </a:rPr>
              <a:t>Koruyucu uygulamaların başarısız olduğu durumlarda restoratif tedaviyi veya hastalığın tekrarını önlemeyi içerir.</a:t>
            </a:r>
          </a:p>
        </p:txBody>
      </p:sp>
    </p:spTree>
    <p:extLst>
      <p:ext uri="{BB962C8B-B14F-4D97-AF65-F5344CB8AC3E}">
        <p14:creationId xmlns:p14="http://schemas.microsoft.com/office/powerpoint/2010/main" val="80904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992314" y="333375"/>
            <a:ext cx="83518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tr-TR" sz="2400"/>
              <a:t>Süt dişi kronları altındaki sürekli dişlere oranla daha küçük ve yuvarlak hatlıdır. </a:t>
            </a:r>
          </a:p>
          <a:p>
            <a:pPr algn="ctr">
              <a:buFont typeface="Wingdings" pitchFamily="2" charset="2"/>
              <a:buChar char="Ø"/>
            </a:pPr>
            <a:endParaRPr lang="tr-TR" sz="2400"/>
          </a:p>
          <a:p>
            <a:pPr algn="ctr">
              <a:buFont typeface="Wingdings" pitchFamily="2" charset="2"/>
              <a:buChar char="Ø"/>
            </a:pPr>
            <a:r>
              <a:rPr lang="tr-TR" sz="2400"/>
              <a:t>Süt dişi kronlarının mesio-distal genişliği, serviko-oklüzal boyutundan daha fazladır.</a:t>
            </a:r>
          </a:p>
          <a:p>
            <a:pPr algn="ctr">
              <a:buFont typeface="Wingdings" pitchFamily="2" charset="2"/>
              <a:buChar char="Ø"/>
            </a:pPr>
            <a:endParaRPr lang="tr-TR" sz="2400"/>
          </a:p>
          <a:p>
            <a:pPr algn="ctr">
              <a:buFont typeface="Wingdings" pitchFamily="2" charset="2"/>
              <a:buChar char="Ø"/>
            </a:pPr>
            <a:r>
              <a:rPr lang="tr-TR" sz="2400"/>
              <a:t>Süt dişlerinde klinik kron boyunun kısa olması, uygulanacak restorasyonlara yeterli destek ve tutuculuğun sağlanmasını zorlaştırır.</a:t>
            </a:r>
          </a:p>
        </p:txBody>
      </p:sp>
      <p:pic>
        <p:nvPicPr>
          <p:cNvPr id="35845" name="Picture 5" descr="DSC00625"/>
          <p:cNvPicPr>
            <a:picLocks noChangeAspect="1" noChangeArrowheads="1"/>
          </p:cNvPicPr>
          <p:nvPr/>
        </p:nvPicPr>
        <p:blipFill>
          <a:blip r:embed="rId4" cstate="print"/>
          <a:srcRect l="28424" t="18974" r="41138" b="24225"/>
          <a:stretch>
            <a:fillRect/>
          </a:stretch>
        </p:blipFill>
        <p:spPr bwMode="auto">
          <a:xfrm>
            <a:off x="2135189" y="4278313"/>
            <a:ext cx="1671637" cy="2341562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2135188" y="4508501"/>
            <a:ext cx="215900" cy="720725"/>
          </a:xfrm>
          <a:prstGeom prst="curvedRightArrow">
            <a:avLst>
              <a:gd name="adj1" fmla="val 74708"/>
              <a:gd name="adj2" fmla="val 149386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pic>
        <p:nvPicPr>
          <p:cNvPr id="35850" name="Picture 10" descr="DSC00621"/>
          <p:cNvPicPr>
            <a:picLocks noChangeAspect="1" noChangeArrowheads="1"/>
          </p:cNvPicPr>
          <p:nvPr/>
        </p:nvPicPr>
        <p:blipFill>
          <a:blip r:embed="rId5" cstate="print"/>
          <a:srcRect l="5478" t="4361" r="14136" b="8720"/>
          <a:stretch>
            <a:fillRect/>
          </a:stretch>
        </p:blipFill>
        <p:spPr bwMode="auto">
          <a:xfrm>
            <a:off x="4511675" y="4292601"/>
            <a:ext cx="2470150" cy="2246313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5851" name="Picture 11" descr="DSC00628"/>
          <p:cNvPicPr>
            <a:picLocks noChangeAspect="1" noChangeArrowheads="1"/>
          </p:cNvPicPr>
          <p:nvPr/>
        </p:nvPicPr>
        <p:blipFill>
          <a:blip r:embed="rId6" cstate="print"/>
          <a:srcRect l="20911" t="17435" r="47696" b="16359"/>
          <a:stretch>
            <a:fillRect/>
          </a:stretch>
        </p:blipFill>
        <p:spPr bwMode="auto">
          <a:xfrm>
            <a:off x="7896225" y="4221164"/>
            <a:ext cx="1479550" cy="2339975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8183564" y="5013326"/>
            <a:ext cx="865187" cy="144463"/>
          </a:xfrm>
          <a:prstGeom prst="leftRightArrow">
            <a:avLst>
              <a:gd name="adj1" fmla="val 50000"/>
              <a:gd name="adj2" fmla="val 22919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 rot="5400000">
            <a:off x="8688388" y="4797426"/>
            <a:ext cx="863600" cy="142875"/>
          </a:xfrm>
          <a:prstGeom prst="leftRightArrow">
            <a:avLst>
              <a:gd name="adj1" fmla="val 50000"/>
              <a:gd name="adj2" fmla="val 1306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54" name="WordArt 14"/>
          <p:cNvSpPr>
            <a:spLocks noChangeArrowheads="1" noChangeShapeType="1" noTextEdit="1"/>
          </p:cNvSpPr>
          <p:nvPr/>
        </p:nvSpPr>
        <p:spPr bwMode="auto">
          <a:xfrm>
            <a:off x="8543925" y="5229226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x</a:t>
            </a:r>
          </a:p>
        </p:txBody>
      </p:sp>
      <p:sp>
        <p:nvSpPr>
          <p:cNvPr id="35855" name="WordArt 15"/>
          <p:cNvSpPr>
            <a:spLocks noChangeArrowheads="1" noChangeShapeType="1" noTextEdit="1"/>
          </p:cNvSpPr>
          <p:nvPr/>
        </p:nvSpPr>
        <p:spPr bwMode="auto">
          <a:xfrm>
            <a:off x="9409114" y="4724401"/>
            <a:ext cx="1428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y</a:t>
            </a:r>
          </a:p>
        </p:txBody>
      </p:sp>
      <p:sp>
        <p:nvSpPr>
          <p:cNvPr id="35856" name="WordArt 16"/>
          <p:cNvSpPr>
            <a:spLocks noChangeArrowheads="1" noChangeShapeType="1" noTextEdit="1"/>
          </p:cNvSpPr>
          <p:nvPr/>
        </p:nvSpPr>
        <p:spPr bwMode="auto">
          <a:xfrm>
            <a:off x="9696450" y="5157789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x</a:t>
            </a:r>
          </a:p>
        </p:txBody>
      </p:sp>
      <p:sp>
        <p:nvSpPr>
          <p:cNvPr id="35857" name="WordArt 17"/>
          <p:cNvSpPr>
            <a:spLocks noChangeArrowheads="1" noChangeShapeType="1" noTextEdit="1"/>
          </p:cNvSpPr>
          <p:nvPr/>
        </p:nvSpPr>
        <p:spPr bwMode="auto">
          <a:xfrm>
            <a:off x="10128251" y="5157789"/>
            <a:ext cx="1428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y</a:t>
            </a:r>
          </a:p>
        </p:txBody>
      </p:sp>
      <p:sp>
        <p:nvSpPr>
          <p:cNvPr id="35858" name="WordArt 18"/>
          <p:cNvSpPr>
            <a:spLocks noChangeArrowheads="1" noChangeShapeType="1" noTextEdit="1"/>
          </p:cNvSpPr>
          <p:nvPr/>
        </p:nvSpPr>
        <p:spPr bwMode="auto">
          <a:xfrm>
            <a:off x="9945688" y="5126038"/>
            <a:ext cx="144462" cy="41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&gt;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 flipH="1">
            <a:off x="3503613" y="4508501"/>
            <a:ext cx="215900" cy="720725"/>
          </a:xfrm>
          <a:prstGeom prst="curvedRightArrow">
            <a:avLst>
              <a:gd name="adj1" fmla="val 74708"/>
              <a:gd name="adj2" fmla="val 149386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99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58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58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358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358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358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8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8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18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8" grpId="0" animBg="1"/>
      <p:bldP spid="35848" grpId="1" animBg="1"/>
      <p:bldP spid="35852" grpId="0" animBg="1"/>
      <p:bldP spid="35853" grpId="0" animBg="1"/>
      <p:bldP spid="35854" grpId="0" animBg="1"/>
      <p:bldP spid="35854" grpId="1" animBg="1"/>
      <p:bldP spid="35855" grpId="0" animBg="1"/>
      <p:bldP spid="35855" grpId="1" animBg="1"/>
      <p:bldP spid="35856" grpId="0" animBg="1"/>
      <p:bldP spid="35856" grpId="1" animBg="1"/>
      <p:bldP spid="35857" grpId="0" animBg="1"/>
      <p:bldP spid="35857" grpId="1" animBg="1"/>
      <p:bldP spid="35858" grpId="0" animBg="1"/>
      <p:bldP spid="35858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992313" y="877282"/>
            <a:ext cx="8089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tr-TR" sz="2400"/>
              <a:t>Klinik kronlar servikal bölgede adeta sıkılmış gibi daralır. </a:t>
            </a:r>
          </a:p>
          <a:p>
            <a:pPr algn="ctr">
              <a:buFont typeface="Wingdings" pitchFamily="2" charset="2"/>
              <a:buChar char="Ø"/>
            </a:pPr>
            <a:endParaRPr lang="tr-TR" sz="2400"/>
          </a:p>
          <a:p>
            <a:pPr algn="ctr">
              <a:buFont typeface="Wingdings" pitchFamily="2" charset="2"/>
              <a:buChar char="Ø"/>
            </a:pPr>
            <a:r>
              <a:rPr lang="tr-TR" sz="2400"/>
              <a:t>Servikal bölgedeki daralma özellikle sınıf-2 kavite preparasyonları esnasında basamağın hazırlanmasını zorlaştırır.</a:t>
            </a:r>
          </a:p>
        </p:txBody>
      </p:sp>
      <p:pic>
        <p:nvPicPr>
          <p:cNvPr id="36869" name="Picture 5" descr="DSC00636"/>
          <p:cNvPicPr>
            <a:picLocks noChangeAspect="1" noChangeArrowheads="1"/>
          </p:cNvPicPr>
          <p:nvPr/>
        </p:nvPicPr>
        <p:blipFill>
          <a:blip r:embed="rId4" cstate="print"/>
          <a:srcRect l="41678" t="53069" r="39342" b="5373"/>
          <a:stretch>
            <a:fillRect/>
          </a:stretch>
        </p:blipFill>
        <p:spPr bwMode="auto">
          <a:xfrm>
            <a:off x="5087939" y="3429001"/>
            <a:ext cx="1800225" cy="2955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4079876" y="4508500"/>
            <a:ext cx="758825" cy="217488"/>
          </a:xfrm>
          <a:prstGeom prst="rightArrow">
            <a:avLst>
              <a:gd name="adj1" fmla="val 50000"/>
              <a:gd name="adj2" fmla="val 872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7104064" y="4508500"/>
            <a:ext cx="720725" cy="215900"/>
          </a:xfrm>
          <a:prstGeom prst="lef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9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 animBg="1"/>
      <p:bldP spid="368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774826" y="506413"/>
            <a:ext cx="8670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tr-TR" sz="2400"/>
              <a:t>Bukkal ve lingual yüzeyler oklüzale doğru eğilerek gittikçe birbirine yaklaştığından oklüzal yüzeyler daralmıştır </a:t>
            </a:r>
          </a:p>
          <a:p>
            <a:pPr algn="ctr"/>
            <a:r>
              <a:rPr lang="tr-TR" sz="2400"/>
              <a:t>(özellikle 1. süt molarlarda).</a:t>
            </a:r>
          </a:p>
        </p:txBody>
      </p:sp>
      <p:pic>
        <p:nvPicPr>
          <p:cNvPr id="37893" name="Picture 5" descr="DSC00635"/>
          <p:cNvPicPr>
            <a:picLocks noChangeAspect="1" noChangeArrowheads="1"/>
          </p:cNvPicPr>
          <p:nvPr/>
        </p:nvPicPr>
        <p:blipFill>
          <a:blip r:embed="rId4" cstate="print"/>
          <a:srcRect l="66350" t="59183" r="5698" b="9193"/>
          <a:stretch>
            <a:fillRect/>
          </a:stretch>
        </p:blipFill>
        <p:spPr bwMode="auto">
          <a:xfrm>
            <a:off x="4224339" y="2636839"/>
            <a:ext cx="4033837" cy="34242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6240464" y="3860800"/>
            <a:ext cx="217487" cy="1214438"/>
          </a:xfrm>
          <a:prstGeom prst="upDownArrow">
            <a:avLst>
              <a:gd name="adj1" fmla="val 50000"/>
              <a:gd name="adj2" fmla="val 111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19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mezuns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bluebend3j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847850" y="619125"/>
            <a:ext cx="83518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/>
              <a:t>Süt dişleri arasındaki kontakt sürekli dişlerdeki gibi küçük bir nokta halinde değil daha geniş ve düz bir yüzey halindedir.</a:t>
            </a: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4332288" y="1682751"/>
          <a:ext cx="4495800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int Shop Pro Image" r:id="rId5" imgW="5287805" imgH="6185366" progId="">
                  <p:embed/>
                </p:oleObj>
              </mc:Choice>
              <mc:Fallback>
                <p:oleObj name="Paint Shop Pro Image" r:id="rId5" imgW="5287805" imgH="6185366" progId="">
                  <p:embed/>
                  <p:pic>
                    <p:nvPicPr>
                      <p:cNvPr id="38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424" b="4190"/>
                      <a:stretch>
                        <a:fillRect/>
                      </a:stretch>
                    </p:blipFill>
                    <p:spPr bwMode="auto">
                      <a:xfrm>
                        <a:off x="4332288" y="1682751"/>
                        <a:ext cx="4495800" cy="48037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CC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4D4D9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764214" y="3505201"/>
            <a:ext cx="226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r-TR" sz="2800">
                <a:latin typeface="Times New Roman" pitchFamily="18" charset="0"/>
                <a:cs typeface="Times New Roman" pitchFamily="18" charset="0"/>
              </a:rPr>
              <a:t>Nokta K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onta</a:t>
            </a:r>
            <a:r>
              <a:rPr lang="tr-TR" sz="28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257801" y="4038600"/>
            <a:ext cx="2816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r-TR" sz="2800">
                <a:latin typeface="Times New Roman" pitchFamily="18" charset="0"/>
                <a:cs typeface="Times New Roman" pitchFamily="18" charset="0"/>
              </a:rPr>
              <a:t>Geniş Yüzeysel K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onta</a:t>
            </a:r>
            <a:r>
              <a:rPr lang="tr-TR" sz="28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6389688" y="4656138"/>
            <a:ext cx="0" cy="762000"/>
          </a:xfrm>
          <a:prstGeom prst="line">
            <a:avLst/>
          </a:prstGeom>
          <a:noFill/>
          <a:ln w="9525">
            <a:solidFill>
              <a:srgbClr val="00003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6542088" y="2827338"/>
            <a:ext cx="152400" cy="1066800"/>
          </a:xfrm>
          <a:prstGeom prst="line">
            <a:avLst/>
          </a:prstGeom>
          <a:noFill/>
          <a:ln w="9525">
            <a:solidFill>
              <a:srgbClr val="00003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1703389" y="2332039"/>
            <a:ext cx="17287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000"/>
              <a:t>Daimi Dişler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847850" y="5427664"/>
            <a:ext cx="15700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000"/>
              <a:t>Süt Dişleri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3432176" y="2420939"/>
            <a:ext cx="758825" cy="217487"/>
          </a:xfrm>
          <a:prstGeom prst="rightArrow">
            <a:avLst>
              <a:gd name="adj1" fmla="val 50000"/>
              <a:gd name="adj2" fmla="val 872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3432176" y="5516564"/>
            <a:ext cx="758825" cy="217487"/>
          </a:xfrm>
          <a:prstGeom prst="rightArrow">
            <a:avLst>
              <a:gd name="adj1" fmla="val 50000"/>
              <a:gd name="adj2" fmla="val 872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8" grpId="0"/>
      <p:bldP spid="38919" grpId="0"/>
      <p:bldP spid="38920" grpId="0" animBg="1"/>
      <p:bldP spid="38921" grpId="0" animBg="1"/>
      <p:bldP spid="38922" grpId="0"/>
      <p:bldP spid="38923" grpId="0"/>
      <p:bldP spid="38924" grpId="0" animBg="1"/>
      <p:bldP spid="389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992313" y="476251"/>
            <a:ext cx="84248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tr-TR" sz="2400"/>
              <a:t>Süt dişlerinde dentin daha ince olduğundan, pulpa odası sürekli dişlere oranla daha geniştir. </a:t>
            </a:r>
          </a:p>
          <a:p>
            <a:pPr algn="ctr">
              <a:buFont typeface="Wingdings" pitchFamily="2" charset="2"/>
              <a:buChar char="Ø"/>
            </a:pPr>
            <a:endParaRPr lang="tr-TR" sz="2400"/>
          </a:p>
          <a:p>
            <a:pPr algn="ctr">
              <a:buFont typeface="Wingdings" pitchFamily="2" charset="2"/>
              <a:buChar char="Ø"/>
            </a:pPr>
            <a:r>
              <a:rPr lang="tr-TR" sz="2400"/>
              <a:t>Pulpa boynuzları (özellikle mesial boynuzlar) dış yüzeye daha yakın olduğundan kolaylıkla perfore olabilir.</a:t>
            </a:r>
          </a:p>
        </p:txBody>
      </p:sp>
      <p:pic>
        <p:nvPicPr>
          <p:cNvPr id="39941" name="Picture 5" descr="DSC00620"/>
          <p:cNvPicPr>
            <a:picLocks noChangeAspect="1" noChangeArrowheads="1"/>
          </p:cNvPicPr>
          <p:nvPr/>
        </p:nvPicPr>
        <p:blipFill>
          <a:blip r:embed="rId4" cstate="print"/>
          <a:srcRect l="2545" t="6763" r="16179" b="11951"/>
          <a:stretch>
            <a:fillRect/>
          </a:stretch>
        </p:blipFill>
        <p:spPr bwMode="auto">
          <a:xfrm>
            <a:off x="4224339" y="3213100"/>
            <a:ext cx="395922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919289" y="476836"/>
            <a:ext cx="83470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b="1" i="1"/>
              <a:t>Süt dişi mine tabakasının genişliği </a:t>
            </a:r>
            <a:r>
              <a:rPr lang="tr-TR" sz="2400"/>
              <a:t>sürekli dişlere oranla daha dar olup sürekli dişlerdeki gibi servikale doğru gittikçe incelir. </a:t>
            </a:r>
          </a:p>
          <a:p>
            <a:pPr algn="just"/>
            <a:endParaRPr lang="tr-TR" sz="2400"/>
          </a:p>
          <a:p>
            <a:pPr algn="just">
              <a:buFont typeface="Wingdings" pitchFamily="2" charset="2"/>
              <a:buChar char="Ø"/>
            </a:pPr>
            <a:r>
              <a:rPr lang="tr-TR" sz="2400" b="1" i="1"/>
              <a:t>Süt dişlerinde servikal bölgedeki mine prizmaları </a:t>
            </a:r>
            <a:r>
              <a:rPr lang="tr-TR" sz="2400"/>
              <a:t>oklüzale doğru eğilimli olup servikal bölgede aniden kesilir. Sürekli dişlerde ise horizontal veya apikale doğru eğimlidir. </a:t>
            </a:r>
          </a:p>
          <a:p>
            <a:pPr algn="just">
              <a:buFont typeface="Wingdings" pitchFamily="2" charset="2"/>
              <a:buChar char="Ø"/>
            </a:pPr>
            <a:endParaRPr lang="tr-TR" sz="2400"/>
          </a:p>
          <a:p>
            <a:pPr algn="just">
              <a:buFont typeface="Wingdings" pitchFamily="2" charset="2"/>
              <a:buChar char="Ø"/>
            </a:pPr>
            <a:r>
              <a:rPr lang="tr-TR" sz="2400" b="1" i="1"/>
              <a:t>Süt dişlerinde aprizmatik yapıda mine tabakasının kalın olması.</a:t>
            </a:r>
          </a:p>
          <a:p>
            <a:pPr algn="just">
              <a:buFont typeface="Wingdings" pitchFamily="2" charset="2"/>
              <a:buChar char="Ø"/>
            </a:pPr>
            <a:endParaRPr lang="tr-TR" sz="2400" b="1" i="1"/>
          </a:p>
          <a:p>
            <a:pPr algn="just">
              <a:buFont typeface="Wingdings" pitchFamily="2" charset="2"/>
              <a:buChar char="Ø"/>
            </a:pPr>
            <a:r>
              <a:rPr lang="tr-TR" sz="2400"/>
              <a:t>Bu nedenle asitle dağlama süresi sürekli dişlere oranla daha uzun tutulmalıdır (30sn.).</a:t>
            </a:r>
          </a:p>
          <a:p>
            <a:pPr algn="just">
              <a:buFont typeface="Wingdings" pitchFamily="2" charset="2"/>
              <a:buChar char="Ø"/>
            </a:pPr>
            <a:endParaRPr lang="tr-TR" sz="2400" b="1" i="1"/>
          </a:p>
          <a:p>
            <a:pPr algn="just"/>
            <a:r>
              <a:rPr lang="tr-TR" sz="2400"/>
              <a:t> </a:t>
            </a:r>
          </a:p>
        </p:txBody>
      </p:sp>
      <p:pic>
        <p:nvPicPr>
          <p:cNvPr id="40966" name="Picture 6" descr="Resi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950" y="5437188"/>
            <a:ext cx="205105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2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403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4036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774826" y="338099"/>
            <a:ext cx="8893175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tr-TR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Amalgam Restorasyonlarda Kavite Prensipleri</a:t>
            </a:r>
          </a:p>
          <a:p>
            <a:pPr eaLnBrk="0" hangingPunct="0">
              <a:tabLst>
                <a:tab pos="457200" algn="l"/>
              </a:tabLst>
              <a:defRPr/>
            </a:pPr>
            <a:endParaRPr lang="tr-TR" sz="2200" b="1" dirty="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tr-TR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Class I Amalgam Restorasyonlarda Kavite Prensipleri</a:t>
            </a:r>
          </a:p>
          <a:p>
            <a:pPr eaLnBrk="0" hangingPunct="0">
              <a:tabLst>
                <a:tab pos="457200" algn="l"/>
              </a:tabLst>
              <a:defRPr/>
            </a:pPr>
            <a:endParaRPr lang="tr-TR" sz="2200" dirty="0">
              <a:solidFill>
                <a:schemeClr val="bg1"/>
              </a:solidFill>
            </a:endParaRPr>
          </a:p>
          <a:p>
            <a:pPr algn="ctr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tr-TR" sz="2200" u="sng" dirty="0">
                <a:cs typeface="Times New Roman" pitchFamily="18" charset="0"/>
              </a:rPr>
              <a:t>Kavite sınırları tüm çürük alanları ve RETANTİF fissürleri kapsamalıdır. </a:t>
            </a:r>
            <a:r>
              <a:rPr lang="tr-TR" sz="2200" dirty="0">
                <a:cs typeface="Times New Roman" pitchFamily="18" charset="0"/>
              </a:rPr>
              <a:t>Ancak bu amaçla sağlam diş dokusu kaldırılmamalıdır.</a:t>
            </a:r>
          </a:p>
          <a:p>
            <a:pPr eaLnBrk="0" hangingPunct="0">
              <a:tabLst>
                <a:tab pos="457200" algn="l"/>
              </a:tabLst>
              <a:defRPr/>
            </a:pPr>
            <a:endParaRPr lang="tr-TR" sz="2200" dirty="0">
              <a:cs typeface="Times New Roman" pitchFamily="18" charset="0"/>
            </a:endParaRPr>
          </a:p>
          <a:p>
            <a:pPr algn="ctr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tr-TR" sz="2200" u="sng" dirty="0">
                <a:cs typeface="Times New Roman" pitchFamily="18" charset="0"/>
              </a:rPr>
              <a:t>Kavite derinliği mineden pulpaya doğru yaklaşık 1,5 mm olmalıdır</a:t>
            </a:r>
            <a:r>
              <a:rPr lang="tr-TR" sz="2200" dirty="0">
                <a:cs typeface="Times New Roman" pitchFamily="18" charset="0"/>
              </a:rPr>
              <a:t>. Bu da dentin dokusunda 0.5 mm kaldırmak anlamına gelir. Kullanılan frezlerin çapları ve uzunlukları uluslarası standartlarda olduğu için 330 nolu fissür frezin kesici ucu (1.5 mm) kavite derinlik ölçüsü olarak idealdir.</a:t>
            </a:r>
            <a:endParaRPr lang="tr-TR" sz="2200" dirty="0"/>
          </a:p>
        </p:txBody>
      </p:sp>
      <p:pic>
        <p:nvPicPr>
          <p:cNvPr id="44039" name="Resim 5" descr="Untitled-6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t="31458" b="33774"/>
          <a:stretch>
            <a:fillRect/>
          </a:stretch>
        </p:blipFill>
        <p:spPr bwMode="auto">
          <a:xfrm>
            <a:off x="4224339" y="4405314"/>
            <a:ext cx="38877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476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Macintosh PowerPoint</Application>
  <PresentationFormat>Geniş ekran</PresentationFormat>
  <Paragraphs>146</Paragraphs>
  <Slides>25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Times New Roman</vt:lpstr>
      <vt:lpstr>Wingdings</vt:lpstr>
      <vt:lpstr>Office Teması</vt:lpstr>
      <vt:lpstr>Paint Shop Pro Image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Minimal Müdahaleli Diş Hekimliği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Akif DEMİREL</dc:creator>
  <cp:lastModifiedBy>Akif DEMİREL</cp:lastModifiedBy>
  <cp:revision>1</cp:revision>
  <dcterms:created xsi:type="dcterms:W3CDTF">2020-05-05T08:07:53Z</dcterms:created>
  <dcterms:modified xsi:type="dcterms:W3CDTF">2020-05-05T08:08:09Z</dcterms:modified>
</cp:coreProperties>
</file>