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9108E-7A4E-4CBF-A062-D2111B122110}" type="datetimeFigureOut">
              <a:rPr lang="tr-TR" smtClean="0"/>
              <a:t>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1F0AE-47F2-4559-9099-45351DEEA3E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TÜRKİYE VE ULUSLAR </a:t>
            </a:r>
            <a:r>
              <a:rPr lang="tr-TR" smtClean="0"/>
              <a:t>ARASI </a:t>
            </a:r>
            <a:r>
              <a:rPr lang="tr-TR" smtClean="0"/>
              <a:t>ÖRGÜTLER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 ve Birleşmiş Milletler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Kıbrıs Krizi (1974)</a:t>
            </a:r>
          </a:p>
          <a:p>
            <a:r>
              <a:rPr lang="tr-TR" dirty="0" smtClean="0"/>
              <a:t>BM Güvenlik Konseyi Kararı</a:t>
            </a:r>
          </a:p>
          <a:p>
            <a:r>
              <a:rPr lang="tr-TR" dirty="0" smtClean="0"/>
              <a:t>BM Barış Gücü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1960’lar ve NATO ile ilk çatlaklar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Türkiye’nin NATO ile ilişkilerinde ilk çatlaklar</a:t>
            </a:r>
          </a:p>
          <a:p>
            <a:r>
              <a:rPr lang="tr-TR" dirty="0"/>
              <a:t>1959: Dolaylı Saldırı Antlaşması</a:t>
            </a:r>
          </a:p>
          <a:p>
            <a:r>
              <a:rPr lang="tr-TR" dirty="0"/>
              <a:t>U2 Casus Uçağının Düşürülmesi (1960)</a:t>
            </a:r>
          </a:p>
          <a:p>
            <a:r>
              <a:rPr lang="tr-TR" dirty="0"/>
              <a:t>Küba Füze Krizi (1962</a:t>
            </a:r>
            <a:r>
              <a:rPr lang="tr-TR" dirty="0" smtClean="0"/>
              <a:t>)</a:t>
            </a:r>
          </a:p>
          <a:p>
            <a:r>
              <a:rPr lang="tr-TR" dirty="0" smtClean="0"/>
              <a:t>1964: Kıbrıs Krizi. </a:t>
            </a:r>
            <a:r>
              <a:rPr lang="tr-TR" dirty="0" err="1" smtClean="0"/>
              <a:t>Lyndon</a:t>
            </a:r>
            <a:r>
              <a:rPr lang="tr-TR" dirty="0" smtClean="0"/>
              <a:t> Johnson’un Mektubu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697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Kıbrıs Sorunu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 smtClean="0"/>
              <a:t>1878 Ada İngiltere’ye kiralanıyor.</a:t>
            </a:r>
          </a:p>
          <a:p>
            <a:r>
              <a:rPr lang="tr-TR" sz="2400" dirty="0" smtClean="0"/>
              <a:t>I. Dünya Savaşı sonunda resmen İngiliz kolonisi</a:t>
            </a:r>
          </a:p>
          <a:p>
            <a:r>
              <a:rPr lang="tr-TR" sz="2400" dirty="0" smtClean="0"/>
              <a:t>1930’lu yıllar: Rum milliyetçisi isyanlar. </a:t>
            </a:r>
          </a:p>
          <a:p>
            <a:r>
              <a:rPr lang="tr-TR" sz="2400" dirty="0" smtClean="0"/>
              <a:t>1954: BM’ye self-determinasyon başvurusu. Türkiye’nin itirazı.</a:t>
            </a:r>
          </a:p>
          <a:p>
            <a:r>
              <a:rPr lang="tr-TR" sz="2400" dirty="0" smtClean="0"/>
              <a:t>1950’li yıllar: Etnik milliyetçilik ve çatışma</a:t>
            </a:r>
          </a:p>
          <a:p>
            <a:r>
              <a:rPr lang="tr-TR" sz="2400" dirty="0" smtClean="0"/>
              <a:t>Türkiye tezi: Taksim; </a:t>
            </a:r>
            <a:r>
              <a:rPr lang="tr-TR" sz="2400" dirty="0" err="1" smtClean="0"/>
              <a:t>RumTezi</a:t>
            </a:r>
            <a:r>
              <a:rPr lang="tr-TR" sz="2400" dirty="0" smtClean="0"/>
              <a:t>: </a:t>
            </a:r>
            <a:r>
              <a:rPr lang="tr-TR" sz="2400" dirty="0" err="1" smtClean="0"/>
              <a:t>Enosis</a:t>
            </a:r>
            <a:endParaRPr lang="tr-TR" sz="2400" dirty="0" smtClean="0"/>
          </a:p>
          <a:p>
            <a:r>
              <a:rPr lang="tr-TR" sz="2400" dirty="0" smtClean="0"/>
              <a:t>1955: 6-7 </a:t>
            </a:r>
            <a:r>
              <a:rPr lang="tr-TR" sz="2400" dirty="0"/>
              <a:t>E</a:t>
            </a:r>
            <a:r>
              <a:rPr lang="tr-TR" sz="2400" dirty="0" smtClean="0"/>
              <a:t>ylül Olayları</a:t>
            </a:r>
          </a:p>
          <a:p>
            <a:r>
              <a:rPr lang="tr-TR" sz="2400" dirty="0" smtClean="0"/>
              <a:t>1960: Bağımsız Kıbrıs Cumhuriyeti. (</a:t>
            </a:r>
            <a:r>
              <a:rPr lang="tr-TR" sz="2400" dirty="0" err="1" smtClean="0"/>
              <a:t>Consociationalism</a:t>
            </a:r>
            <a:r>
              <a:rPr lang="tr-TR" sz="2400" dirty="0" smtClean="0"/>
              <a:t> ve veto hakkı)</a:t>
            </a:r>
          </a:p>
          <a:p>
            <a:r>
              <a:rPr lang="tr-TR" sz="2400" dirty="0" smtClean="0"/>
              <a:t>Türkiye, Yunanistan ve İngiltere garantör ülke. NATO arabulucu. </a:t>
            </a:r>
          </a:p>
          <a:p>
            <a:r>
              <a:rPr lang="tr-TR" sz="2400" dirty="0" smtClean="0"/>
              <a:t>1960-1964: Sürekli çatışma ortamı</a:t>
            </a:r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4606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Kıbrıs Sorunu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1964: Türkiye’nin garantör ülke olarak müdahale etme arayışı. </a:t>
            </a:r>
          </a:p>
          <a:p>
            <a:r>
              <a:rPr lang="tr-TR" dirty="0" smtClean="0"/>
              <a:t>Johnson Mektubu. </a:t>
            </a:r>
          </a:p>
          <a:p>
            <a:r>
              <a:rPr lang="tr-TR" dirty="0" smtClean="0"/>
              <a:t>1974: </a:t>
            </a:r>
            <a:r>
              <a:rPr lang="tr-TR" dirty="0" err="1" smtClean="0"/>
              <a:t>Nikos</a:t>
            </a:r>
            <a:r>
              <a:rPr lang="tr-TR" dirty="0" smtClean="0"/>
              <a:t> </a:t>
            </a:r>
            <a:r>
              <a:rPr lang="tr-TR" dirty="0" err="1" smtClean="0"/>
              <a:t>Sampson</a:t>
            </a:r>
            <a:r>
              <a:rPr lang="tr-TR" dirty="0" smtClean="0"/>
              <a:t> Darbesi ve Türkiye Müdahalesi</a:t>
            </a:r>
          </a:p>
          <a:p>
            <a:r>
              <a:rPr lang="tr-TR" dirty="0" smtClean="0"/>
              <a:t>Fiili Taksim ve zorunlu mübadele</a:t>
            </a:r>
          </a:p>
          <a:p>
            <a:r>
              <a:rPr lang="tr-TR" dirty="0" smtClean="0"/>
              <a:t>1983 KKTC’nin ilanı</a:t>
            </a:r>
          </a:p>
          <a:p>
            <a:r>
              <a:rPr lang="tr-TR" dirty="0" smtClean="0"/>
              <a:t>2003 BM Planı</a:t>
            </a:r>
          </a:p>
          <a:p>
            <a:r>
              <a:rPr lang="tr-TR" dirty="0" smtClean="0"/>
              <a:t>2004 Kıbrıs’ın AB Üyeliği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809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1980 Sonrası AT(AB) İle İlişkiler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Genel Dünya Tablosu</a:t>
            </a:r>
            <a:r>
              <a:rPr lang="tr-TR" dirty="0" smtClean="0"/>
              <a:t>: </a:t>
            </a:r>
            <a:r>
              <a:rPr lang="tr-TR" dirty="0" err="1" smtClean="0"/>
              <a:t>Neoliberal</a:t>
            </a:r>
            <a:r>
              <a:rPr lang="tr-TR" dirty="0" smtClean="0"/>
              <a:t> birikim modeli; Soğuk Savaşın sonu</a:t>
            </a:r>
          </a:p>
          <a:p>
            <a:r>
              <a:rPr lang="tr-TR" dirty="0" smtClean="0"/>
              <a:t>Türkiye’nin Dünya İçindeki Yeri: ABD Hegemonyasının Varlığında Yeni Görev Tanımları. Yeni Fırsat Tarifleri.</a:t>
            </a:r>
          </a:p>
          <a:p>
            <a:r>
              <a:rPr lang="tr-TR" dirty="0" smtClean="0"/>
              <a:t>Türkiye’nin İç koşulları: 12 Eylül Sonrası; Küresel Piyasalarla Tam Uyum; </a:t>
            </a:r>
            <a:r>
              <a:rPr lang="tr-TR" dirty="0" err="1" smtClean="0"/>
              <a:t>Neoliberalleşme</a:t>
            </a:r>
            <a:r>
              <a:rPr lang="tr-TR" dirty="0" smtClean="0"/>
              <a:t>; Kürt meselesi; Siyasal İslam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6494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1980 Sonrası AT(AB) ile İlişkiler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1981: Yunanistan; 1987: İspanya ve Portekiz</a:t>
            </a:r>
          </a:p>
          <a:p>
            <a:r>
              <a:rPr lang="tr-TR" dirty="0" smtClean="0"/>
              <a:t>1987 Türkiye’nin başvurusu ve ret</a:t>
            </a:r>
          </a:p>
          <a:p>
            <a:r>
              <a:rPr lang="tr-TR" dirty="0" smtClean="0"/>
              <a:t>1996 Gümrük Birliği Antlaşması (Üçüncü ülkelere kota: sanayi ve işlenmiş tarım ürünleri).</a:t>
            </a:r>
          </a:p>
          <a:p>
            <a:r>
              <a:rPr lang="tr-TR" dirty="0" smtClean="0"/>
              <a:t>1997 Lüksemburg Zirvesi</a:t>
            </a:r>
          </a:p>
          <a:p>
            <a:r>
              <a:rPr lang="tr-TR" dirty="0" smtClean="0"/>
              <a:t>1999 Helsinki Zirvesi: Türkiye aday üye.</a:t>
            </a:r>
          </a:p>
          <a:p>
            <a:r>
              <a:rPr lang="tr-TR" dirty="0" smtClean="0"/>
              <a:t>2001 Katılım Ortaklığı Belgesinin İmzalanması ve Kopenhag Kriterleriyle uyum.</a:t>
            </a:r>
          </a:p>
          <a:p>
            <a:r>
              <a:rPr lang="tr-TR" dirty="0" smtClean="0"/>
              <a:t>2005: Ekim 2005 Tam Üyelik Müzakereleri.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293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Kopenhag Kriterleri</a:t>
            </a:r>
            <a:endParaRPr lang="en-CA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Kriterler</a:t>
            </a:r>
          </a:p>
          <a:p>
            <a:pPr lvl="1"/>
            <a:r>
              <a:rPr lang="tr-TR" dirty="0" smtClean="0"/>
              <a:t>Piyasa ekonomisine uyum ve </a:t>
            </a:r>
            <a:r>
              <a:rPr lang="tr-TR" smtClean="0"/>
              <a:t>gümrük birliği</a:t>
            </a:r>
          </a:p>
          <a:p>
            <a:r>
              <a:rPr lang="tr-TR" dirty="0" smtClean="0"/>
              <a:t>Siyasi Kriterler</a:t>
            </a:r>
          </a:p>
          <a:p>
            <a:pPr lvl="1"/>
            <a:r>
              <a:rPr lang="tr-TR" dirty="0" smtClean="0"/>
              <a:t>İstikrarlı ve kurumsallaşmış demokrasi</a:t>
            </a:r>
          </a:p>
          <a:p>
            <a:pPr lvl="1"/>
            <a:r>
              <a:rPr lang="tr-TR" dirty="0" smtClean="0"/>
              <a:t>Hukuk devleti</a:t>
            </a:r>
          </a:p>
          <a:p>
            <a:pPr lvl="1"/>
            <a:r>
              <a:rPr lang="tr-TR" dirty="0" smtClean="0"/>
              <a:t>İnsan Haklarına Saygı</a:t>
            </a:r>
          </a:p>
          <a:p>
            <a:pPr lvl="1"/>
            <a:r>
              <a:rPr lang="tr-TR" dirty="0" smtClean="0"/>
              <a:t>Azınlıkların Korunması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2839396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317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Ofis Teması</vt:lpstr>
      <vt:lpstr>TÜRKİYE VE ULUSLAR ARASI ÖRGÜTLER II</vt:lpstr>
      <vt:lpstr>Türkiye ve Birleşmiş Milletler</vt:lpstr>
      <vt:lpstr>1960’lar ve NATO ile ilk çatlaklar</vt:lpstr>
      <vt:lpstr>Kıbrıs Sorunu</vt:lpstr>
      <vt:lpstr>Kıbrıs Sorunu</vt:lpstr>
      <vt:lpstr>1980 Sonrası AT(AB) İle İlişkiler</vt:lpstr>
      <vt:lpstr>1980 Sonrası AT(AB) ile İlişkiler</vt:lpstr>
      <vt:lpstr>Kopenhag Kriterleri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 VE ULUSLAR ARASI ÖRGÜTLER</dc:title>
  <dc:creator>Cenk Saraçoğlu</dc:creator>
  <cp:lastModifiedBy>Windows Kullanıcısı</cp:lastModifiedBy>
  <cp:revision>12</cp:revision>
  <dcterms:created xsi:type="dcterms:W3CDTF">2016-05-10T19:07:34Z</dcterms:created>
  <dcterms:modified xsi:type="dcterms:W3CDTF">2018-02-05T17:11:31Z</dcterms:modified>
</cp:coreProperties>
</file>