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5" autoAdjust="0"/>
    <p:restoredTop sz="94660"/>
  </p:normalViewPr>
  <p:slideViewPr>
    <p:cSldViewPr snapToGrid="0">
      <p:cViewPr>
        <p:scale>
          <a:sx n="67" d="100"/>
          <a:sy n="67" d="100"/>
        </p:scale>
        <p:origin x="135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587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05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69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040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10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1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83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27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6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61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5CF3F-2700-40B6-8515-B24BA195CE9F}" type="datetimeFigureOut">
              <a:rPr lang="tr-TR" smtClean="0"/>
              <a:t>07/04/2018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EDEDE-1379-423E-8A20-71F8AA5E11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180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ALKOLİK KARACİĞER HASTALIĞI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6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6600" dirty="0" smtClean="0"/>
          </a:p>
          <a:p>
            <a:pPr marL="0" indent="0">
              <a:buNone/>
            </a:pPr>
            <a:r>
              <a:rPr lang="tr-TR" sz="6600" dirty="0"/>
              <a:t> </a:t>
            </a:r>
            <a:r>
              <a:rPr lang="tr-TR" sz="6600" dirty="0" smtClean="0"/>
              <a:t>        TEŞEKKÜRLER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6020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Alkolik karaciğer hastalığı, kronik karaciğer hastalıklarının en yaygın nedenleri arasında yer almaktadır.</a:t>
            </a:r>
          </a:p>
          <a:p>
            <a:r>
              <a:rPr lang="en-US" sz="2400" dirty="0" err="1"/>
              <a:t>Alanin</a:t>
            </a:r>
            <a:r>
              <a:rPr lang="tr-TR" sz="2400" dirty="0"/>
              <a:t> </a:t>
            </a:r>
            <a:r>
              <a:rPr lang="tr-TR" sz="2400" dirty="0" err="1"/>
              <a:t>transaminaz</a:t>
            </a:r>
            <a:r>
              <a:rPr lang="tr-TR" sz="2400" dirty="0"/>
              <a:t> (ALT) ve </a:t>
            </a:r>
            <a:r>
              <a:rPr lang="tr-TR" sz="2400" dirty="0" err="1"/>
              <a:t>aspartat</a:t>
            </a:r>
            <a:r>
              <a:rPr lang="tr-TR" sz="2400" dirty="0"/>
              <a:t> </a:t>
            </a:r>
            <a:r>
              <a:rPr lang="tr-TR" sz="2400" dirty="0" err="1"/>
              <a:t>transaminaz</a:t>
            </a:r>
            <a:r>
              <a:rPr lang="tr-TR" sz="2400" dirty="0"/>
              <a:t> (ALT), </a:t>
            </a:r>
            <a:r>
              <a:rPr lang="tr-TR" sz="2400" dirty="0" err="1"/>
              <a:t>transaminazlar</a:t>
            </a:r>
            <a:r>
              <a:rPr lang="tr-TR" sz="2400" dirty="0"/>
              <a:t> arasında </a:t>
            </a:r>
            <a:r>
              <a:rPr lang="tr-TR" sz="2400" dirty="0" err="1"/>
              <a:t>hepatosit</a:t>
            </a:r>
            <a:r>
              <a:rPr lang="tr-TR" sz="2400" dirty="0"/>
              <a:t> </a:t>
            </a:r>
            <a:r>
              <a:rPr lang="tr-TR" sz="2400" dirty="0" smtClean="0"/>
              <a:t>hasarını </a:t>
            </a:r>
            <a:r>
              <a:rPr lang="tr-TR" sz="2400" dirty="0"/>
              <a:t>yansıtan </a:t>
            </a:r>
            <a:r>
              <a:rPr lang="tr-TR" sz="2400" dirty="0" err="1" smtClean="0"/>
              <a:t>aminotransferazlardır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Steatatoz</a:t>
            </a:r>
            <a:r>
              <a:rPr lang="tr-TR" sz="2400" dirty="0" smtClean="0"/>
              <a:t>, </a:t>
            </a:r>
            <a:r>
              <a:rPr lang="tr-TR" sz="2400" dirty="0"/>
              <a:t>karaciğerde yağ asitlerinin birikimidir.</a:t>
            </a:r>
          </a:p>
          <a:p>
            <a:r>
              <a:rPr lang="tr-TR" sz="2400" dirty="0" smtClean="0"/>
              <a:t>Alkolizm, yağlı bölgelerin karaciğerde artışına neden olur.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Alkol, alkol </a:t>
            </a:r>
            <a:r>
              <a:rPr lang="tr-TR" sz="2400" dirty="0" err="1" smtClean="0"/>
              <a:t>dehidrogebaz</a:t>
            </a:r>
            <a:r>
              <a:rPr lang="tr-TR" sz="2400" dirty="0" smtClean="0"/>
              <a:t> ile </a:t>
            </a:r>
            <a:r>
              <a:rPr lang="tr-TR" sz="2400" dirty="0" err="1" smtClean="0"/>
              <a:t>asetaldehide</a:t>
            </a:r>
            <a:r>
              <a:rPr lang="tr-TR" sz="2400" dirty="0" smtClean="0"/>
              <a:t> </a:t>
            </a:r>
            <a:r>
              <a:rPr lang="tr-TR" sz="2400" dirty="0" err="1" smtClean="0"/>
              <a:t>metabolize</a:t>
            </a:r>
            <a:r>
              <a:rPr lang="tr-TR" sz="2400" dirty="0" smtClean="0"/>
              <a:t> olur ardından aldehit </a:t>
            </a:r>
            <a:r>
              <a:rPr lang="tr-TR" sz="2400" dirty="0" err="1" smtClean="0"/>
              <a:t>dehidrogenaz</a:t>
            </a:r>
            <a:r>
              <a:rPr lang="tr-TR" sz="2400" dirty="0" smtClean="0"/>
              <a:t> ile asetik </a:t>
            </a:r>
            <a:r>
              <a:rPr lang="tr-TR" sz="2400" dirty="0" err="1" smtClean="0"/>
              <a:t>asite</a:t>
            </a:r>
            <a:r>
              <a:rPr lang="tr-TR" sz="2400" dirty="0" smtClean="0"/>
              <a:t> dönüşür ve ardından karbondioksit ve suya okside olur. Bu işlemler sırasında, NADH oluşumu artar ve NADH/NAD oranı artar. Yüksek NADH </a:t>
            </a:r>
            <a:r>
              <a:rPr lang="tr-TR" sz="2400" dirty="0" err="1" smtClean="0"/>
              <a:t>konsantrasyonu,yağ</a:t>
            </a:r>
            <a:r>
              <a:rPr lang="tr-TR" sz="2400" dirty="0" smtClean="0"/>
              <a:t> </a:t>
            </a:r>
            <a:r>
              <a:rPr lang="tr-TR" sz="2400" dirty="0" err="1" smtClean="0"/>
              <a:t>asiti</a:t>
            </a:r>
            <a:r>
              <a:rPr lang="tr-TR" sz="2400" dirty="0" smtClean="0"/>
              <a:t> sentezini artırır, </a:t>
            </a:r>
            <a:r>
              <a:rPr lang="tr-TR" sz="2400" dirty="0" err="1" smtClean="0"/>
              <a:t>trigliserid</a:t>
            </a:r>
            <a:r>
              <a:rPr lang="tr-TR" sz="2400" dirty="0" smtClean="0"/>
              <a:t> sentezi artar ve yağlı karaciğer oluşur.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8080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61218" y="219653"/>
            <a:ext cx="3440896" cy="810558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Etanol Metabolizması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2330"/>
          </a:xfrm>
        </p:spPr>
        <p:txBody>
          <a:bodyPr/>
          <a:lstStyle/>
          <a:p>
            <a:r>
              <a:rPr lang="tr-TR" sz="1800" dirty="0" smtClean="0"/>
              <a:t>Etanol</a:t>
            </a:r>
            <a:r>
              <a:rPr lang="tr-TR" dirty="0" smtClean="0"/>
              <a:t> 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2150917" y="2029530"/>
            <a:ext cx="4145974" cy="30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6347505" y="1698661"/>
            <a:ext cx="1299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Asetaldehit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Stoplazma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3488274" y="2094159"/>
            <a:ext cx="1716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/>
              <a:t>Alkolik </a:t>
            </a:r>
            <a:r>
              <a:rPr lang="tr-TR" sz="1400" dirty="0" err="1" smtClean="0"/>
              <a:t>Dehidrogenaz</a:t>
            </a:r>
            <a:endParaRPr lang="tr-TR" sz="1400" dirty="0"/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1839191" y="2194957"/>
            <a:ext cx="2439905" cy="2179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/>
          <p:cNvSpPr txBox="1"/>
          <p:nvPr/>
        </p:nvSpPr>
        <p:spPr>
          <a:xfrm>
            <a:off x="4394694" y="4081820"/>
            <a:ext cx="1267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Asetaldehit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Mikrozom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279597" y="3316594"/>
            <a:ext cx="2123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err="1" smtClean="0"/>
              <a:t>Mikrozomal</a:t>
            </a:r>
            <a:r>
              <a:rPr lang="tr-TR" sz="1400" dirty="0" smtClean="0"/>
              <a:t> Etanol Okside </a:t>
            </a:r>
          </a:p>
          <a:p>
            <a:r>
              <a:rPr lang="tr-TR" sz="1400" dirty="0" smtClean="0"/>
              <a:t>Edici Sistem (MEOS)</a:t>
            </a:r>
            <a:endParaRPr lang="tr-TR" sz="1400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350818" y="2337955"/>
            <a:ext cx="31173" cy="20366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714169" y="2963497"/>
            <a:ext cx="1000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err="1" smtClean="0"/>
              <a:t>Katalaz</a:t>
            </a:r>
            <a:endParaRPr lang="tr-TR" sz="1400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838200" y="4382594"/>
            <a:ext cx="1390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Asetaldehit</a:t>
            </a:r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Peroksizom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3013276" y="1690688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NAD</a:t>
            </a:r>
            <a:endParaRPr lang="tr-TR" dirty="0"/>
          </a:p>
        </p:txBody>
      </p:sp>
      <p:cxnSp>
        <p:nvCxnSpPr>
          <p:cNvPr id="20" name="Düz Ok Bağlayıcısı 19"/>
          <p:cNvCxnSpPr/>
          <p:nvPr/>
        </p:nvCxnSpPr>
        <p:spPr>
          <a:xfrm>
            <a:off x="3716278" y="1926571"/>
            <a:ext cx="507626" cy="5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etin kutusu 22"/>
          <p:cNvSpPr txBox="1"/>
          <p:nvPr/>
        </p:nvSpPr>
        <p:spPr>
          <a:xfrm>
            <a:off x="4279096" y="1668500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NADH +H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2716151" y="2830771"/>
            <a:ext cx="3089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NADPH+ H+ O2→NADP + 2H20</a:t>
            </a:r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415636" y="367838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H2O2→2H2O</a:t>
            </a:r>
            <a:endParaRPr lang="tr-TR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891291" y="1257816"/>
            <a:ext cx="3462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1</a:t>
            </a:r>
            <a:r>
              <a:rPr lang="tr-TR" sz="2400" dirty="0" smtClean="0"/>
              <a:t>. </a:t>
            </a:r>
            <a:r>
              <a:rPr lang="tr-TR" sz="2400" dirty="0" err="1" smtClean="0"/>
              <a:t>Asetaldehite</a:t>
            </a:r>
            <a:r>
              <a:rPr lang="tr-TR" sz="2400" dirty="0" smtClean="0"/>
              <a:t> oksitlenme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329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2</a:t>
            </a:r>
            <a:r>
              <a:rPr lang="tr-TR" sz="2400" dirty="0" smtClean="0">
                <a:latin typeface="+mn-lt"/>
              </a:rPr>
              <a:t>. </a:t>
            </a:r>
            <a:r>
              <a:rPr lang="tr-TR" sz="2400" dirty="0" err="1" smtClean="0">
                <a:latin typeface="+mn-lt"/>
              </a:rPr>
              <a:t>Asetaldehitin</a:t>
            </a:r>
            <a:r>
              <a:rPr lang="tr-TR" sz="2400" dirty="0" smtClean="0">
                <a:latin typeface="+mn-lt"/>
              </a:rPr>
              <a:t> </a:t>
            </a:r>
            <a:r>
              <a:rPr lang="tr-TR" sz="2400" dirty="0" err="1" smtClean="0">
                <a:latin typeface="+mn-lt"/>
              </a:rPr>
              <a:t>Oksidasyonu</a:t>
            </a:r>
            <a:endParaRPr lang="tr-TR" sz="24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64284"/>
          </a:xfrm>
        </p:spPr>
        <p:txBody>
          <a:bodyPr/>
          <a:lstStyle/>
          <a:p>
            <a:r>
              <a:rPr lang="tr-TR" sz="1800" dirty="0" err="1" smtClean="0"/>
              <a:t>Asetaldehit</a:t>
            </a:r>
            <a:r>
              <a:rPr lang="tr-TR" dirty="0" smtClean="0"/>
              <a:t> 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2628901" y="2088574"/>
            <a:ext cx="1953491" cy="10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4815997" y="1832841"/>
            <a:ext cx="781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Asetat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2680938" y="1752084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NAD→NADH+H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055865" y="3078079"/>
            <a:ext cx="2418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3. Asetatın </a:t>
            </a:r>
            <a:r>
              <a:rPr lang="tr-TR" dirty="0" err="1" smtClean="0"/>
              <a:t>Oksidasyonu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2680938" y="2286000"/>
            <a:ext cx="1646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Asetaldehit</a:t>
            </a:r>
            <a:r>
              <a:rPr lang="tr-TR" dirty="0" smtClean="0"/>
              <a:t> </a:t>
            </a:r>
            <a:r>
              <a:rPr lang="tr-TR" dirty="0" err="1" smtClean="0"/>
              <a:t>dehidrogenaz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527464" y="3626427"/>
            <a:ext cx="4069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Asetat, karbondioksit ve suya oksitlenir.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74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Alkol metabolizması→ NADH ↑</a:t>
            </a:r>
          </a:p>
          <a:p>
            <a:r>
              <a:rPr lang="tr-TR" sz="2400" dirty="0" smtClean="0"/>
              <a:t>İndirgenme </a:t>
            </a:r>
            <a:r>
              <a:rPr lang="tr-TR" sz="2400" dirty="0"/>
              <a:t>ve yükseltgenme reaksiyonları </a:t>
            </a:r>
            <a:r>
              <a:rPr lang="tr-TR" sz="2400" dirty="0" smtClean="0"/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Yağ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Asiti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Sentezi↑ Yağ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Asiti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Oksidasyonu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Yağ Asitleri</a:t>
            </a:r>
            <a:r>
              <a:rPr lang="tr-TR" sz="2400" dirty="0"/>
              <a:t> </a:t>
            </a:r>
            <a:r>
              <a:rPr lang="tr-TR" sz="2400" dirty="0" smtClean="0"/>
              <a:t>→ </a:t>
            </a:r>
            <a:r>
              <a:rPr lang="tr-TR" sz="2400" dirty="0" err="1" smtClean="0"/>
              <a:t>Trigliserit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  <a:r>
              <a:rPr lang="tr-TR" sz="2400" dirty="0"/>
              <a:t> </a:t>
            </a:r>
            <a:r>
              <a:rPr lang="tr-TR" sz="2400" dirty="0" smtClean="0"/>
              <a:t>(</a:t>
            </a:r>
            <a:r>
              <a:rPr lang="tr-TR" sz="2400" dirty="0" err="1" smtClean="0"/>
              <a:t>Hepatosteatoz</a:t>
            </a:r>
            <a:r>
              <a:rPr lang="tr-TR" sz="2400" dirty="0" smtClean="0"/>
              <a:t>)</a:t>
            </a:r>
            <a:endParaRPr lang="tr-TR" sz="2400" dirty="0"/>
          </a:p>
          <a:p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Kronik alkol alımı →</a:t>
            </a:r>
            <a:r>
              <a:rPr lang="tr-TR" sz="2400" dirty="0"/>
              <a:t> MEOS (sit p450) </a:t>
            </a:r>
            <a:r>
              <a:rPr lang="tr-TR" sz="2400" dirty="0" smtClean="0"/>
              <a:t>mekanizması</a:t>
            </a:r>
            <a:r>
              <a:rPr lang="tr-TR" sz="2400" dirty="0"/>
              <a:t> </a:t>
            </a:r>
            <a:r>
              <a:rPr lang="tr-TR" sz="2400" dirty="0" smtClean="0"/>
              <a:t>→</a:t>
            </a:r>
            <a:r>
              <a:rPr lang="tr-TR" sz="2400" dirty="0" err="1" smtClean="0"/>
              <a:t>Lipid</a:t>
            </a:r>
            <a:r>
              <a:rPr lang="tr-TR" sz="2400" dirty="0" smtClean="0"/>
              <a:t> </a:t>
            </a:r>
            <a:r>
              <a:rPr lang="tr-TR" sz="2400" dirty="0" err="1" smtClean="0"/>
              <a:t>Peroksidasyonu</a:t>
            </a:r>
            <a:r>
              <a:rPr lang="tr-TR" sz="2400" dirty="0" smtClean="0"/>
              <a:t>, </a:t>
            </a:r>
            <a:r>
              <a:rPr lang="tr-TR" sz="2400" dirty="0" err="1" smtClean="0"/>
              <a:t>membranın</a:t>
            </a:r>
            <a:r>
              <a:rPr lang="tr-TR" sz="2400" dirty="0" smtClean="0"/>
              <a:t> kalsiyum geçirgenliği↑</a:t>
            </a:r>
          </a:p>
          <a:p>
            <a:pPr marL="0" indent="0">
              <a:buNone/>
            </a:pPr>
            <a:r>
              <a:rPr lang="tr-TR" sz="2400" dirty="0" smtClean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94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Alkole bağlı karaciğer </a:t>
            </a:r>
            <a:r>
              <a:rPr lang="tr-TR" sz="2800" dirty="0" smtClean="0"/>
              <a:t>hastalıkları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2400" dirty="0" smtClean="0"/>
              <a:t>Alkolik </a:t>
            </a:r>
            <a:r>
              <a:rPr lang="tr-TR" sz="2400" dirty="0"/>
              <a:t>karaciğer </a:t>
            </a:r>
            <a:r>
              <a:rPr lang="tr-TR" sz="2400" dirty="0" smtClean="0"/>
              <a:t>yağlanması</a:t>
            </a:r>
          </a:p>
          <a:p>
            <a:pPr marL="514350" indent="-514350">
              <a:buAutoNum type="arabicPeriod"/>
            </a:pPr>
            <a:r>
              <a:rPr lang="tr-TR" sz="2400" dirty="0" smtClean="0"/>
              <a:t>Alkolik hepatit</a:t>
            </a:r>
          </a:p>
          <a:p>
            <a:pPr marL="514350" indent="-514350">
              <a:buAutoNum type="arabicPeriod"/>
            </a:pPr>
            <a:r>
              <a:rPr lang="tr-TR" sz="2400" dirty="0"/>
              <a:t>A</a:t>
            </a:r>
            <a:r>
              <a:rPr lang="tr-TR" sz="2400" dirty="0" smtClean="0"/>
              <a:t>lkolik siroz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0144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1. Alkolik Karaciğer Yağlanması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Alkolik Karaciğer hasarı (ilk evre)</a:t>
            </a:r>
          </a:p>
          <a:p>
            <a:r>
              <a:rPr lang="tr-TR" sz="2400" dirty="0" smtClean="0"/>
              <a:t>Geri dönüşümlü</a:t>
            </a:r>
          </a:p>
          <a:p>
            <a:r>
              <a:rPr lang="tr-TR" sz="2400" dirty="0" err="1" smtClean="0"/>
              <a:t>Hepatomegali</a:t>
            </a:r>
            <a:endParaRPr lang="tr-TR" sz="2400" dirty="0" smtClean="0"/>
          </a:p>
          <a:p>
            <a:r>
              <a:rPr lang="tr-TR" sz="2400" dirty="0" smtClean="0"/>
              <a:t>AST, ALT, GGT, ALP yüksekliği olabilir</a:t>
            </a:r>
          </a:p>
          <a:p>
            <a:r>
              <a:rPr lang="tr-TR" sz="2400" dirty="0" smtClean="0"/>
              <a:t>Klinik bulgular: Karaciğer yağlanması ve karaciğerde büyüme</a:t>
            </a:r>
          </a:p>
          <a:p>
            <a:r>
              <a:rPr lang="tr-TR" sz="2400" dirty="0" err="1" smtClean="0"/>
              <a:t>Stetohepatit</a:t>
            </a:r>
            <a:r>
              <a:rPr lang="tr-TR" sz="2400" dirty="0" smtClean="0"/>
              <a:t>= Yağlanma + İltihabi hücreler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715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2. Alkolik Hepatit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Alkolik Karaciğer hasarı (</a:t>
            </a:r>
            <a:r>
              <a:rPr lang="tr-TR" sz="2400" dirty="0" smtClean="0"/>
              <a:t>ikinci </a:t>
            </a:r>
            <a:r>
              <a:rPr lang="tr-TR" sz="2400" dirty="0"/>
              <a:t>evre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Alkolün </a:t>
            </a:r>
            <a:r>
              <a:rPr lang="tr-TR" sz="2400" dirty="0" err="1" smtClean="0"/>
              <a:t>toksik</a:t>
            </a:r>
            <a:r>
              <a:rPr lang="tr-TR" sz="2400" dirty="0" smtClean="0"/>
              <a:t> Etkileri →Karaciğer </a:t>
            </a:r>
            <a:r>
              <a:rPr lang="tr-TR" sz="2400" dirty="0" smtClean="0"/>
              <a:t>İltihaplanması</a:t>
            </a:r>
          </a:p>
          <a:p>
            <a:r>
              <a:rPr lang="tr-TR" sz="2400" dirty="0"/>
              <a:t>Alkoliklerin, %10-%35’i </a:t>
            </a:r>
            <a:r>
              <a:rPr lang="tr-TR" sz="2400" dirty="0" err="1"/>
              <a:t>hepatositlerin</a:t>
            </a:r>
            <a:r>
              <a:rPr lang="tr-TR" sz="2400" dirty="0"/>
              <a:t> </a:t>
            </a:r>
            <a:r>
              <a:rPr lang="tr-TR" sz="2400" dirty="0" err="1"/>
              <a:t>inflamasyonu</a:t>
            </a:r>
            <a:r>
              <a:rPr lang="tr-TR" sz="2400" dirty="0"/>
              <a:t> ile karakterize olan alkolik hepatit geliştirir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Belirti vermeyebilir ya da bulantı</a:t>
            </a:r>
            <a:r>
              <a:rPr lang="tr-TR" sz="2400" dirty="0"/>
              <a:t>, kusma, ateş, karın ağrısı </a:t>
            </a:r>
            <a:r>
              <a:rPr lang="tr-TR" sz="2400" dirty="0" smtClean="0"/>
              <a:t>gibi semptomlar görülebilir.</a:t>
            </a:r>
          </a:p>
          <a:p>
            <a:r>
              <a:rPr lang="tr-TR" sz="2400" dirty="0" smtClean="0"/>
              <a:t>Önemli düzeyde </a:t>
            </a:r>
            <a:r>
              <a:rPr lang="tr-TR" sz="2400" dirty="0"/>
              <a:t>karaciğer </a:t>
            </a:r>
            <a:r>
              <a:rPr lang="tr-TR" sz="2400" dirty="0" smtClean="0"/>
              <a:t>tahribatı </a:t>
            </a:r>
            <a:r>
              <a:rPr lang="tr-TR" sz="2400" dirty="0"/>
              <a:t>veya karaciğer </a:t>
            </a:r>
            <a:r>
              <a:rPr lang="tr-TR" sz="2400" dirty="0" smtClean="0"/>
              <a:t>yetmezliği görülebilir.</a:t>
            </a:r>
          </a:p>
          <a:p>
            <a:r>
              <a:rPr lang="tr-TR" sz="2400" dirty="0" smtClean="0"/>
              <a:t>Serum </a:t>
            </a:r>
            <a:r>
              <a:rPr lang="tr-TR" sz="2400" dirty="0" err="1"/>
              <a:t>alkalen</a:t>
            </a:r>
            <a:r>
              <a:rPr lang="tr-TR" sz="2400" dirty="0"/>
              <a:t> </a:t>
            </a:r>
            <a:r>
              <a:rPr lang="tr-TR" sz="2400" dirty="0" err="1"/>
              <a:t>fosfataz</a:t>
            </a:r>
            <a:r>
              <a:rPr lang="tr-TR" sz="2400" dirty="0"/>
              <a:t> (ALP) ve gama </a:t>
            </a:r>
            <a:r>
              <a:rPr lang="tr-TR" sz="2400" dirty="0" err="1"/>
              <a:t>glutamil</a:t>
            </a:r>
            <a:r>
              <a:rPr lang="tr-TR" sz="2400" dirty="0"/>
              <a:t> </a:t>
            </a:r>
            <a:r>
              <a:rPr lang="tr-TR" sz="2400" dirty="0" err="1"/>
              <a:t>transferaz</a:t>
            </a:r>
            <a:r>
              <a:rPr lang="tr-TR" sz="2400" dirty="0"/>
              <a:t> (GGT) seviyelerinde artış ve </a:t>
            </a:r>
            <a:r>
              <a:rPr lang="tr-TR" sz="2400" dirty="0" err="1"/>
              <a:t>hiperbilirubinemi</a:t>
            </a:r>
            <a:r>
              <a:rPr lang="tr-TR" sz="2400" dirty="0"/>
              <a:t> </a:t>
            </a:r>
          </a:p>
          <a:p>
            <a:r>
              <a:rPr lang="tr-TR" sz="2400" dirty="0" err="1" smtClean="0"/>
              <a:t>Hepatomegali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8891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3. Alkolik Siroz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Son evre</a:t>
            </a:r>
          </a:p>
          <a:p>
            <a:r>
              <a:rPr lang="tr-TR" sz="2400" dirty="0" err="1" smtClean="0"/>
              <a:t>Perivenülar</a:t>
            </a:r>
            <a:r>
              <a:rPr lang="tr-TR" sz="2400" dirty="0" smtClean="0"/>
              <a:t> </a:t>
            </a:r>
            <a:r>
              <a:rPr lang="tr-TR" sz="2400" dirty="0" err="1" smtClean="0"/>
              <a:t>fibrozis</a:t>
            </a:r>
            <a:endParaRPr lang="tr-TR" sz="2400" dirty="0"/>
          </a:p>
          <a:p>
            <a:r>
              <a:rPr lang="tr-TR" sz="2400" dirty="0" err="1" smtClean="0"/>
              <a:t>Sinüzoidler</a:t>
            </a:r>
            <a:r>
              <a:rPr lang="tr-TR" sz="2400" dirty="0" smtClean="0"/>
              <a:t> </a:t>
            </a:r>
            <a:r>
              <a:rPr lang="tr-TR" sz="2400" dirty="0"/>
              <a:t>çevresinde </a:t>
            </a:r>
            <a:r>
              <a:rPr lang="tr-TR" sz="2400" dirty="0" err="1"/>
              <a:t>kollajen</a:t>
            </a:r>
            <a:r>
              <a:rPr lang="tr-TR" sz="2400" dirty="0"/>
              <a:t> </a:t>
            </a:r>
            <a:r>
              <a:rPr lang="tr-TR" sz="2400" dirty="0" smtClean="0"/>
              <a:t>birikimi</a:t>
            </a:r>
          </a:p>
          <a:p>
            <a:r>
              <a:rPr lang="tr-TR" sz="2400" dirty="0"/>
              <a:t>Sarılık, GGT ↑</a:t>
            </a:r>
            <a:r>
              <a:rPr lang="tr-TR" sz="2400" dirty="0" smtClean="0"/>
              <a:t> </a:t>
            </a:r>
            <a:r>
              <a:rPr lang="tr-TR" sz="2400" dirty="0"/>
              <a:t>ve hematolojik </a:t>
            </a:r>
            <a:r>
              <a:rPr lang="tr-TR" sz="2400" dirty="0" smtClean="0"/>
              <a:t>bozukluklar</a:t>
            </a:r>
          </a:p>
          <a:p>
            <a:r>
              <a:rPr lang="tr-TR" sz="2400" dirty="0" err="1" smtClean="0"/>
              <a:t>Hipoalbuminemi</a:t>
            </a:r>
            <a:r>
              <a:rPr lang="tr-TR" sz="2400" dirty="0"/>
              <a:t>, </a:t>
            </a:r>
            <a:r>
              <a:rPr lang="tr-TR" sz="2400" dirty="0" err="1" smtClean="0"/>
              <a:t>protombin</a:t>
            </a:r>
            <a:r>
              <a:rPr lang="tr-TR" sz="2400" dirty="0" smtClean="0"/>
              <a:t> zamanında artış ve </a:t>
            </a:r>
            <a:r>
              <a:rPr lang="tr-TR" sz="2400" dirty="0" err="1"/>
              <a:t>ensefalopati</a:t>
            </a:r>
            <a:r>
              <a:rPr lang="tr-TR" sz="2400" dirty="0"/>
              <a:t> </a:t>
            </a:r>
            <a:r>
              <a:rPr lang="tr-TR" sz="2400" dirty="0" smtClean="0"/>
              <a:t>görülebilir</a:t>
            </a:r>
          </a:p>
          <a:p>
            <a:r>
              <a:rPr lang="tr-TR" sz="2400" dirty="0" err="1" smtClean="0"/>
              <a:t>Asetaldehit</a:t>
            </a:r>
            <a:r>
              <a:rPr lang="tr-TR" sz="2400" dirty="0" smtClean="0"/>
              <a:t>, </a:t>
            </a:r>
            <a:r>
              <a:rPr lang="tr-TR" sz="2400" dirty="0" err="1" smtClean="0"/>
              <a:t>hepatik</a:t>
            </a:r>
            <a:r>
              <a:rPr lang="tr-TR" sz="2400" dirty="0" smtClean="0"/>
              <a:t> hücreler </a:t>
            </a:r>
            <a:r>
              <a:rPr lang="tr-TR" sz="2400" dirty="0"/>
              <a:t>tarafından </a:t>
            </a:r>
            <a:r>
              <a:rPr lang="tr-TR" sz="2400" dirty="0" err="1"/>
              <a:t>kollajen</a:t>
            </a:r>
            <a:r>
              <a:rPr lang="tr-TR" sz="2400" dirty="0"/>
              <a:t> birikmesini uyararak alkol kaynaklı </a:t>
            </a:r>
            <a:r>
              <a:rPr lang="tr-TR" sz="2400" dirty="0" err="1"/>
              <a:t>fibrozdan</a:t>
            </a:r>
            <a:r>
              <a:rPr lang="tr-TR" sz="2400" dirty="0"/>
              <a:t> </a:t>
            </a:r>
            <a:r>
              <a:rPr lang="tr-TR" sz="2400" dirty="0" smtClean="0"/>
              <a:t>sorumlu </a:t>
            </a:r>
            <a:r>
              <a:rPr lang="tr-TR" sz="2400" dirty="0"/>
              <a:t>olabilir.</a:t>
            </a:r>
            <a:endParaRPr lang="tr-TR" sz="2400" dirty="0" smtClean="0"/>
          </a:p>
          <a:p>
            <a:r>
              <a:rPr lang="tr-TR" sz="2400" dirty="0" smtClean="0"/>
              <a:t>NADPH </a:t>
            </a:r>
            <a:r>
              <a:rPr lang="tr-TR" sz="2400" dirty="0" err="1"/>
              <a:t>oksidasyonu</a:t>
            </a:r>
            <a:r>
              <a:rPr lang="tr-TR" sz="2400" dirty="0"/>
              <a:t> ve / veya </a:t>
            </a:r>
            <a:r>
              <a:rPr lang="tr-TR" sz="2400" dirty="0" err="1"/>
              <a:t>sitokrom</a:t>
            </a:r>
            <a:r>
              <a:rPr lang="tr-TR" sz="2400" dirty="0"/>
              <a:t> P-450 2E1'den türetilen </a:t>
            </a:r>
            <a:r>
              <a:rPr lang="tr-TR" sz="2400" dirty="0" err="1"/>
              <a:t>oksidanların</a:t>
            </a:r>
            <a:r>
              <a:rPr lang="tr-TR" sz="2400" dirty="0"/>
              <a:t> üretimi ve </a:t>
            </a:r>
            <a:r>
              <a:rPr lang="tr-TR" sz="2400" dirty="0" err="1"/>
              <a:t>asetaldehit</a:t>
            </a:r>
            <a:r>
              <a:rPr lang="tr-TR" sz="2400" dirty="0"/>
              <a:t>-protein eklentilerinin oluşumu hücre zarına zarar verir. </a:t>
            </a:r>
          </a:p>
        </p:txBody>
      </p:sp>
    </p:spTree>
    <p:extLst>
      <p:ext uri="{BB962C8B-B14F-4D97-AF65-F5344CB8AC3E}">
        <p14:creationId xmlns:p14="http://schemas.microsoft.com/office/powerpoint/2010/main" val="285132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403</Words>
  <Application>Microsoft Office PowerPoint</Application>
  <PresentationFormat>Geniş ekran</PresentationFormat>
  <Paragraphs>66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ALKOLİK KARACİĞER HASTALIĞI</vt:lpstr>
      <vt:lpstr>PowerPoint Sunusu</vt:lpstr>
      <vt:lpstr>Etanol Metabolizması</vt:lpstr>
      <vt:lpstr>2. Asetaldehitin Oksidasyonu</vt:lpstr>
      <vt:lpstr>PowerPoint Sunusu</vt:lpstr>
      <vt:lpstr>Alkole bağlı karaciğer hastalıkları</vt:lpstr>
      <vt:lpstr>1. Alkolik Karaciğer Yağlanması</vt:lpstr>
      <vt:lpstr>2. Alkolik Hepatit</vt:lpstr>
      <vt:lpstr>3. Alkolik Siroz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ALKOLİK KARACİĞER HASTALIĞI</dc:title>
  <dc:creator>aslikoc79@gmail.com</dc:creator>
  <cp:lastModifiedBy>aslikoc79@gmail.com</cp:lastModifiedBy>
  <cp:revision>19</cp:revision>
  <dcterms:created xsi:type="dcterms:W3CDTF">2018-04-07T08:08:24Z</dcterms:created>
  <dcterms:modified xsi:type="dcterms:W3CDTF">2018-04-07T14:54:58Z</dcterms:modified>
</cp:coreProperties>
</file>