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62" r:id="rId5"/>
    <p:sldId id="267" r:id="rId6"/>
    <p:sldId id="268" r:id="rId7"/>
    <p:sldId id="266" r:id="rId8"/>
    <p:sldId id="264" r:id="rId9"/>
    <p:sldId id="261" r:id="rId10"/>
    <p:sldId id="265" r:id="rId11"/>
    <p:sldId id="263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56"/>
    <p:restoredTop sz="94681"/>
  </p:normalViewPr>
  <p:slideViewPr>
    <p:cSldViewPr snapToGrid="0" snapToObjects="1">
      <p:cViewPr varScale="1">
        <p:scale>
          <a:sx n="64" d="100"/>
          <a:sy n="64" d="100"/>
        </p:scale>
        <p:origin x="5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1/19/20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1/19/20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1/19/20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btecer@ankara.edu.tr" TargetMode="External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0A9224-C5F2-3F43-956A-7A52B05D1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6978" y="2223009"/>
            <a:ext cx="8679915" cy="1748729"/>
          </a:xfrm>
        </p:spPr>
        <p:txBody>
          <a:bodyPr/>
          <a:lstStyle/>
          <a:p>
            <a:r>
              <a:rPr lang="tr-TR" dirty="0">
                <a:latin typeface="+mn-lt"/>
              </a:rPr>
              <a:t>GIDA MİKROBİYOLOJİSİ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D10820E-DE30-4E45-AC89-83B4E883FA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2479" y="2320804"/>
            <a:ext cx="8673427" cy="1322587"/>
          </a:xfrm>
        </p:spPr>
        <p:txBody>
          <a:bodyPr>
            <a:normAutofit/>
          </a:bodyPr>
          <a:lstStyle/>
          <a:p>
            <a:r>
              <a:rPr lang="tr-TR" dirty="0"/>
              <a:t>ANKARA ÜNİVERSİTESİ</a:t>
            </a:r>
          </a:p>
          <a:p>
            <a:r>
              <a:rPr lang="tr-TR" dirty="0"/>
              <a:t>KALECİK MESLEK YÜKSEKOKULU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58212E1-A95E-4A45-A18B-E1B8E56F6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19132"/>
            <a:ext cx="2347387" cy="1515402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E0FA8D5D-6A9E-1440-9379-0934D6B55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0848" y="7643"/>
            <a:ext cx="1671151" cy="1174386"/>
          </a:xfrm>
          <a:prstGeom prst="rect">
            <a:avLst/>
          </a:prstGeom>
        </p:spPr>
      </p:pic>
      <p:sp>
        <p:nvSpPr>
          <p:cNvPr id="7" name="Dikdörtgen 6">
            <a:extLst>
              <a:ext uri="{FF2B5EF4-FFF2-40B4-BE49-F238E27FC236}">
                <a16:creationId xmlns:a16="http://schemas.microsoft.com/office/drawing/2014/main" id="{6848B03F-8D95-5E4D-AE2E-417EC11F17CB}"/>
              </a:ext>
            </a:extLst>
          </p:cNvPr>
          <p:cNvSpPr/>
          <p:nvPr/>
        </p:nvSpPr>
        <p:spPr>
          <a:xfrm>
            <a:off x="3621398" y="4366387"/>
            <a:ext cx="49555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ÖĞRETİM GÖREVLİSİ NİLGÜN BAŞAK TECER</a:t>
            </a:r>
          </a:p>
          <a:p>
            <a:pPr algn="ctr"/>
            <a:r>
              <a:rPr lang="tr-TR" dirty="0">
                <a:solidFill>
                  <a:schemeClr val="bg2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nbtecer@ankara.edu.tr</a:t>
            </a:r>
            <a:endParaRPr lang="tr-T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652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BULUNAN MİKROORGANİZMA KAYNAKLARI</a:t>
            </a:r>
            <a:br>
              <a:rPr lang="tr-TR" sz="3200" b="1" dirty="0"/>
            </a:b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2" y="412596"/>
            <a:ext cx="7304048" cy="5984900"/>
          </a:xfrm>
        </p:spPr>
        <p:txBody>
          <a:bodyPr>
            <a:normAutofit fontScale="62500" lnSpcReduction="20000"/>
          </a:bodyPr>
          <a:lstStyle/>
          <a:p>
            <a:r>
              <a:rPr lang="tr-TR" b="1" dirty="0"/>
              <a:t>TOPRAK</a:t>
            </a:r>
          </a:p>
          <a:p>
            <a:pPr lvl="0"/>
            <a:r>
              <a:rPr lang="tr-TR" dirty="0"/>
              <a:t>Mikroorganizma sayısı yüzeye yakın kısımlarda daha fazladır.</a:t>
            </a:r>
          </a:p>
          <a:p>
            <a:pPr lvl="0"/>
            <a:r>
              <a:rPr lang="tr-TR" dirty="0"/>
              <a:t>Sporlu bakterilerin en önemli kaynağıdır.</a:t>
            </a:r>
          </a:p>
          <a:p>
            <a:pPr lvl="0"/>
            <a:r>
              <a:rPr lang="tr-TR" i="1" dirty="0" err="1"/>
              <a:t>Bacillus</a:t>
            </a:r>
            <a:r>
              <a:rPr lang="tr-TR" i="1" dirty="0"/>
              <a:t>, </a:t>
            </a:r>
            <a:r>
              <a:rPr lang="tr-TR" i="1" dirty="0" err="1"/>
              <a:t>Clostridium</a:t>
            </a:r>
            <a:r>
              <a:rPr lang="tr-TR" i="1" dirty="0"/>
              <a:t>, </a:t>
            </a:r>
            <a:r>
              <a:rPr lang="tr-TR" i="1" dirty="0" err="1"/>
              <a:t>Corynebacterium</a:t>
            </a:r>
            <a:r>
              <a:rPr lang="tr-TR" i="1" dirty="0"/>
              <a:t>, </a:t>
            </a:r>
            <a:r>
              <a:rPr lang="tr-TR" i="1" dirty="0" err="1"/>
              <a:t>Micrococcus</a:t>
            </a:r>
            <a:r>
              <a:rPr lang="tr-TR" i="1" dirty="0"/>
              <a:t>, </a:t>
            </a:r>
            <a:r>
              <a:rPr lang="tr-TR" i="1" dirty="0" err="1"/>
              <a:t>Alcaligenes</a:t>
            </a:r>
            <a:r>
              <a:rPr lang="tr-TR" i="1" dirty="0"/>
              <a:t>, </a:t>
            </a:r>
            <a:r>
              <a:rPr lang="tr-TR" i="1" dirty="0" err="1"/>
              <a:t>Acinetobacter</a:t>
            </a:r>
            <a:r>
              <a:rPr lang="tr-TR" i="1" dirty="0"/>
              <a:t>, </a:t>
            </a:r>
            <a:r>
              <a:rPr lang="tr-TR" i="1" dirty="0" err="1"/>
              <a:t>Arthrobacter</a:t>
            </a:r>
            <a:r>
              <a:rPr lang="tr-TR" i="1" dirty="0"/>
              <a:t>, </a:t>
            </a:r>
            <a:r>
              <a:rPr lang="tr-TR" i="1" dirty="0" err="1"/>
              <a:t>Pseudomonas</a:t>
            </a:r>
            <a:r>
              <a:rPr lang="tr-TR" i="1" dirty="0"/>
              <a:t>,</a:t>
            </a:r>
            <a:r>
              <a:rPr lang="tr-TR" dirty="0"/>
              <a:t> küfler, mayalar</a:t>
            </a:r>
          </a:p>
          <a:p>
            <a:pPr lvl="0"/>
            <a:r>
              <a:rPr lang="tr-TR" dirty="0"/>
              <a:t>Toprağa yakın yetişen ürünler rüzgar veya yağmur aracılığıyla topraktaki mikroorganizmalar ile bulaşır.</a:t>
            </a:r>
          </a:p>
          <a:p>
            <a:r>
              <a:rPr lang="tr-TR" b="1" dirty="0"/>
              <a:t>HAYVANLAR</a:t>
            </a:r>
          </a:p>
          <a:p>
            <a:pPr lvl="0"/>
            <a:r>
              <a:rPr lang="tr-TR" dirty="0"/>
              <a:t>Sağlıklı bir hayvanın kas dokusu sterildir.</a:t>
            </a:r>
          </a:p>
          <a:p>
            <a:pPr lvl="0"/>
            <a:r>
              <a:rPr lang="tr-TR" dirty="0"/>
              <a:t>Kesimden sonra </a:t>
            </a:r>
            <a:r>
              <a:rPr lang="tr-TR" dirty="0" err="1"/>
              <a:t>bulaşı</a:t>
            </a:r>
            <a:r>
              <a:rPr lang="tr-TR" dirty="0"/>
              <a:t> meydana gelir.</a:t>
            </a:r>
          </a:p>
          <a:p>
            <a:pPr lvl="0"/>
            <a:r>
              <a:rPr lang="tr-TR" dirty="0"/>
              <a:t>Çiftlik hayvanları </a:t>
            </a:r>
            <a:r>
              <a:rPr lang="tr-TR" dirty="0" err="1"/>
              <a:t>kontamine</a:t>
            </a:r>
            <a:r>
              <a:rPr lang="tr-TR" dirty="0"/>
              <a:t> yemlerle beslenerek veya diğer hayvanların dışkıları ile temas ederek </a:t>
            </a:r>
            <a:r>
              <a:rPr lang="tr-TR" dirty="0" err="1"/>
              <a:t>enfekte</a:t>
            </a:r>
            <a:r>
              <a:rPr lang="tr-TR" dirty="0"/>
              <a:t> olur.</a:t>
            </a:r>
          </a:p>
          <a:p>
            <a:r>
              <a:rPr lang="tr-TR" dirty="0"/>
              <a:t>Sağlıklı bir hayvanın memesinde bulunan süt steril midir?</a:t>
            </a:r>
          </a:p>
          <a:p>
            <a:r>
              <a:rPr lang="tr-TR" dirty="0"/>
              <a:t>Çok az sayıda mikroorganizma içerir. Ancak sağım sırasında ellerden, sağım aletlerinden, kaplardan </a:t>
            </a:r>
            <a:r>
              <a:rPr lang="tr-TR" dirty="0" err="1"/>
              <a:t>kontamine</a:t>
            </a:r>
            <a:r>
              <a:rPr lang="tr-TR" dirty="0"/>
              <a:t> olur.</a:t>
            </a:r>
          </a:p>
          <a:p>
            <a:r>
              <a:rPr lang="tr-TR" dirty="0"/>
              <a:t>Çiğ sütte: </a:t>
            </a:r>
            <a:r>
              <a:rPr lang="tr-TR" i="1" dirty="0" err="1"/>
              <a:t>Staphylococcus</a:t>
            </a:r>
            <a:r>
              <a:rPr lang="tr-TR" i="1" dirty="0"/>
              <a:t>, </a:t>
            </a:r>
            <a:r>
              <a:rPr lang="tr-TR" i="1" dirty="0" err="1"/>
              <a:t>Micrococcus</a:t>
            </a:r>
            <a:r>
              <a:rPr lang="tr-TR" i="1" dirty="0"/>
              <a:t>, </a:t>
            </a:r>
            <a:r>
              <a:rPr lang="tr-TR" i="1" dirty="0" err="1"/>
              <a:t>Corynebacterium</a:t>
            </a:r>
            <a:r>
              <a:rPr lang="tr-TR" dirty="0"/>
              <a:t> türleri bulunur.</a:t>
            </a:r>
          </a:p>
          <a:p>
            <a:r>
              <a:rPr lang="tr-TR" dirty="0"/>
              <a:t>Hastalıklı hayvanların sütünde: </a:t>
            </a:r>
            <a:r>
              <a:rPr lang="tr-TR" i="1" dirty="0" err="1"/>
              <a:t>Salmonella</a:t>
            </a:r>
            <a:r>
              <a:rPr lang="tr-TR" i="1" dirty="0"/>
              <a:t>, </a:t>
            </a:r>
            <a:r>
              <a:rPr lang="tr-TR" i="1" dirty="0" err="1"/>
              <a:t>Brucella</a:t>
            </a:r>
            <a:r>
              <a:rPr lang="tr-TR" i="1" dirty="0"/>
              <a:t>, </a:t>
            </a:r>
            <a:r>
              <a:rPr lang="tr-TR" i="1" dirty="0" err="1"/>
              <a:t>Coxiella</a:t>
            </a:r>
            <a:r>
              <a:rPr lang="tr-TR" i="1" dirty="0"/>
              <a:t>, </a:t>
            </a:r>
            <a:r>
              <a:rPr lang="tr-TR" i="1" dirty="0" err="1"/>
              <a:t>Listeria</a:t>
            </a:r>
            <a:r>
              <a:rPr lang="tr-TR" dirty="0"/>
              <a:t> bulunabilir.</a:t>
            </a:r>
          </a:p>
          <a:p>
            <a:r>
              <a:rPr lang="tr-TR" dirty="0"/>
              <a:t>Sağlıklı bir kanatlının yumurtasının iç kısmı yumurtalamadan hemen sonra sterildir. Yumurtlamadan sonra dışkı ve toprak kaynaklı mikroorganizma ile bulaşır. Kanatlılar başlıca </a:t>
            </a:r>
            <a:r>
              <a:rPr lang="tr-TR" i="1" dirty="0" err="1"/>
              <a:t>Salmonella</a:t>
            </a:r>
            <a:r>
              <a:rPr lang="tr-TR" dirty="0"/>
              <a:t> kaynağıdır. Ördekler nemli ve çamurlu yerlerde yumurtaları üzerine yatarlar. Ördek yumurtalarında bakterilerin kabuktan içeri girme riski daha yüksektir.</a:t>
            </a:r>
          </a:p>
          <a:p>
            <a:r>
              <a:rPr lang="tr-TR" dirty="0"/>
              <a:t>Böcekler beslenme şekilleri nedeniyle mikroorganizmaları bir ortamdan diğerine taşıdıkları gibi dışkıları yoluyla </a:t>
            </a:r>
            <a:r>
              <a:rPr lang="tr-TR" dirty="0" err="1"/>
              <a:t>kontaminasyon</a:t>
            </a:r>
            <a:r>
              <a:rPr lang="tr-TR" dirty="0"/>
              <a:t> kaynağı oluştururlar. Böcek, kuş, haşere, kemiriciler ve sinekler </a:t>
            </a:r>
            <a:r>
              <a:rPr lang="tr-TR" dirty="0" err="1"/>
              <a:t>kontaminasyon</a:t>
            </a:r>
            <a:r>
              <a:rPr lang="tr-TR" dirty="0"/>
              <a:t> kaynağıdır.</a:t>
            </a:r>
          </a:p>
        </p:txBody>
      </p:sp>
    </p:spTree>
    <p:extLst>
      <p:ext uri="{BB962C8B-B14F-4D97-AF65-F5344CB8AC3E}">
        <p14:creationId xmlns:p14="http://schemas.microsoft.com/office/powerpoint/2010/main" val="4133370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BULUNAN MİKROORGANİZMA KAYNAKLARI</a:t>
            </a:r>
            <a:br>
              <a:rPr lang="tr-TR" sz="3200" b="1" dirty="0"/>
            </a:b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2" y="412596"/>
            <a:ext cx="7304048" cy="5984900"/>
          </a:xfrm>
        </p:spPr>
        <p:txBody>
          <a:bodyPr>
            <a:normAutofit fontScale="62500" lnSpcReduction="20000"/>
          </a:bodyPr>
          <a:lstStyle/>
          <a:p>
            <a:r>
              <a:rPr lang="tr-TR" b="1" dirty="0"/>
              <a:t>BİTKİLER</a:t>
            </a:r>
          </a:p>
          <a:p>
            <a:pPr lvl="0"/>
            <a:r>
              <a:rPr lang="tr-TR" dirty="0"/>
              <a:t>İç kısımlar sterildir (soğan, sarımsak, turp, lahana vb. hariç).</a:t>
            </a:r>
          </a:p>
          <a:p>
            <a:pPr lvl="0"/>
            <a:r>
              <a:rPr lang="tr-TR" dirty="0"/>
              <a:t>Bazı bitkiler </a:t>
            </a:r>
            <a:r>
              <a:rPr lang="tr-TR" dirty="0" err="1"/>
              <a:t>antimikrobiyal</a:t>
            </a:r>
            <a:r>
              <a:rPr lang="tr-TR" dirty="0"/>
              <a:t> </a:t>
            </a:r>
            <a:r>
              <a:rPr lang="tr-TR" dirty="0" err="1"/>
              <a:t>metabolitler</a:t>
            </a:r>
            <a:r>
              <a:rPr lang="tr-TR" dirty="0"/>
              <a:t> salgılar.</a:t>
            </a:r>
          </a:p>
          <a:p>
            <a:pPr lvl="0"/>
            <a:r>
              <a:rPr lang="tr-TR" dirty="0"/>
              <a:t>Doğal gübre kullanılarak veya organik tarımla üretim yapılıyorsa patojenler bulunabilir.</a:t>
            </a:r>
          </a:p>
          <a:p>
            <a:r>
              <a:rPr lang="tr-TR" dirty="0"/>
              <a:t>Mikroorganizma seviyesini ve çeşidini etkileyen faktörler:</a:t>
            </a:r>
          </a:p>
          <a:p>
            <a:r>
              <a:rPr lang="tr-TR" dirty="0"/>
              <a:t>Hastalıklar,</a:t>
            </a:r>
          </a:p>
          <a:p>
            <a:r>
              <a:rPr lang="tr-TR" dirty="0"/>
              <a:t>Hasarlar,</a:t>
            </a:r>
          </a:p>
          <a:p>
            <a:r>
              <a:rPr lang="tr-TR" dirty="0"/>
              <a:t>Hasat ve yıkama arasında geçen süre</a:t>
            </a:r>
          </a:p>
          <a:p>
            <a:r>
              <a:rPr lang="tr-TR" dirty="0"/>
              <a:t>Depolama ve taşıma koşulları</a:t>
            </a:r>
          </a:p>
          <a:p>
            <a:r>
              <a:rPr lang="tr-TR" b="1" dirty="0"/>
              <a:t>KATKI MADDELERİ</a:t>
            </a:r>
          </a:p>
          <a:p>
            <a:pPr lvl="0"/>
            <a:r>
              <a:rPr lang="tr-TR" dirty="0"/>
              <a:t>Nişasta, un, şeker vb. katkılar </a:t>
            </a:r>
            <a:r>
              <a:rPr lang="tr-TR" dirty="0" err="1"/>
              <a:t>termofilik</a:t>
            </a:r>
            <a:r>
              <a:rPr lang="tr-TR" dirty="0"/>
              <a:t> mikroorganizma içerebilir.</a:t>
            </a:r>
          </a:p>
          <a:p>
            <a:pPr lvl="0"/>
            <a:r>
              <a:rPr lang="tr-TR" dirty="0"/>
              <a:t>Hindistan ceviz, yumurta, çikolata patojen kaynağı olabilir.</a:t>
            </a:r>
          </a:p>
          <a:p>
            <a:r>
              <a:rPr lang="tr-TR" dirty="0"/>
              <a:t>Alınabilecek önlemler:</a:t>
            </a:r>
          </a:p>
          <a:p>
            <a:pPr lvl="0"/>
            <a:r>
              <a:rPr lang="tr-TR" dirty="0"/>
              <a:t>Hijyenik koşullarda üretim yapılmalı</a:t>
            </a:r>
          </a:p>
          <a:p>
            <a:pPr lvl="0"/>
            <a:r>
              <a:rPr lang="tr-TR" dirty="0"/>
              <a:t>Standartlar belirlenmeli</a:t>
            </a:r>
          </a:p>
          <a:p>
            <a:r>
              <a:rPr lang="tr-TR" b="1" dirty="0"/>
              <a:t>ALET-EKİPMAN</a:t>
            </a:r>
          </a:p>
          <a:p>
            <a:pPr lvl="0"/>
            <a:r>
              <a:rPr lang="tr-TR" dirty="0"/>
              <a:t>Uzun süre sürekli kullanım engellenmeli</a:t>
            </a:r>
          </a:p>
          <a:p>
            <a:pPr lvl="0"/>
            <a:r>
              <a:rPr lang="tr-TR" dirty="0"/>
              <a:t>Ölü noktalar olmamalı varsa dikkatli temizlenmeli</a:t>
            </a:r>
          </a:p>
          <a:p>
            <a:pPr lvl="0"/>
            <a:r>
              <a:rPr lang="tr-TR" dirty="0"/>
              <a:t>Çapraz </a:t>
            </a:r>
            <a:r>
              <a:rPr lang="tr-TR" dirty="0" err="1"/>
              <a:t>kontaminasyon</a:t>
            </a:r>
            <a:r>
              <a:rPr lang="tr-TR" dirty="0"/>
              <a:t> riski engellenmeli</a:t>
            </a:r>
          </a:p>
          <a:p>
            <a:r>
              <a:rPr lang="tr-TR" dirty="0"/>
              <a:t>Alet ve ekipmanda kırık ve çatlaklar olmamalı.</a:t>
            </a:r>
          </a:p>
        </p:txBody>
      </p:sp>
    </p:spTree>
    <p:extLst>
      <p:ext uri="{BB962C8B-B14F-4D97-AF65-F5344CB8AC3E}">
        <p14:creationId xmlns:p14="http://schemas.microsoft.com/office/powerpoint/2010/main" val="13226409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DİNLEDİĞİNİZ İÇİN 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189466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197DA98-222A-EA47-A4AE-E22746EB3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/>
          <a:p>
            <a:r>
              <a:rPr lang="tr-TR" dirty="0"/>
              <a:t>DERS AKIŞI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ED44DE-021F-3849-946C-7CF21862C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324" y="664225"/>
            <a:ext cx="8811554" cy="6869152"/>
          </a:xfrm>
        </p:spPr>
        <p:txBody>
          <a:bodyPr>
            <a:normAutofit/>
          </a:bodyPr>
          <a:lstStyle/>
          <a:p>
            <a:r>
              <a:rPr lang="tr-TR" dirty="0"/>
              <a:t>GIDALARDA BULUNAN ÖNEMLİ MİKROORGANİZMALARA GİRİŞ</a:t>
            </a:r>
          </a:p>
          <a:p>
            <a:r>
              <a:rPr lang="tr-TR" dirty="0"/>
              <a:t>GIDALARDA BULUNAN ÖNEMLİ MİKROORGANİZMALAR</a:t>
            </a:r>
          </a:p>
          <a:p>
            <a:r>
              <a:rPr lang="tr-TR" dirty="0"/>
              <a:t>GIDALARDA BULUNAN ÖNEMLİ FUNGUSLAR</a:t>
            </a:r>
          </a:p>
          <a:p>
            <a:r>
              <a:rPr lang="tr-TR" dirty="0"/>
              <a:t>GIDALARIN DOĞAL MİKROFLORASI</a:t>
            </a:r>
          </a:p>
          <a:p>
            <a:r>
              <a:rPr lang="tr-TR" dirty="0"/>
              <a:t>GIDALARDA MİKROBİYEL BOZULMALAR</a:t>
            </a:r>
          </a:p>
          <a:p>
            <a:r>
              <a:rPr lang="tr-TR" dirty="0"/>
              <a:t>ET VE ET ÜRÜNLERİNDE MİKROBİYEL BOZULMALAR</a:t>
            </a:r>
          </a:p>
          <a:p>
            <a:r>
              <a:rPr lang="tr-TR" dirty="0"/>
              <a:t>SÜT VE SÜT ÜRÜNLERİNDE MİKROBİYEL M. BOZULMALAR</a:t>
            </a:r>
          </a:p>
          <a:p>
            <a:r>
              <a:rPr lang="tr-TR" dirty="0"/>
              <a:t>YUMURTA VE YUMURTA ÜRÜNLERİNDE M. BOZULMALAR</a:t>
            </a:r>
          </a:p>
          <a:p>
            <a:r>
              <a:rPr lang="tr-TR" dirty="0"/>
              <a:t>MEYVE VE SEBZE ÜRÜNLERİNDE M. BOZULMALAR</a:t>
            </a:r>
          </a:p>
          <a:p>
            <a:r>
              <a:rPr lang="tr-TR" dirty="0"/>
              <a:t>TAHIL VE TAHIL ÜRÜNLERİNDE M. BOZULMALAR</a:t>
            </a:r>
          </a:p>
          <a:p>
            <a:r>
              <a:rPr lang="tr-TR" dirty="0"/>
              <a:t>FERMENTE VE DİĞER ÜRÜNLERDE M.BOZULMALAR</a:t>
            </a:r>
          </a:p>
          <a:p>
            <a:r>
              <a:rPr lang="tr-TR" dirty="0"/>
              <a:t>GIDA KAYNAKLI ZEHİRLENMELER</a:t>
            </a:r>
          </a:p>
          <a:p>
            <a:r>
              <a:rPr lang="tr-TR" dirty="0"/>
              <a:t>GIDALARDA PATOJEN İNDİKATÖRLERİ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9586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GIDA MİKROBİYOLOJİSİ 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2" y="412596"/>
            <a:ext cx="7304048" cy="5984900"/>
          </a:xfrm>
        </p:spPr>
        <p:txBody>
          <a:bodyPr>
            <a:normAutofit/>
          </a:bodyPr>
          <a:lstStyle/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Mikrobiyolojiden gıda maddelerinin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üretiminde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korunmasında yararlanılır. 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Gıda mikrobiyolojisi, gıdalardaki istenmeyen mikroorganizma konularını kapsar. 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Herhangi bir mikroorganizmadan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endüstriyel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olarak bir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ürün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örneğin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yoğurt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bira elde ediliyorsa, bu gıda mikrobiyolojisi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değil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endüstriyel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mikrobiyoloji konusudur.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174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 fontScale="90000"/>
          </a:bodyPr>
          <a:lstStyle/>
          <a:p>
            <a:r>
              <a:rPr lang="tr-TR" sz="3200" b="1" dirty="0"/>
              <a:t>GIDALARDA BULUNAN MİKROORGANİZMALARI ETKİLEYEN FAKTÖRLER</a:t>
            </a:r>
            <a:br>
              <a:rPr lang="tr-TR" sz="3200" b="1" dirty="0"/>
            </a:b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7952" y="1230909"/>
            <a:ext cx="7304048" cy="59849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dirty="0"/>
              <a:t>Gıdanın su aktivitesi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Gıdanın </a:t>
            </a:r>
            <a:r>
              <a:rPr lang="tr-TR" dirty="0" err="1"/>
              <a:t>pH’sı</a:t>
            </a:r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dirty="0"/>
              <a:t>Gıdanın bulunduğu ortamın sıcaklığı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Gıdanın bulunduğu ortamın Bağıl Nemi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Gıdanın </a:t>
            </a:r>
            <a:r>
              <a:rPr lang="tr-TR" dirty="0" err="1"/>
              <a:t>oksidasyon</a:t>
            </a:r>
            <a:r>
              <a:rPr lang="tr-TR" dirty="0"/>
              <a:t>-Redüksiyon potansiyeli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Gıdada bulunan </a:t>
            </a:r>
            <a:r>
              <a:rPr lang="tr-TR" dirty="0" err="1"/>
              <a:t>antimikrobiyel</a:t>
            </a:r>
            <a:r>
              <a:rPr lang="tr-TR" dirty="0"/>
              <a:t>  bileşikler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Gıdada bulunan besin öğeleri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Gıdanın biyolojik ve fiziksel yapısı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Gıdanın bulunduğu çevre koşulları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Gıdanın bulunduğu ortamın Oksijen durumu</a:t>
            </a:r>
          </a:p>
          <a:p>
            <a:pPr>
              <a:buFont typeface="Wingdings" pitchFamily="2" charset="2"/>
              <a:buChar char="q"/>
            </a:pPr>
            <a:r>
              <a:rPr lang="tr-TR" dirty="0"/>
              <a:t>Gıdanın bulunduğu ortamın kimyasal madde </a:t>
            </a:r>
            <a:r>
              <a:rPr lang="tr-TR" dirty="0" err="1"/>
              <a:t>konsatrasyonu</a:t>
            </a:r>
            <a:endParaRPr lang="tr-TR" dirty="0"/>
          </a:p>
          <a:p>
            <a:pPr>
              <a:buFont typeface="Wingdings" pitchFamily="2" charset="2"/>
              <a:buChar char="q"/>
            </a:pPr>
            <a:r>
              <a:rPr lang="tr-TR" dirty="0"/>
              <a:t>Gıdanın bulunduğu ortamın </a:t>
            </a:r>
            <a:r>
              <a:rPr lang="tr-TR" dirty="0" err="1"/>
              <a:t>ozmotik</a:t>
            </a:r>
            <a:r>
              <a:rPr lang="tr-TR" dirty="0"/>
              <a:t> basıncı</a:t>
            </a:r>
          </a:p>
          <a:p>
            <a:pPr>
              <a:buFont typeface="Wingdings" pitchFamily="2" charset="2"/>
              <a:buChar char="q"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1564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BULUNAN MİKROORGANİZMA KAYNAKLARI</a:t>
            </a:r>
            <a:br>
              <a:rPr lang="tr-TR" sz="3200" b="1" dirty="0"/>
            </a:b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2" y="412596"/>
            <a:ext cx="7304048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Mikroorganizma kaynağını bilmek neden önemli?</a:t>
            </a:r>
          </a:p>
          <a:p>
            <a:r>
              <a:rPr lang="tr-TR" dirty="0"/>
              <a:t>Mikroorganizma girişini kontrol etmek ve metot geliştirmek </a:t>
            </a:r>
          </a:p>
          <a:p>
            <a:r>
              <a:rPr lang="tr-TR" dirty="0"/>
              <a:t>Mikroorganizma </a:t>
            </a:r>
            <a:r>
              <a:rPr lang="tr-TR" dirty="0" err="1"/>
              <a:t>inhibisyonu</a:t>
            </a:r>
            <a:r>
              <a:rPr lang="tr-TR" dirty="0"/>
              <a:t> için proses geliştirmek</a:t>
            </a:r>
          </a:p>
          <a:p>
            <a:r>
              <a:rPr lang="tr-TR" dirty="0"/>
              <a:t>Gıda veya gıda katkıları için standart oluşturabilmek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7030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BULUNAN MİKROORGANİZMA KAYNAKLARI</a:t>
            </a:r>
            <a:br>
              <a:rPr lang="tr-TR" sz="3200" b="1" dirty="0"/>
            </a:b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7952" y="1230909"/>
            <a:ext cx="7304048" cy="59849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err="1"/>
              <a:t>İ̇nsan</a:t>
            </a:r>
            <a:r>
              <a:rPr lang="tr-TR" dirty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Hava 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Toprak 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Su ve kanalizasyon 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Hayvanlar 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Bitkiler </a:t>
            </a:r>
          </a:p>
          <a:p>
            <a:pPr>
              <a:buFont typeface="Wingdings" pitchFamily="2" charset="2"/>
              <a:buChar char="Ø"/>
            </a:pPr>
            <a:r>
              <a:rPr lang="tr-TR" dirty="0" err="1"/>
              <a:t>İ̇ngredientler</a:t>
            </a:r>
            <a:r>
              <a:rPr lang="tr-TR" dirty="0"/>
              <a:t> ve katkı maddeleri </a:t>
            </a:r>
          </a:p>
          <a:p>
            <a:pPr>
              <a:buFont typeface="Wingdings" pitchFamily="2" charset="2"/>
              <a:buChar char="q"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6426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BULUNAN MİKROORGANİZMA KAYNAKLARI</a:t>
            </a:r>
            <a:br>
              <a:rPr lang="tr-TR" sz="3200" b="1" dirty="0"/>
            </a:b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2" y="412596"/>
            <a:ext cx="7304048" cy="5984900"/>
          </a:xfrm>
        </p:spPr>
        <p:txBody>
          <a:bodyPr>
            <a:normAutofit lnSpcReduction="10000"/>
          </a:bodyPr>
          <a:lstStyle/>
          <a:p>
            <a:r>
              <a:rPr lang="tr-TR" b="1" dirty="0"/>
              <a:t>İNSAN</a:t>
            </a:r>
          </a:p>
          <a:p>
            <a:r>
              <a:rPr lang="tr-TR" dirty="0"/>
              <a:t>Çalışan kişiler belirli aralıklarla sağlık kontrollerinden geçmelidir. Hastalanan kişiler iyileştikten sonra da hastalık etmeni patojen mikroorganizmayı belirti göstermeden taşıyabilir. Bunlara portör ya da taşıyıcı denir.</a:t>
            </a:r>
          </a:p>
          <a:p>
            <a:pPr lvl="0"/>
            <a:r>
              <a:rPr lang="tr-TR" dirty="0" err="1"/>
              <a:t>Nekahat</a:t>
            </a:r>
            <a:r>
              <a:rPr lang="tr-TR" dirty="0"/>
              <a:t> devresinde taşıyıcılık: insan hastalığı geçirdikten sonra hastalık etmeni mikroorganizmayı 10 haftadan daha kısa süre belirti göstermeden taşımaya devam eder.</a:t>
            </a:r>
          </a:p>
          <a:p>
            <a:pPr lvl="0"/>
            <a:r>
              <a:rPr lang="tr-TR" dirty="0"/>
              <a:t>Kronik taşıyıcılık: insan hastalığı geçirdikten sonra hastalık etmeni mikroorganizmayı süresiz olarak belirti göstermeden taşımaya devam eder.</a:t>
            </a:r>
          </a:p>
          <a:p>
            <a:pPr lvl="0"/>
            <a:r>
              <a:rPr lang="tr-TR" dirty="0"/>
              <a:t>Temas nedeniyle taşıyıcılık: İnsan patojen mikroorganizmayı </a:t>
            </a:r>
            <a:r>
              <a:rPr lang="tr-TR" dirty="0" err="1"/>
              <a:t>enfekte</a:t>
            </a:r>
            <a:r>
              <a:rPr lang="tr-TR" dirty="0"/>
              <a:t> kişiden alır ve belirti göstermeden taşır.</a:t>
            </a:r>
          </a:p>
          <a:p>
            <a:r>
              <a:rPr lang="tr-TR" dirty="0"/>
              <a:t>Personel hijyeninin sağlanmasında tuvaletlerin önemli yeri vardır.</a:t>
            </a:r>
          </a:p>
          <a:p>
            <a:r>
              <a:rPr lang="tr-TR" i="1" dirty="0" err="1"/>
              <a:t>Salmonella</a:t>
            </a:r>
            <a:r>
              <a:rPr lang="tr-TR" i="1" dirty="0"/>
              <a:t>, </a:t>
            </a:r>
            <a:r>
              <a:rPr lang="tr-TR" i="1" dirty="0" err="1"/>
              <a:t>Shigella</a:t>
            </a:r>
            <a:r>
              <a:rPr lang="tr-TR" dirty="0"/>
              <a:t>: tifo, dizanteri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9068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BULUNAN MİKROORGANİZMA KAYNAKLARI</a:t>
            </a:r>
            <a:br>
              <a:rPr lang="tr-TR" sz="3200" b="1" dirty="0"/>
            </a:b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2" y="412596"/>
            <a:ext cx="7304048" cy="5984900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Hepatit A: sarılık</a:t>
            </a:r>
          </a:p>
          <a:p>
            <a:r>
              <a:rPr lang="tr-TR" dirty="0" err="1"/>
              <a:t>Poliovirüs</a:t>
            </a:r>
            <a:r>
              <a:rPr lang="tr-TR" dirty="0"/>
              <a:t>: çocuk felci</a:t>
            </a:r>
          </a:p>
          <a:p>
            <a:r>
              <a:rPr lang="tr-TR" dirty="0" err="1"/>
              <a:t>Norwalk</a:t>
            </a:r>
            <a:r>
              <a:rPr lang="tr-TR" dirty="0"/>
              <a:t>: </a:t>
            </a:r>
            <a:r>
              <a:rPr lang="tr-TR" dirty="0" err="1"/>
              <a:t>gastroenterit</a:t>
            </a:r>
            <a:endParaRPr lang="tr-TR" dirty="0"/>
          </a:p>
          <a:p>
            <a:r>
              <a:rPr lang="tr-TR" dirty="0"/>
              <a:t>İnsanların elleri, nefesi, saçları, terleri </a:t>
            </a:r>
            <a:r>
              <a:rPr lang="tr-TR" dirty="0" err="1"/>
              <a:t>bulaşı</a:t>
            </a:r>
            <a:r>
              <a:rPr lang="tr-TR" dirty="0"/>
              <a:t> kaynağıdır.</a:t>
            </a:r>
          </a:p>
          <a:p>
            <a:r>
              <a:rPr lang="tr-TR" dirty="0"/>
              <a:t>Burun, boğaz ve deriden </a:t>
            </a:r>
            <a:r>
              <a:rPr lang="tr-TR" i="1" dirty="0" err="1"/>
              <a:t>Staphylocoocus</a:t>
            </a:r>
            <a:r>
              <a:rPr lang="tr-TR" dirty="0"/>
              <a:t> türleri (çıbanlar, dolamalar, isilik gibi </a:t>
            </a:r>
            <a:r>
              <a:rPr lang="tr-TR" i="1" dirty="0" err="1"/>
              <a:t>Staph</a:t>
            </a:r>
            <a:r>
              <a:rPr lang="tr-TR" dirty="0"/>
              <a:t>. kaynaklı lezyonlardaki iltihaplar)</a:t>
            </a:r>
          </a:p>
          <a:p>
            <a:r>
              <a:rPr lang="tr-TR" dirty="0"/>
              <a:t>Bağırsaktan </a:t>
            </a:r>
            <a:r>
              <a:rPr lang="tr-TR" i="1" dirty="0" err="1"/>
              <a:t>E.coli</a:t>
            </a:r>
            <a:r>
              <a:rPr lang="tr-TR" dirty="0"/>
              <a:t>  (</a:t>
            </a:r>
            <a:r>
              <a:rPr lang="tr-TR" dirty="0" err="1"/>
              <a:t>fekal</a:t>
            </a:r>
            <a:r>
              <a:rPr lang="tr-TR" dirty="0"/>
              <a:t> </a:t>
            </a:r>
            <a:r>
              <a:rPr lang="tr-TR" dirty="0" err="1"/>
              <a:t>koliform</a:t>
            </a:r>
            <a:r>
              <a:rPr lang="tr-TR" dirty="0"/>
              <a:t>)</a:t>
            </a:r>
          </a:p>
          <a:p>
            <a:r>
              <a:rPr lang="tr-TR" dirty="0"/>
              <a:t>Dikkatsiz öksürme: üst solunum yolları enfeksiyonlarına neden olan mikroorganizmalar dağılır ve toz partiküllerinde tutunur.</a:t>
            </a:r>
          </a:p>
          <a:p>
            <a:r>
              <a:rPr lang="tr-TR" dirty="0"/>
              <a:t>İnsan kaynaklı </a:t>
            </a:r>
            <a:r>
              <a:rPr lang="tr-TR" dirty="0" err="1"/>
              <a:t>bulaşı</a:t>
            </a:r>
            <a:r>
              <a:rPr lang="tr-TR" dirty="0"/>
              <a:t> nedenleri:</a:t>
            </a:r>
          </a:p>
          <a:p>
            <a:pPr lvl="0"/>
            <a:r>
              <a:rPr lang="tr-TR" dirty="0"/>
              <a:t>Temizlenmemiş eller</a:t>
            </a:r>
          </a:p>
          <a:p>
            <a:pPr lvl="0"/>
            <a:r>
              <a:rPr lang="tr-TR" dirty="0"/>
              <a:t>Kirli elbiseler ve saçlar</a:t>
            </a:r>
          </a:p>
          <a:p>
            <a:pPr lvl="0"/>
            <a:r>
              <a:rPr lang="tr-TR" dirty="0"/>
              <a:t>Personel hijyeni</a:t>
            </a:r>
          </a:p>
          <a:p>
            <a:pPr lvl="0"/>
            <a:r>
              <a:rPr lang="tr-TR" dirty="0"/>
              <a:t>Küçük kesikler, enfeksiyonlar</a:t>
            </a:r>
          </a:p>
          <a:p>
            <a:pPr lvl="0"/>
            <a:r>
              <a:rPr lang="tr-TR" dirty="0"/>
              <a:t>Hepatit A veya nezle gibi bulaşıcı hastalığa sahip olanlar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0380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BULUNAN MİKROORGANİZMA KAYNAKLARI</a:t>
            </a:r>
            <a:br>
              <a:rPr lang="tr-TR" sz="3200" b="1" dirty="0"/>
            </a:b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2" y="412596"/>
            <a:ext cx="7304048" cy="5984900"/>
          </a:xfrm>
        </p:spPr>
        <p:txBody>
          <a:bodyPr>
            <a:normAutofit fontScale="85000" lnSpcReduction="10000"/>
          </a:bodyPr>
          <a:lstStyle/>
          <a:p>
            <a:r>
              <a:rPr lang="tr-TR" b="1" dirty="0"/>
              <a:t>SU ve KANALİZASYON</a:t>
            </a:r>
          </a:p>
          <a:p>
            <a:r>
              <a:rPr lang="tr-TR" dirty="0"/>
              <a:t>Suda patojen mikroorganizmalar bulunmamalı.</a:t>
            </a:r>
          </a:p>
          <a:p>
            <a:pPr lvl="0"/>
            <a:r>
              <a:rPr lang="tr-TR" dirty="0" err="1"/>
              <a:t>Fekal</a:t>
            </a:r>
            <a:r>
              <a:rPr lang="tr-TR" dirty="0"/>
              <a:t> </a:t>
            </a:r>
            <a:r>
              <a:rPr lang="tr-TR" dirty="0" err="1"/>
              <a:t>bulaşı</a:t>
            </a:r>
            <a:r>
              <a:rPr lang="tr-TR" dirty="0"/>
              <a:t> olmuş sularda </a:t>
            </a:r>
            <a:r>
              <a:rPr lang="tr-TR" i="1" dirty="0" err="1"/>
              <a:t>Salmonella</a:t>
            </a:r>
            <a:r>
              <a:rPr lang="tr-TR" dirty="0"/>
              <a:t>, </a:t>
            </a:r>
            <a:r>
              <a:rPr lang="tr-TR" i="1" dirty="0" err="1"/>
              <a:t>Shigella</a:t>
            </a:r>
            <a:r>
              <a:rPr lang="tr-TR" dirty="0"/>
              <a:t> ve </a:t>
            </a:r>
            <a:r>
              <a:rPr lang="tr-TR" i="1" dirty="0" err="1"/>
              <a:t>Vibrio</a:t>
            </a:r>
            <a:r>
              <a:rPr lang="tr-TR" i="1" dirty="0"/>
              <a:t> </a:t>
            </a:r>
            <a:r>
              <a:rPr lang="tr-TR" i="1" dirty="0" err="1"/>
              <a:t>cholera</a:t>
            </a:r>
            <a:r>
              <a:rPr lang="tr-TR" dirty="0"/>
              <a:t> bağırsak enfeksiyonlarına, </a:t>
            </a:r>
            <a:r>
              <a:rPr lang="tr-TR" i="1" dirty="0" err="1"/>
              <a:t>Salmonella</a:t>
            </a:r>
            <a:r>
              <a:rPr lang="tr-TR" dirty="0"/>
              <a:t> </a:t>
            </a:r>
            <a:r>
              <a:rPr lang="tr-TR" i="1" dirty="0" err="1"/>
              <a:t>typhi</a:t>
            </a:r>
            <a:r>
              <a:rPr lang="tr-TR" dirty="0"/>
              <a:t> ve </a:t>
            </a:r>
            <a:r>
              <a:rPr lang="tr-TR" i="1" dirty="0" err="1"/>
              <a:t>Salmonella</a:t>
            </a:r>
            <a:r>
              <a:rPr lang="tr-TR" dirty="0"/>
              <a:t> </a:t>
            </a:r>
            <a:r>
              <a:rPr lang="tr-TR" i="1" dirty="0" err="1"/>
              <a:t>paratyphi</a:t>
            </a:r>
            <a:r>
              <a:rPr lang="tr-TR" dirty="0"/>
              <a:t> tifo ve </a:t>
            </a:r>
            <a:r>
              <a:rPr lang="tr-TR" dirty="0" err="1"/>
              <a:t>paratifoya</a:t>
            </a:r>
            <a:r>
              <a:rPr lang="tr-TR" dirty="0"/>
              <a:t> neden olur.</a:t>
            </a:r>
          </a:p>
          <a:p>
            <a:pPr lvl="0"/>
            <a:r>
              <a:rPr lang="tr-TR" dirty="0"/>
              <a:t>Çiğ tüketilen ürünlerin yetiştirilmesinde kirli sulama suyu kullanılmamalıdır.</a:t>
            </a:r>
          </a:p>
          <a:p>
            <a:pPr lvl="0"/>
            <a:r>
              <a:rPr lang="tr-TR" dirty="0"/>
              <a:t>Sularda </a:t>
            </a:r>
            <a:r>
              <a:rPr lang="tr-TR" dirty="0" err="1"/>
              <a:t>fekal</a:t>
            </a:r>
            <a:r>
              <a:rPr lang="tr-TR" dirty="0"/>
              <a:t> </a:t>
            </a:r>
            <a:r>
              <a:rPr lang="tr-TR" dirty="0" err="1"/>
              <a:t>kontaminasyon</a:t>
            </a:r>
            <a:r>
              <a:rPr lang="tr-TR" dirty="0"/>
              <a:t> indikatörü olarak </a:t>
            </a:r>
            <a:r>
              <a:rPr lang="tr-TR" dirty="0" err="1"/>
              <a:t>koliformlar</a:t>
            </a:r>
            <a:r>
              <a:rPr lang="tr-TR" dirty="0"/>
              <a:t> aranır.</a:t>
            </a:r>
          </a:p>
          <a:p>
            <a:r>
              <a:rPr lang="tr-TR" b="1" dirty="0"/>
              <a:t>HAVA</a:t>
            </a:r>
          </a:p>
          <a:p>
            <a:r>
              <a:rPr lang="tr-TR" dirty="0"/>
              <a:t>Çürüyen bitkilerdeki küf sporlarını taşıyarak yayılmalarına yol açar.</a:t>
            </a:r>
          </a:p>
          <a:p>
            <a:r>
              <a:rPr lang="tr-TR" dirty="0"/>
              <a:t>Mikroorganizmalar havada çoğalmaz ancak canlılıklarını belirli bir süre koruyabilir.</a:t>
            </a:r>
          </a:p>
          <a:p>
            <a:r>
              <a:rPr lang="tr-TR" dirty="0"/>
              <a:t>Su arıtma işleminin yapıldığı fabrikada: </a:t>
            </a:r>
            <a:r>
              <a:rPr lang="tr-TR" i="1" dirty="0" err="1"/>
              <a:t>Klebsiella</a:t>
            </a:r>
            <a:r>
              <a:rPr lang="tr-TR" i="1" dirty="0"/>
              <a:t>, </a:t>
            </a:r>
            <a:r>
              <a:rPr lang="tr-TR" i="1" dirty="0" err="1"/>
              <a:t>Bacillus</a:t>
            </a:r>
            <a:r>
              <a:rPr lang="tr-TR" i="1" dirty="0"/>
              <a:t>, </a:t>
            </a:r>
            <a:r>
              <a:rPr lang="tr-TR" i="1" dirty="0" err="1"/>
              <a:t>Flavobacterium</a:t>
            </a:r>
            <a:r>
              <a:rPr lang="tr-TR" i="1" dirty="0"/>
              <a:t>, </a:t>
            </a:r>
            <a:r>
              <a:rPr lang="tr-TR" i="1" dirty="0" err="1"/>
              <a:t>Streptococcus</a:t>
            </a:r>
            <a:r>
              <a:rPr lang="tr-TR" i="1" dirty="0"/>
              <a:t>, </a:t>
            </a:r>
            <a:r>
              <a:rPr lang="tr-TR" i="1" dirty="0" err="1"/>
              <a:t>Micrococcus</a:t>
            </a:r>
            <a:r>
              <a:rPr lang="tr-TR" dirty="0"/>
              <a:t> bulunur.</a:t>
            </a:r>
          </a:p>
          <a:p>
            <a:r>
              <a:rPr lang="tr-TR" dirty="0"/>
              <a:t>Süt fabrikalarında: </a:t>
            </a:r>
            <a:r>
              <a:rPr lang="tr-TR" i="1" dirty="0" err="1"/>
              <a:t>Streptococcus</a:t>
            </a:r>
            <a:r>
              <a:rPr lang="tr-TR" dirty="0"/>
              <a:t> ve </a:t>
            </a:r>
            <a:r>
              <a:rPr lang="tr-TR" dirty="0" err="1"/>
              <a:t>bakteriyofajlar</a:t>
            </a:r>
            <a:endParaRPr lang="tr-TR" dirty="0"/>
          </a:p>
          <a:p>
            <a:r>
              <a:rPr lang="tr-TR" dirty="0"/>
              <a:t>Bira fabrikalarında: mayalar</a:t>
            </a:r>
          </a:p>
          <a:p>
            <a:r>
              <a:rPr lang="tr-TR" dirty="0"/>
              <a:t>Canlı hayvanların ve çiğ gıdaların işlendiği ortamlarda havadaki mikroorganizma sayısı yüksektir.</a:t>
            </a:r>
          </a:p>
        </p:txBody>
      </p:sp>
    </p:spTree>
    <p:extLst>
      <p:ext uri="{BB962C8B-B14F-4D97-AF65-F5344CB8AC3E}">
        <p14:creationId xmlns:p14="http://schemas.microsoft.com/office/powerpoint/2010/main" val="2271500618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497</TotalTime>
  <Words>897</Words>
  <Application>Microsoft Macintosh PowerPoint</Application>
  <PresentationFormat>Geniş ekran</PresentationFormat>
  <Paragraphs>126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 Light</vt:lpstr>
      <vt:lpstr>Rockwell</vt:lpstr>
      <vt:lpstr>Wingdings</vt:lpstr>
      <vt:lpstr>Atlas</vt:lpstr>
      <vt:lpstr>GIDA MİKROBİYOLOJİSİ</vt:lpstr>
      <vt:lpstr>DERS AKIŞI</vt:lpstr>
      <vt:lpstr>GIDA MİKROBİYOLOJİSİ ?</vt:lpstr>
      <vt:lpstr>GIDALARDA BULUNAN MİKROORGANİZMALARI ETKİLEYEN FAKTÖRLER </vt:lpstr>
      <vt:lpstr>GIDALARDA BULUNAN MİKROORGANİZMA KAYNAKLARI </vt:lpstr>
      <vt:lpstr>GIDALARDA BULUNAN MİKROORGANİZMA KAYNAKLARI </vt:lpstr>
      <vt:lpstr>GIDALARDA BULUNAN MİKROORGANİZMA KAYNAKLARI </vt:lpstr>
      <vt:lpstr>GIDALARDA BULUNAN MİKROORGANİZMA KAYNAKLARI </vt:lpstr>
      <vt:lpstr>GIDALARDA BULUNAN MİKROORGANİZMA KAYNAKLARI </vt:lpstr>
      <vt:lpstr>GIDALARDA BULUNAN MİKROORGANİZMA KAYNAKLARI </vt:lpstr>
      <vt:lpstr>GIDALARDA BULUNAN MİKROORGANİZMA KAYNAKLARI </vt:lpstr>
      <vt:lpstr>DİNLEDİĞİNİZ İÇİN TEŞEKKÜRLER…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GIDA MİKROBİYOLOJİSİ</dc:title>
  <dc:creator>Özgür Tecer</dc:creator>
  <cp:lastModifiedBy>Özgür Tecer</cp:lastModifiedBy>
  <cp:revision>53</cp:revision>
  <dcterms:created xsi:type="dcterms:W3CDTF">2019-02-18T12:54:52Z</dcterms:created>
  <dcterms:modified xsi:type="dcterms:W3CDTF">2020-01-19T17:54:41Z</dcterms:modified>
</cp:coreProperties>
</file>