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555" r:id="rId3"/>
    <p:sldId id="569" r:id="rId4"/>
    <p:sldId id="571" r:id="rId5"/>
    <p:sldId id="587" r:id="rId6"/>
    <p:sldId id="589" r:id="rId7"/>
    <p:sldId id="590" r:id="rId8"/>
    <p:sldId id="591" r:id="rId9"/>
    <p:sldId id="597" r:id="rId10"/>
    <p:sldId id="638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>
                <a:solidFill>
                  <a:srgbClr val="C00000"/>
                </a:solidFill>
              </a:rPr>
              <a:t>ÇOCUK GELİŞİMİNDE KURAMLARI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991545" y="2998964"/>
            <a:ext cx="8229599" cy="1440160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3416" y="253174"/>
            <a:ext cx="8911687" cy="1280890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800000"/>
                </a:solidFill>
              </a:rPr>
              <a:t>Kaynakça</a:t>
            </a:r>
            <a:endParaRPr lang="tr-TR" dirty="0">
              <a:solidFill>
                <a:srgbClr val="8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76144" y="1673082"/>
            <a:ext cx="10041147" cy="3777622"/>
          </a:xfrm>
        </p:spPr>
        <p:txBody>
          <a:bodyPr>
            <a:noAutofit/>
          </a:bodyPr>
          <a:lstStyle/>
          <a:p>
            <a:r>
              <a:rPr lang="tr-TR" dirty="0" err="1"/>
              <a:t>Bee</a:t>
            </a:r>
            <a:r>
              <a:rPr lang="tr-TR" dirty="0"/>
              <a:t>, H. L., </a:t>
            </a:r>
            <a:r>
              <a:rPr lang="tr-TR" dirty="0" err="1"/>
              <a:t>Boyd</a:t>
            </a:r>
            <a:r>
              <a:rPr lang="tr-TR" dirty="0"/>
              <a:t>, D. R., &amp; Gündüz, O. (2009). Çocuk gelişim psikolojisi. </a:t>
            </a:r>
            <a:r>
              <a:rPr lang="tr-TR" dirty="0" err="1"/>
              <a:t>Kaknüs</a:t>
            </a:r>
            <a:r>
              <a:rPr lang="tr-TR" dirty="0"/>
              <a:t> yayınları.</a:t>
            </a:r>
          </a:p>
          <a:p>
            <a:r>
              <a:rPr lang="tr-TR" dirty="0" err="1"/>
              <a:t>Gander</a:t>
            </a:r>
            <a:r>
              <a:rPr lang="tr-TR" dirty="0"/>
              <a:t>, M. J., &amp; </a:t>
            </a:r>
            <a:r>
              <a:rPr lang="tr-TR" dirty="0" err="1"/>
              <a:t>Gardiner</a:t>
            </a:r>
            <a:r>
              <a:rPr lang="tr-TR" dirty="0"/>
              <a:t>, H. W. (2010). Çocuk ve ergen gelişimi (7. Baskı). Ankara: İmge.</a:t>
            </a:r>
          </a:p>
          <a:p>
            <a:r>
              <a:rPr lang="tr-TR" dirty="0"/>
              <a:t>Köksal Akyol, A (2019). Erken Çocukluk Döneminde Gelişim I. Anı Yayıncılık</a:t>
            </a:r>
          </a:p>
          <a:p>
            <a:r>
              <a:rPr lang="tr-TR" dirty="0"/>
              <a:t>Köksal Akyol, A (2019). Erken Çocukluk Döneminde Gelişim II. Anı Yayıncılık</a:t>
            </a:r>
          </a:p>
        </p:txBody>
      </p:sp>
    </p:spTree>
    <p:extLst>
      <p:ext uri="{BB962C8B-B14F-4D97-AF65-F5344CB8AC3E}">
        <p14:creationId xmlns:p14="http://schemas.microsoft.com/office/powerpoint/2010/main" val="2342288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74870" y="2612611"/>
            <a:ext cx="82296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sz="4400" b="1" dirty="0">
                <a:solidFill>
                  <a:srgbClr val="C00000"/>
                </a:solidFill>
              </a:rPr>
              <a:t>MOTOR GELİŞİM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036765" y="5804111"/>
            <a:ext cx="2716451" cy="544962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9355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95657" y="-199341"/>
            <a:ext cx="8978641" cy="15950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b="1" dirty="0" err="1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Refleksif</a:t>
            </a:r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Hareketler Dönemi</a:t>
            </a:r>
            <a:b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(Doğum öncesi </a:t>
            </a:r>
            <a:r>
              <a:rPr lang="mr-IN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yaş)</a:t>
            </a: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29676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25786" y="1423589"/>
            <a:ext cx="10536511" cy="371249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Refleksif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hareketler dönemi, doğum öncesi dönemde başlar ve doğumdan sonraki bir yıllık süreyi kapsar. </a:t>
            </a:r>
          </a:p>
          <a:p>
            <a:pPr>
              <a:lnSpc>
                <a:spcPct val="120000"/>
              </a:lnSpc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Bebeğin </a:t>
            </a: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refleksif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davranışları, yeni doğan döneminde birincil bilgi kaynağıdır.</a:t>
            </a:r>
          </a:p>
          <a:p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Hareketler önceleri beceriksiz ve kaba hareketler olarak görülür, sinir sistemi geliştikçe hareket çeşitliliği artar. </a:t>
            </a:r>
          </a:p>
          <a:p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Bebekteki refleksler; tahmin edilen bir süreçte, belli bir hız ve sırayla ortaya çıkar ve kaybolurlar.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tr-TR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368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1125" y="1167314"/>
            <a:ext cx="5461818" cy="994873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b="1" dirty="0" err="1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Refleksif</a:t>
            </a:r>
            <a:r>
              <a:rPr lang="tr-TR" b="1" dirty="0">
                <a:solidFill>
                  <a:srgbClr val="02967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Hareketler Dönemi</a:t>
            </a: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tr-TR" dirty="0">
                <a:solidFill>
                  <a:srgbClr val="029676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5528" y="2162187"/>
            <a:ext cx="5893625" cy="4551012"/>
          </a:xfrm>
        </p:spPr>
        <p:txBody>
          <a:bodyPr>
            <a:noAutofit/>
          </a:bodyPr>
          <a:lstStyle/>
          <a:p>
            <a:pPr lvl="1">
              <a:lnSpc>
                <a:spcPct val="130000"/>
              </a:lnSpc>
            </a:pPr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Bilgi kodlama evresi </a:t>
            </a:r>
          </a:p>
          <a:p>
            <a:pPr marL="457200" lvl="1" indent="0">
              <a:lnSpc>
                <a:spcPct val="130000"/>
              </a:lnSpc>
              <a:buNone/>
            </a:pPr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(Doğum öncesi-4 ay)</a:t>
            </a: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Doğum öncesi dönemden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başlayarak bebekliğin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dördüncü ayına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kadar olan, gözlemlenebilir istem dışı hareketler ile karakterize edilmektedir. </a:t>
            </a: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Refleksler bebeğin hareket yolu ile 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bilgi toplayabildiği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yiyecek arayabildiği 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r>
              <a:rPr lang="tr-TR" sz="24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korunma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bulabildiği temel araç olarak görev yapmaktadır.</a:t>
            </a:r>
            <a:endParaRPr lang="tr-TR" sz="2400" dirty="0"/>
          </a:p>
          <a:p>
            <a:endParaRPr lang="tr-TR" dirty="0"/>
          </a:p>
          <a:p>
            <a:pPr marL="457200" lvl="1" indent="0">
              <a:lnSpc>
                <a:spcPct val="130000"/>
              </a:lnSpc>
              <a:buNone/>
            </a:pPr>
            <a:endParaRPr lang="tr-TR" sz="2800" dirty="0"/>
          </a:p>
        </p:txBody>
      </p:sp>
      <p:sp>
        <p:nvSpPr>
          <p:cNvPr id="8" name="Dikdörtgen 7"/>
          <p:cNvSpPr/>
          <p:nvPr/>
        </p:nvSpPr>
        <p:spPr>
          <a:xfrm>
            <a:off x="6884584" y="2091766"/>
            <a:ext cx="4859948" cy="44422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130000"/>
              </a:lnSpc>
            </a:pPr>
            <a:endParaRPr lang="tr-TR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30000"/>
              </a:lnSpc>
            </a:pP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Bilgi kodu çözme evresi</a:t>
            </a:r>
          </a:p>
          <a:p>
            <a:pPr lvl="1">
              <a:lnSpc>
                <a:spcPct val="130000"/>
              </a:lnSpc>
            </a:pPr>
            <a:r>
              <a:rPr lang="tr-TR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(4 ay-1 yaş)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Yaklaşık dördüncü ayda başlamaktadır.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Bebeğin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istemli iskelet hareketlerini </a:t>
            </a: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geliştirmesi, yalnızca uyarana tepkiyi değil, depolanmış bilgi ile duyusal uyarımın da işlenmesini içermektedir.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tr-TR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anlamda refleksler ilk motor tepkiler olmasının yanında, bebeğin ilk bilgi edinme kaynaklarıdır. </a:t>
            </a: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542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8412" y="0"/>
            <a:ext cx="9718289" cy="96696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İlkel Hareketler Dönemi</a:t>
            </a:r>
            <a:br>
              <a:rPr lang="tr-TR" sz="40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0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(Doğum-2 yaş)</a:t>
            </a:r>
            <a:br>
              <a:rPr lang="tr-T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93254" y="2028964"/>
            <a:ext cx="10206738" cy="3763090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İlkel hareketler, 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istemli hareketlerin ilk biçimidir.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Bebeğin oturması, emeklemesi, ayakta durabilmesi, gelişimde olgunlaşmanın önemini ortaya koymaktadır.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Bu hareketler, yaşamın ilk iki yılında kemik, kas ve sinir sistemindeki gelişimin yanı sıra, bebeğe sağlanan alıştırma olanakları sonucu ortaya çıkar. </a:t>
            </a:r>
          </a:p>
        </p:txBody>
      </p:sp>
    </p:spTree>
    <p:extLst>
      <p:ext uri="{BB962C8B-B14F-4D97-AF65-F5344CB8AC3E}">
        <p14:creationId xmlns:p14="http://schemas.microsoft.com/office/powerpoint/2010/main" val="4138299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76989" y="265177"/>
            <a:ext cx="9676422" cy="55513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Reflekslerin ortadan kalktığı evre</a:t>
            </a:r>
            <a:b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(Doğum-1 yaş)</a:t>
            </a:r>
            <a:endParaRPr lang="tr-TR" dirty="0">
              <a:solidFill>
                <a:srgbClr val="008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44456" y="1242152"/>
            <a:ext cx="9927623" cy="4563858"/>
          </a:xfrm>
        </p:spPr>
        <p:txBody>
          <a:bodyPr>
            <a:noAutofit/>
          </a:bodyPr>
          <a:lstStyle/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Bu evre doğumla başlar ve bir yaşına kadar sürer.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Bebeğin hareketleri giderek artan bir şekilde gelişen korteksten etkilenir..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İlkel ve duruşa ilişkin refleksler, istemli hareket davranışlarına dönüşür.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Hareketler amaçları olmasına karşın, kontrolsüz ve kabadırlar. </a:t>
            </a:r>
            <a:endParaRPr lang="tr-T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993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39412" y="358932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İlk kontrol evresi</a:t>
            </a:r>
            <a:br>
              <a:rPr lang="tr-TR" sz="4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4400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(1-2 yaş)</a:t>
            </a:r>
            <a:br>
              <a:rPr lang="tr-TR" dirty="0">
                <a:solidFill>
                  <a:srgbClr val="008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08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65435" y="1632940"/>
            <a:ext cx="9439177" cy="4278282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Birinci yaş ile ikinci yaş arası, ilkel hareketler üzerinde alıştırmalar yapıldığı ve bunların kontrol edildiği evredir.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Zihinsel ve motor süreçlerdeki hızlı gelişme sonucu ilkel hareket yeteneklerinde hızlı bir artış gözlenir. </a:t>
            </a:r>
          </a:p>
          <a:p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Bu evrede 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bebekler temelde </a:t>
            </a:r>
            <a:r>
              <a:rPr lang="tr-TR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denge sağlama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tr-TR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yer değiştirme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ve </a:t>
            </a:r>
            <a:r>
              <a:rPr lang="tr-TR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manipülatif</a:t>
            </a:r>
            <a:r>
              <a:rPr lang="tr-TR" sz="2800" b="1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becerilerde uzmanlaşma ve kontrol kazanma</a:t>
            </a:r>
            <a:r>
              <a:rPr lang="tr-T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becerileri ile ilgilenirler </a:t>
            </a:r>
            <a:endParaRPr lang="tr-T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494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9078" y="344975"/>
            <a:ext cx="9760156" cy="85530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Temel Hareketler Dönemi</a:t>
            </a:r>
            <a:b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b="1" dirty="0">
                <a:solidFill>
                  <a:srgbClr val="008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(2-7 yaş)</a:t>
            </a:r>
            <a:br>
              <a:rPr lang="tr-TR" dirty="0">
                <a:solidFill>
                  <a:srgbClr val="008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tr-TR" dirty="0">
              <a:solidFill>
                <a:srgbClr val="008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69965" y="1717797"/>
            <a:ext cx="10039269" cy="1799305"/>
          </a:xfrm>
        </p:spPr>
        <p:txBody>
          <a:bodyPr>
            <a:normAutofit/>
          </a:bodyPr>
          <a:lstStyle/>
          <a:p>
            <a:pPr marL="628650" indent="-285750" algn="just">
              <a:lnSpc>
                <a:spcPct val="150000"/>
              </a:lnSpc>
              <a:spcAft>
                <a:spcPts val="800"/>
              </a:spcAft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Yaşamın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ikinci yılı ile başlayan ve yedi yaşına </a:t>
            </a: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kadar olan dönem, temel hareketler dönemidir. </a:t>
            </a:r>
          </a:p>
          <a:p>
            <a:pPr marL="628650" indent="-285750" algn="just">
              <a:lnSpc>
                <a:spcPct val="150000"/>
              </a:lnSpc>
              <a:spcAft>
                <a:spcPts val="800"/>
              </a:spcAft>
            </a:pPr>
            <a:endParaRPr lang="tr-TR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28750" lvl="2" algn="just">
              <a:lnSpc>
                <a:spcPct val="150000"/>
              </a:lnSpc>
              <a:spcAft>
                <a:spcPts val="800"/>
              </a:spcAft>
              <a:buFont typeface="Wingdings" charset="2"/>
              <a:buChar char="ü"/>
            </a:pPr>
            <a:endParaRPr lang="tr-TR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3325333" y="357067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lvl="2" algn="just">
              <a:lnSpc>
                <a:spcPct val="150000"/>
              </a:lnSpc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Başlangıç evresi (2-3 yaş)</a:t>
            </a:r>
            <a:endParaRPr lang="tr-T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Şekillenme evresi (3-5 yaş)</a:t>
            </a:r>
            <a:endParaRPr lang="tr-T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lnSpc>
                <a:spcPct val="150000"/>
              </a:lnSpc>
            </a:pPr>
            <a:r>
              <a:rPr lang="tr-T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Ustalaşma evresi (5-7 yaş)</a:t>
            </a:r>
            <a:endParaRPr lang="tr-TR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38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8000"/>
                </a:solidFill>
                <a:latin typeface="Times New Roman"/>
                <a:cs typeface="Times New Roman"/>
              </a:rPr>
              <a:t>Özelleşmiş</a:t>
            </a:r>
            <a:r>
              <a:rPr lang="en-US" b="1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Times New Roman"/>
                <a:cs typeface="Times New Roman"/>
              </a:rPr>
              <a:t>Hareketler</a:t>
            </a:r>
            <a:r>
              <a:rPr lang="en-US" b="1" dirty="0">
                <a:solidFill>
                  <a:srgbClr val="008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>
                <a:solidFill>
                  <a:srgbClr val="008000"/>
                </a:solidFill>
                <a:latin typeface="Times New Roman"/>
                <a:cs typeface="Times New Roman"/>
              </a:rPr>
              <a:t>Dönemi</a:t>
            </a:r>
            <a:r>
              <a:rPr lang="en-US" b="1" dirty="0">
                <a:solidFill>
                  <a:srgbClr val="008000"/>
                </a:solidFill>
                <a:latin typeface="Times New Roman"/>
                <a:cs typeface="Times New Roman"/>
              </a:rPr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891" y="1617200"/>
            <a:ext cx="7918011" cy="2165080"/>
          </a:xfrm>
        </p:spPr>
        <p:txBody>
          <a:bodyPr>
            <a:normAutofit/>
          </a:bodyPr>
          <a:lstStyle/>
          <a:p>
            <a:r>
              <a:rPr lang="en-US" sz="3200" b="1" dirty="0" err="1">
                <a:latin typeface="Times New Roman"/>
                <a:cs typeface="Times New Roman"/>
              </a:rPr>
              <a:t>Geçiş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latin typeface="Times New Roman"/>
                <a:cs typeface="Times New Roman"/>
              </a:rPr>
              <a:t>evresi</a:t>
            </a:r>
            <a:r>
              <a:rPr lang="en-US" sz="3200" b="1" dirty="0">
                <a:latin typeface="Times New Roman"/>
                <a:cs typeface="Times New Roman"/>
              </a:rPr>
              <a:t> (7-10 </a:t>
            </a:r>
            <a:r>
              <a:rPr lang="en-US" sz="3200" b="1" dirty="0" err="1">
                <a:latin typeface="Times New Roman"/>
                <a:cs typeface="Times New Roman"/>
              </a:rPr>
              <a:t>yaş</a:t>
            </a:r>
            <a:r>
              <a:rPr lang="en-US" sz="3200" b="1" dirty="0">
                <a:latin typeface="Times New Roman"/>
                <a:cs typeface="Times New Roman"/>
              </a:rPr>
              <a:t>)</a:t>
            </a:r>
          </a:p>
          <a:p>
            <a:r>
              <a:rPr lang="en-US" sz="3200" b="1" dirty="0" err="1">
                <a:latin typeface="Times New Roman"/>
                <a:cs typeface="Times New Roman"/>
              </a:rPr>
              <a:t>Uygulama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latin typeface="Times New Roman"/>
                <a:cs typeface="Times New Roman"/>
              </a:rPr>
              <a:t>evresi</a:t>
            </a:r>
            <a:r>
              <a:rPr lang="en-US" sz="3200" b="1" dirty="0">
                <a:latin typeface="Times New Roman"/>
                <a:cs typeface="Times New Roman"/>
              </a:rPr>
              <a:t> (11-13 </a:t>
            </a:r>
            <a:r>
              <a:rPr lang="en-US" sz="3200" b="1" dirty="0" err="1">
                <a:latin typeface="Times New Roman"/>
                <a:cs typeface="Times New Roman"/>
              </a:rPr>
              <a:t>yaş</a:t>
            </a:r>
            <a:r>
              <a:rPr lang="en-US" sz="3200" b="1" dirty="0">
                <a:latin typeface="Times New Roman"/>
                <a:cs typeface="Times New Roman"/>
              </a:rPr>
              <a:t>)</a:t>
            </a:r>
          </a:p>
          <a:p>
            <a:r>
              <a:rPr lang="en-US" sz="3200" b="1" dirty="0" err="1">
                <a:latin typeface="Times New Roman"/>
                <a:cs typeface="Times New Roman"/>
              </a:rPr>
              <a:t>Yaşam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latin typeface="Times New Roman"/>
                <a:cs typeface="Times New Roman"/>
              </a:rPr>
              <a:t>boyu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latin typeface="Times New Roman"/>
                <a:cs typeface="Times New Roman"/>
              </a:rPr>
              <a:t>uygulama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3200" b="1" dirty="0" err="1">
                <a:latin typeface="Times New Roman"/>
                <a:cs typeface="Times New Roman"/>
              </a:rPr>
              <a:t>evresi</a:t>
            </a:r>
            <a:r>
              <a:rPr lang="en-US" sz="3200" b="1" dirty="0">
                <a:latin typeface="Times New Roman"/>
                <a:cs typeface="Times New Roman"/>
              </a:rPr>
              <a:t> </a:t>
            </a:r>
            <a:r>
              <a:rPr lang="en-US" sz="2000" b="1" dirty="0">
                <a:latin typeface="Times New Roman"/>
                <a:cs typeface="Times New Roman"/>
              </a:rPr>
              <a:t>(14 </a:t>
            </a:r>
            <a:r>
              <a:rPr lang="en-US" sz="2000" b="1" dirty="0" err="1">
                <a:latin typeface="Times New Roman"/>
                <a:cs typeface="Times New Roman"/>
              </a:rPr>
              <a:t>yaş</a:t>
            </a:r>
            <a:r>
              <a:rPr lang="en-US" sz="2000" b="1" dirty="0">
                <a:latin typeface="Times New Roman"/>
                <a:cs typeface="Times New Roman"/>
              </a:rPr>
              <a:t>+)</a:t>
            </a:r>
          </a:p>
        </p:txBody>
      </p:sp>
    </p:spTree>
    <p:extLst>
      <p:ext uri="{BB962C8B-B14F-4D97-AF65-F5344CB8AC3E}">
        <p14:creationId xmlns:p14="http://schemas.microsoft.com/office/powerpoint/2010/main" val="33700843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312</TotalTime>
  <Words>505</Words>
  <Application>Microsoft Office PowerPoint</Application>
  <PresentationFormat>Geniş ekran</PresentationFormat>
  <Paragraphs>45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Times New Roman</vt:lpstr>
      <vt:lpstr>Wingdings</vt:lpstr>
      <vt:lpstr>Wingdings 3</vt:lpstr>
      <vt:lpstr>Duman</vt:lpstr>
      <vt:lpstr> ÇOCUK GELİŞİMİNDE KURAMLARI</vt:lpstr>
      <vt:lpstr>MOTOR GELİŞİM</vt:lpstr>
      <vt:lpstr> Refleksif Hareketler Dönemi (Doğum öncesi –1 yaş)  </vt:lpstr>
      <vt:lpstr> Refleksif Hareketler Dönemi  </vt:lpstr>
      <vt:lpstr>İlkel Hareketler Dönemi (Doğum-2 yaş) </vt:lpstr>
      <vt:lpstr>Reflekslerin ortadan kalktığı evre (Doğum-1 yaş)</vt:lpstr>
      <vt:lpstr>İlk kontrol evresi (1-2 yaş) </vt:lpstr>
      <vt:lpstr>Temel Hareketler Dönemi (2-7 yaş) </vt:lpstr>
      <vt:lpstr>Özelleşmiş Hareketler Dönemi  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GELİŞİM KURAMLARI GİRİŞ</dc:title>
  <dc:creator>asus</dc:creator>
  <cp:lastModifiedBy>Emin Demir</cp:lastModifiedBy>
  <cp:revision>37</cp:revision>
  <dcterms:created xsi:type="dcterms:W3CDTF">2017-09-25T14:34:57Z</dcterms:created>
  <dcterms:modified xsi:type="dcterms:W3CDTF">2020-05-04T21:28:36Z</dcterms:modified>
</cp:coreProperties>
</file>