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4"/>
  </p:notesMasterIdLst>
  <p:handoutMasterIdLst>
    <p:handoutMasterId r:id="rId15"/>
  </p:handoutMasterIdLst>
  <p:sldIdLst>
    <p:sldId id="285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88825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88A82E-C425-406B-9126-DA9FC72B076E}" v="1" dt="2020-05-27T14:33:14.9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99" autoAdjust="0"/>
  </p:normalViewPr>
  <p:slideViewPr>
    <p:cSldViewPr>
      <p:cViewPr varScale="1">
        <p:scale>
          <a:sx n="55" d="100"/>
          <a:sy n="55" d="100"/>
        </p:scale>
        <p:origin x="758" y="43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l Nur Gözüküçük" userId="c9e7c93c-5cb0-4c0e-8df3-2f019b03d73c" providerId="ADAL" clId="{3088A82E-C425-406B-9126-DA9FC72B076E}"/>
    <pc:docChg chg="addSld modSld">
      <pc:chgData name="Hilal Nur Gözüküçük" userId="c9e7c93c-5cb0-4c0e-8df3-2f019b03d73c" providerId="ADAL" clId="{3088A82E-C425-406B-9126-DA9FC72B076E}" dt="2020-05-27T14:33:14.902" v="0"/>
      <pc:docMkLst>
        <pc:docMk/>
      </pc:docMkLst>
      <pc:sldChg chg="add">
        <pc:chgData name="Hilal Nur Gözüküçük" userId="c9e7c93c-5cb0-4c0e-8df3-2f019b03d73c" providerId="ADAL" clId="{3088A82E-C425-406B-9126-DA9FC72B076E}" dt="2020-05-27T14:33:14.902" v="0"/>
        <pc:sldMkLst>
          <pc:docMk/>
          <pc:sldMk cId="4043879305" sldId="2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01114579-D02A-4B51-B5DF-8EC449F77AC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812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C6074690-7256-4BB9-AC0F-97AEAE8CDEC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426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76792" y="1905003"/>
            <a:ext cx="9435241" cy="1625599"/>
          </a:xfrm>
        </p:spPr>
        <p:txBody>
          <a:bodyPr rtlCol="0">
            <a:normAutofit/>
          </a:bodyPr>
          <a:lstStyle>
            <a:lvl1pPr algn="ctr" rtl="0">
              <a:lnSpc>
                <a:spcPct val="90000"/>
              </a:lnSpc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82103" y="3657123"/>
            <a:ext cx="9429931" cy="991077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tr-TR"/>
              <a:t>Asıl alt başlık stilini düzenlemek için tıklayın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7" name="Grup 6"/>
          <p:cNvGrpSpPr/>
          <p:nvPr/>
        </p:nvGrpSpPr>
        <p:grpSpPr>
          <a:xfrm>
            <a:off x="1218882" y="1600200"/>
            <a:ext cx="9739746" cy="73152"/>
            <a:chOff x="914400" y="1200150"/>
            <a:chExt cx="7306712" cy="54864"/>
          </a:xfrm>
        </p:grpSpPr>
        <p:sp>
          <p:nvSpPr>
            <p:cNvPr id="8" name="Oval 7"/>
            <p:cNvSpPr/>
            <p:nvPr/>
          </p:nvSpPr>
          <p:spPr>
            <a:xfrm>
              <a:off x="8166248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14400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0" name="Grup 9"/>
            <p:cNvGrpSpPr/>
            <p:nvPr/>
          </p:nvGrpSpPr>
          <p:grpSpPr>
            <a:xfrm>
              <a:off x="1036847" y="12076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1" name="Düz Bağlayıcı 10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Düz Bağlayıcı 11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Grup 12"/>
          <p:cNvGrpSpPr/>
          <p:nvPr/>
        </p:nvGrpSpPr>
        <p:grpSpPr>
          <a:xfrm>
            <a:off x="1218882" y="4851400"/>
            <a:ext cx="9739746" cy="73152"/>
            <a:chOff x="914400" y="3638550"/>
            <a:chExt cx="7306712" cy="54864"/>
          </a:xfrm>
        </p:grpSpPr>
        <p:sp>
          <p:nvSpPr>
            <p:cNvPr id="14" name="Oval 13"/>
            <p:cNvSpPr/>
            <p:nvPr/>
          </p:nvSpPr>
          <p:spPr>
            <a:xfrm>
              <a:off x="8166248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5" name="Oval 14"/>
            <p:cNvSpPr/>
            <p:nvPr/>
          </p:nvSpPr>
          <p:spPr>
            <a:xfrm>
              <a:off x="914400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6" name="Grup 15"/>
            <p:cNvGrpSpPr/>
            <p:nvPr/>
          </p:nvGrpSpPr>
          <p:grpSpPr>
            <a:xfrm>
              <a:off x="1036847" y="36460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7" name="Düz Bağlayıcı 16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Düz Bağlayıcı 17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43764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322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834563" y="434975"/>
            <a:ext cx="1168400" cy="5661025"/>
          </a:xfrm>
        </p:spPr>
        <p:txBody>
          <a:bodyPr vert="eaVert"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7613" y="434975"/>
            <a:ext cx="8413750" cy="5661025"/>
          </a:xfrm>
        </p:spPr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570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906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22030" y="990599"/>
            <a:ext cx="9344765" cy="2235203"/>
          </a:xfrm>
        </p:spPr>
        <p:txBody>
          <a:bodyPr rtlCol="0" anchor="b">
            <a:normAutofit/>
          </a:bodyPr>
          <a:lstStyle>
            <a:lvl1pPr algn="ctr" rtl="0">
              <a:lnSpc>
                <a:spcPct val="90000"/>
              </a:lnSpc>
              <a:defRPr sz="4800" b="0" cap="none" baseline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422030" y="3733800"/>
            <a:ext cx="9344765" cy="1219200"/>
          </a:xfrm>
        </p:spPr>
        <p:txBody>
          <a:bodyPr rtlCol="0" anchor="t"/>
          <a:lstStyle>
            <a:lvl1pPr marL="0" indent="0" algn="ctr" rtl="0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13" name="Grup 12"/>
          <p:cNvGrpSpPr/>
          <p:nvPr/>
        </p:nvGrpSpPr>
        <p:grpSpPr>
          <a:xfrm>
            <a:off x="3273781" y="3475736"/>
            <a:ext cx="5641265" cy="54864"/>
            <a:chOff x="2455975" y="2588441"/>
            <a:chExt cx="4232051" cy="41148"/>
          </a:xfrm>
        </p:grpSpPr>
        <p:sp>
          <p:nvSpPr>
            <p:cNvPr id="14" name="Oval 13"/>
            <p:cNvSpPr/>
            <p:nvPr/>
          </p:nvSpPr>
          <p:spPr>
            <a:xfrm>
              <a:off x="6642306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455975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grpSp>
          <p:nvGrpSpPr>
            <p:cNvPr id="16" name="Grup 15"/>
            <p:cNvGrpSpPr/>
            <p:nvPr/>
          </p:nvGrpSpPr>
          <p:grpSpPr>
            <a:xfrm>
              <a:off x="2563229" y="2594391"/>
              <a:ext cx="4023360" cy="29249"/>
              <a:chOff x="2550323" y="3458731"/>
              <a:chExt cx="4023360" cy="38998"/>
            </a:xfrm>
          </p:grpSpPr>
          <p:cxnSp>
            <p:nvCxnSpPr>
              <p:cNvPr id="17" name="Düz Bağlayıcı 16"/>
              <p:cNvCxnSpPr/>
              <p:nvPr/>
            </p:nvCxnSpPr>
            <p:spPr>
              <a:xfrm>
                <a:off x="2550323" y="3458731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  <p:cxnSp>
            <p:nvCxnSpPr>
              <p:cNvPr id="18" name="Düz Bağlayıcı 17"/>
              <p:cNvCxnSpPr/>
              <p:nvPr/>
            </p:nvCxnSpPr>
            <p:spPr>
              <a:xfrm>
                <a:off x="2550323" y="3497729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55262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8883" y="1803400"/>
            <a:ext cx="4773956" cy="4267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/>
            </a:lvl8pPr>
            <a:lvl9pPr algn="l" rtl="0">
              <a:defRPr sz="18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5986" y="1803400"/>
            <a:ext cx="4773956" cy="4267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 baseline="0"/>
            </a:lvl8pPr>
            <a:lvl9pPr algn="l" rtl="0">
              <a:defRPr sz="1800"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077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22945" y="1803400"/>
            <a:ext cx="4769806" cy="711200"/>
          </a:xfrm>
        </p:spPr>
        <p:txBody>
          <a:bodyPr rtlCol="0" anchor="ctr">
            <a:norm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218883" y="2514600"/>
            <a:ext cx="4773956" cy="3556000"/>
          </a:xfrm>
        </p:spPr>
        <p:txBody>
          <a:bodyPr rtlCol="0">
            <a:normAutofit/>
          </a:bodyPr>
          <a:lstStyle>
            <a:lvl1pPr algn="l" rtl="0">
              <a:spcBef>
                <a:spcPts val="1600"/>
              </a:spcBef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200049" y="1803400"/>
            <a:ext cx="4769806" cy="711200"/>
          </a:xfrm>
        </p:spPr>
        <p:txBody>
          <a:bodyPr rtlCol="0" anchor="ctr">
            <a:norm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5986" y="2514600"/>
            <a:ext cx="4773956" cy="3556000"/>
          </a:xfrm>
        </p:spPr>
        <p:txBody>
          <a:bodyPr rtlCol="0">
            <a:normAutofit/>
          </a:bodyPr>
          <a:lstStyle>
            <a:lvl1pPr algn="l" rtl="0">
              <a:spcBef>
                <a:spcPts val="1600"/>
              </a:spcBef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258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593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287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8883" y="1803400"/>
            <a:ext cx="6602281" cy="4267201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600"/>
            </a:lvl6pPr>
            <a:lvl7pPr algn="l" rtl="0">
              <a:defRPr sz="1600"/>
            </a:lvl7pPr>
            <a:lvl8pPr algn="l" rtl="0">
              <a:defRPr sz="1600" baseline="0"/>
            </a:lvl8pPr>
            <a:lvl9pPr algn="l" rtl="0">
              <a:defRPr sz="1600"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803400"/>
            <a:ext cx="2844060" cy="4267201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20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5864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8" name="Dikdörtgen 7"/>
          <p:cNvSpPr/>
          <p:nvPr/>
        </p:nvSpPr>
        <p:spPr>
          <a:xfrm>
            <a:off x="1218883" y="1803400"/>
            <a:ext cx="6602280" cy="426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/>
          </a:p>
        </p:txBody>
      </p:sp>
      <p:sp>
        <p:nvSpPr>
          <p:cNvPr id="3" name="Resim Yer Tutucusu 2" descr="Resim eklemek için boş yer tutucu. Yer tutucuya tıklayın ve eklemek istediğiniz resmi seçin."/>
          <p:cNvSpPr>
            <a:spLocks noGrp="1"/>
          </p:cNvSpPr>
          <p:nvPr>
            <p:ph type="pic" idx="1"/>
          </p:nvPr>
        </p:nvSpPr>
        <p:spPr>
          <a:xfrm>
            <a:off x="1338739" y="1925320"/>
            <a:ext cx="6362567" cy="4023360"/>
          </a:xfrm>
          <a:solidFill>
            <a:schemeClr val="bg2"/>
          </a:solidFill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tr-TR"/>
              <a:t>Resim eklemek için simgeye tıklayın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803401"/>
            <a:ext cx="2844060" cy="4165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20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505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sz="2400"/>
          </a:p>
        </p:txBody>
      </p:sp>
      <p:sp>
        <p:nvSpPr>
          <p:cNvPr id="8" name="Yuvarlatılmış Dikdörtgen 7"/>
          <p:cNvSpPr/>
          <p:nvPr/>
        </p:nvSpPr>
        <p:spPr>
          <a:xfrm>
            <a:off x="304721" y="301752"/>
            <a:ext cx="11579384" cy="6254496"/>
          </a:xfrm>
          <a:prstGeom prst="roundRect">
            <a:avLst>
              <a:gd name="adj" fmla="val 2341"/>
            </a:avLst>
          </a:prstGeom>
          <a:solidFill>
            <a:srgbClr val="FFFFFF"/>
          </a:solidFill>
          <a:ln>
            <a:noFill/>
          </a:ln>
          <a:effectLst>
            <a:innerShdw blurRad="508000">
              <a:srgbClr val="FFD14B">
                <a:alpha val="69804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/>
          </a:p>
        </p:txBody>
      </p:sp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18883" y="431800"/>
            <a:ext cx="9751060" cy="1168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8883" y="1803400"/>
            <a:ext cx="975106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218882" y="6172200"/>
            <a:ext cx="741487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8836898" y="6172200"/>
            <a:ext cx="1218883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0258928" y="6172200"/>
            <a:ext cx="711015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722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039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14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53896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55648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35915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66090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ECAF71-7BD3-45DE-91FD-68A17C4E8D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691F82C-161A-493E-91CF-0F6625E96F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387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E42577-A7ED-43F2-ACE6-CD9F84B69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HUKUK İLE İLGİLİ BAZI KAVRAMLAR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A4C69C-4BDB-4794-A08E-975A4FF432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063" indent="-457063">
              <a:buFont typeface="+mj-lt"/>
              <a:buAutoNum type="arabicPeriod"/>
            </a:pPr>
            <a:r>
              <a:rPr lang="tr-TR" sz="2399" dirty="0"/>
              <a:t>«Hukuk» Kelimesinin Değişik Anlamları</a:t>
            </a:r>
          </a:p>
          <a:p>
            <a:pPr marL="457063" indent="-457063">
              <a:buFont typeface="+mj-lt"/>
              <a:buAutoNum type="arabicPeriod"/>
            </a:pPr>
            <a:r>
              <a:rPr lang="tr-TR" sz="2399" dirty="0"/>
              <a:t>Pozitif Hukuk – Tabii Hukuk</a:t>
            </a:r>
          </a:p>
          <a:p>
            <a:pPr marL="457063" indent="-457063">
              <a:buFont typeface="+mj-lt"/>
              <a:buAutoNum type="arabicPeriod"/>
            </a:pPr>
            <a:r>
              <a:rPr lang="tr-TR" sz="2399" dirty="0"/>
              <a:t>Norm</a:t>
            </a:r>
          </a:p>
          <a:p>
            <a:pPr marL="457063" indent="-457063">
              <a:buFont typeface="+mj-lt"/>
              <a:buAutoNum type="arabicPeriod"/>
            </a:pPr>
            <a:r>
              <a:rPr lang="tr-TR" sz="2399" dirty="0"/>
              <a:t>Maddi Varlık</a:t>
            </a:r>
          </a:p>
          <a:p>
            <a:pPr marL="457063" indent="-457063">
              <a:buFont typeface="+mj-lt"/>
              <a:buAutoNum type="arabicPeriod"/>
            </a:pPr>
            <a:r>
              <a:rPr lang="tr-TR" sz="2399" dirty="0" err="1"/>
              <a:t>Normatiflik</a:t>
            </a:r>
            <a:endParaRPr lang="tr-TR" sz="2399" dirty="0"/>
          </a:p>
          <a:p>
            <a:pPr marL="457063" indent="-457063">
              <a:buFont typeface="+mj-lt"/>
              <a:buAutoNum type="arabicPeriod"/>
            </a:pPr>
            <a:r>
              <a:rPr lang="tr-TR" sz="2399" dirty="0"/>
              <a:t>Hukukilik</a:t>
            </a:r>
          </a:p>
          <a:p>
            <a:pPr marL="457063" indent="-457063">
              <a:buFont typeface="+mj-lt"/>
              <a:buAutoNum type="arabicPeriod"/>
            </a:pPr>
            <a:r>
              <a:rPr lang="tr-TR" sz="2399" dirty="0"/>
              <a:t>Bağlayıcılık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C494129-73D5-4A0C-83E3-2210D210902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063" indent="-457063">
              <a:buFont typeface="+mj-lt"/>
              <a:buAutoNum type="arabicPeriod" startAt="8"/>
            </a:pPr>
            <a:r>
              <a:rPr lang="tr-TR" sz="2399" dirty="0"/>
              <a:t>Geçerlilik</a:t>
            </a:r>
          </a:p>
          <a:p>
            <a:pPr marL="457063" indent="-457063">
              <a:buFont typeface="+mj-lt"/>
              <a:buAutoNum type="arabicPeriod" startAt="8"/>
            </a:pPr>
            <a:r>
              <a:rPr lang="tr-TR" sz="2399" dirty="0"/>
              <a:t>Adillik</a:t>
            </a:r>
          </a:p>
          <a:p>
            <a:pPr marL="457063" indent="-457063">
              <a:buFont typeface="+mj-lt"/>
              <a:buAutoNum type="arabicPeriod" startAt="8"/>
            </a:pPr>
            <a:r>
              <a:rPr lang="tr-TR" sz="2399" dirty="0"/>
              <a:t>Etkililik</a:t>
            </a:r>
          </a:p>
          <a:p>
            <a:pPr marL="457063" indent="-457063">
              <a:buFont typeface="+mj-lt"/>
              <a:buAutoNum type="arabicPeriod" startAt="8"/>
            </a:pPr>
            <a:r>
              <a:rPr lang="tr-TR" sz="2399" dirty="0"/>
              <a:t>Metrukiyet</a:t>
            </a:r>
          </a:p>
          <a:p>
            <a:pPr marL="457063" indent="-457063">
              <a:buFont typeface="+mj-lt"/>
              <a:buAutoNum type="arabicPeriod" startAt="8"/>
            </a:pPr>
            <a:r>
              <a:rPr lang="tr-TR" sz="2399" dirty="0"/>
              <a:t>Ahde Vefa</a:t>
            </a:r>
          </a:p>
          <a:p>
            <a:pPr marL="457063" indent="-457063">
              <a:buFont typeface="+mj-lt"/>
              <a:buAutoNum type="arabicPeriod" startAt="8"/>
            </a:pPr>
            <a:r>
              <a:rPr lang="tr-TR" sz="2399" dirty="0"/>
              <a:t>Kanuna Karşı Hile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579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F9DF7B-124E-4FBC-973E-E7D83D0BB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«Hukuk» Kelimesinin Değişik Anlamları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479DC7-493C-4409-9FD9-B0D7A9BE8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tr-TR" dirty="0"/>
              <a:t>Haklar: «Müdafaa-i Hukuk Cemiyeti»</a:t>
            </a:r>
          </a:p>
          <a:p>
            <a:pPr marL="457200" indent="-457200">
              <a:buAutoNum type="arabicPeriod"/>
            </a:pPr>
            <a:r>
              <a:rPr lang="tr-TR" dirty="0"/>
              <a:t>Dostluk: «Onunla hukukumuz eskidir.»</a:t>
            </a:r>
          </a:p>
          <a:p>
            <a:pPr marL="457200" indent="-457200">
              <a:buAutoNum type="arabicPeriod"/>
            </a:pPr>
            <a:r>
              <a:rPr lang="tr-TR" dirty="0"/>
              <a:t>Bağlayıcı kurallar sistemi: «Türk hukuku»</a:t>
            </a:r>
          </a:p>
          <a:p>
            <a:pPr marL="457200" indent="-457200">
              <a:buAutoNum type="arabicPeriod"/>
            </a:pPr>
            <a:r>
              <a:rPr lang="tr-TR" dirty="0"/>
              <a:t>Bilim: «Hukuk Fakültesi»</a:t>
            </a:r>
          </a:p>
          <a:p>
            <a:pPr marL="457200" indent="-457200">
              <a:buAutoNum type="arabicPeriod"/>
            </a:pPr>
            <a:r>
              <a:rPr lang="tr-TR" dirty="0"/>
              <a:t>Özel hukuk: «hukuk davası»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899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BCC358-BF7C-463C-BD9D-D0D63618D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Pozitif Hukuk – Tabii Hukuk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D26874-DD04-43BC-B164-19B64A5C7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Pozitif Hukuk, belli bir zamanda belli bir ülkede yürürlükte olan hukuktur.</a:t>
            </a:r>
          </a:p>
          <a:p>
            <a:r>
              <a:rPr lang="tr-TR" dirty="0"/>
              <a:t>Tabii Hukuk, «olması gereken» hukuktur. Hukuka aykırı demek adalete aykırı demektir.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sz="3200" dirty="0"/>
              <a:t>Norm</a:t>
            </a:r>
          </a:p>
          <a:p>
            <a:pPr marL="0" indent="0">
              <a:buNone/>
            </a:pPr>
            <a:r>
              <a:rPr lang="tr-TR" dirty="0"/>
              <a:t>Hukuk normu bir «olması gereken» i ifade eder. Olması gereken ise emir, yasak, izin veya yetki olabilir.</a:t>
            </a:r>
          </a:p>
        </p:txBody>
      </p:sp>
    </p:spTree>
    <p:extLst>
      <p:ext uri="{BB962C8B-B14F-4D97-AF65-F5344CB8AC3E}">
        <p14:creationId xmlns:p14="http://schemas.microsoft.com/office/powerpoint/2010/main" val="2913290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BCF20E-38F0-43F4-B320-B71721794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Maddi Varlık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1ED3B06-8E1C-4E6A-8012-101124ABF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399" dirty="0"/>
              <a:t>Maddi varlık, bir işlemin somut taşıyanını ifade eder. Bu somut taşıyıcı; bir belge, bir söz, bir ritüel olabilir.</a:t>
            </a:r>
          </a:p>
          <a:p>
            <a:pPr marL="0" indent="0">
              <a:buNone/>
            </a:pPr>
            <a:endParaRPr lang="tr-TR" sz="2399" dirty="0"/>
          </a:p>
          <a:p>
            <a:pPr marL="0" indent="0">
              <a:buNone/>
            </a:pPr>
            <a:r>
              <a:rPr lang="tr-TR" sz="3200" dirty="0" err="1"/>
              <a:t>Normatiflik</a:t>
            </a:r>
            <a:endParaRPr lang="tr-TR" sz="3200" dirty="0"/>
          </a:p>
          <a:p>
            <a:pPr marL="0" indent="0">
              <a:buNone/>
            </a:pPr>
            <a:r>
              <a:rPr lang="tr-TR" dirty="0" err="1"/>
              <a:t>Normatiflik</a:t>
            </a:r>
            <a:r>
              <a:rPr lang="tr-TR" dirty="0"/>
              <a:t> sorunu, bir işlemin maddi taşıyıcısıyla değil, onun içerdiği anlamla ilgilenir.</a:t>
            </a:r>
          </a:p>
        </p:txBody>
      </p:sp>
    </p:spTree>
    <p:extLst>
      <p:ext uri="{BB962C8B-B14F-4D97-AF65-F5344CB8AC3E}">
        <p14:creationId xmlns:p14="http://schemas.microsoft.com/office/powerpoint/2010/main" val="144510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E04D95-DB79-4249-869A-1A53FEADD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Hukukilik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086382-D9DE-4507-B9AE-448519A27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Bir kuralın cebri müeyyideyle donatılmasıyla kazandığı nitelik, hukukiliktir.</a:t>
            </a:r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r>
              <a:rPr lang="tr-TR" sz="3200" dirty="0"/>
              <a:t>Bağlayıcılık</a:t>
            </a:r>
          </a:p>
          <a:p>
            <a:pPr marL="0" indent="0">
              <a:buNone/>
            </a:pPr>
            <a:r>
              <a:rPr lang="tr-TR" dirty="0"/>
              <a:t>Bağlayıcılık, bir hukuk kuralının, muhataplarını belli bir davranışı yapmaya veya yapmamaya zorlamasıdır.</a:t>
            </a:r>
          </a:p>
        </p:txBody>
      </p:sp>
    </p:spTree>
    <p:extLst>
      <p:ext uri="{BB962C8B-B14F-4D97-AF65-F5344CB8AC3E}">
        <p14:creationId xmlns:p14="http://schemas.microsoft.com/office/powerpoint/2010/main" val="1423824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58D588-FFE8-4F3E-88A4-2E5F33B1B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Geçerlilik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3B2B95-A5C9-4E62-839B-C60CB28D8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Geçerlilik, hukuki sonuçları doğurmak için gerekli koşulları yerine getiren normun kazandığı niteliktir.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3200" dirty="0"/>
              <a:t>Adillik</a:t>
            </a:r>
          </a:p>
          <a:p>
            <a:pPr marL="0" indent="0">
              <a:buNone/>
            </a:pPr>
            <a:r>
              <a:rPr lang="tr-TR" dirty="0"/>
              <a:t>Adillik, belli bir hukuk düzeninin esinlendiği ideallere cevap verebilme kapasitesidir.</a:t>
            </a:r>
          </a:p>
        </p:txBody>
      </p:sp>
    </p:spTree>
    <p:extLst>
      <p:ext uri="{BB962C8B-B14F-4D97-AF65-F5344CB8AC3E}">
        <p14:creationId xmlns:p14="http://schemas.microsoft.com/office/powerpoint/2010/main" val="1183850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6EE5F2-AA69-4660-B8A8-2BB17A265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Etkililik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A848B8-911C-471C-9050-471A1AF8C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Etkililik, norma uygun davranılması ve normun ihlali halinde otoritenin, cebir kullanarak normun saygınlığını sağlamasıyla ilgilidir.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3200" dirty="0"/>
              <a:t>Metrukiyet</a:t>
            </a:r>
          </a:p>
          <a:p>
            <a:pPr marL="0" indent="0">
              <a:buNone/>
            </a:pPr>
            <a:r>
              <a:rPr lang="tr-TR" dirty="0"/>
              <a:t>Bir normun sürekli bir şekilde etkililikten yoksun kalarak geçersizleşmesidir.</a:t>
            </a:r>
          </a:p>
        </p:txBody>
      </p:sp>
    </p:spTree>
    <p:extLst>
      <p:ext uri="{BB962C8B-B14F-4D97-AF65-F5344CB8AC3E}">
        <p14:creationId xmlns:p14="http://schemas.microsoft.com/office/powerpoint/2010/main" val="366841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AA1059-22A7-40F2-A4AB-DE7ED8313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Ahde Vefa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21C90B-2BD2-4898-AFD4-56DDFF5BF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Söze bağlılık anlamına gelir. Sözleşmelerin geçerliliğinin ve bağlayıcılığının altında bu ilke vardır.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3200" dirty="0"/>
              <a:t>Kanuna Karşı Hile</a:t>
            </a:r>
          </a:p>
          <a:p>
            <a:pPr marL="0" indent="0">
              <a:buNone/>
            </a:pPr>
            <a:r>
              <a:rPr lang="tr-TR" dirty="0"/>
              <a:t>Kanunun izin verdiği araçlarla, kanunun yasakladığı bir sonucun elde edilmesidir.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845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taplar Klasik 16x9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50000"/>
              </a:schemeClr>
            </a:gs>
            <a:gs pos="6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/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2801059.potx" id="{C5FD5170-17AC-4815-968A-FDC1AAB6E99D}" vid="{74C691A5-1550-4555-B870-169F3443F41D}"/>
    </a:ext>
  </a:extLst>
</a:theme>
</file>

<file path=ppt/theme/theme2.xml><?xml version="1.0" encoding="utf-8"?>
<a:theme xmlns:a="http://schemas.openxmlformats.org/drawingml/2006/main" name="Office Teması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C4FB6D-8644-438B-B6C8-2F9C5F8A15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5F81EE-F37F-4197-9953-DC88AB6370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ED80E12-3BE9-4746-820E-FFB249F467F2}">
  <ds:schemaRefs>
    <ds:schemaRef ds:uri="http://purl.org/dc/elements/1.1/"/>
    <ds:schemaRef ds:uri="http://purl.org/dc/dcmitype/"/>
    <ds:schemaRef ds:uri="560ef61b-03e2-46a8-aeae-79f8a710d1e9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Klasik kitap eğitim sunusu (geniş ekran)</Template>
  <TotalTime>30</TotalTime>
  <Words>292</Words>
  <Application>Microsoft Office PowerPoint</Application>
  <PresentationFormat>Özel</PresentationFormat>
  <Paragraphs>53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Constantia</vt:lpstr>
      <vt:lpstr>Kitaplar Klasik 16x9</vt:lpstr>
      <vt:lpstr>Hukuk Başlangıcı</vt:lpstr>
      <vt:lpstr>HUKUK İLE İLGİLİ BAZI KAVRAMLAR</vt:lpstr>
      <vt:lpstr>«Hukuk» Kelimesinin Değişik Anlamları</vt:lpstr>
      <vt:lpstr>Pozitif Hukuk – Tabii Hukuk</vt:lpstr>
      <vt:lpstr>Maddi Varlık</vt:lpstr>
      <vt:lpstr>Hukukilik</vt:lpstr>
      <vt:lpstr>Geçerlilik</vt:lpstr>
      <vt:lpstr>Etkililik</vt:lpstr>
      <vt:lpstr>Ahde Vefa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İLE İLGİLİ BAZI KAVRAMLAR</dc:title>
  <dc:creator>Hilal Nur Gözüküçük</dc:creator>
  <cp:lastModifiedBy>Hilal Nur Gözüküçük</cp:lastModifiedBy>
  <cp:revision>4</cp:revision>
  <dcterms:created xsi:type="dcterms:W3CDTF">2020-04-20T13:34:25Z</dcterms:created>
  <dcterms:modified xsi:type="dcterms:W3CDTF">2020-05-27T14:33:16Z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0x010100C6906DB4C1052743ACE33D6CA7F73AEA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