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2" r:id="rId3"/>
    <p:sldId id="313" r:id="rId4"/>
    <p:sldId id="314" r:id="rId5"/>
    <p:sldId id="315" r:id="rId6"/>
    <p:sldId id="256" r:id="rId7"/>
    <p:sldId id="257" r:id="rId8"/>
    <p:sldId id="258" r:id="rId9"/>
    <p:sldId id="261" r:id="rId10"/>
    <p:sldId id="259" r:id="rId11"/>
    <p:sldId id="262" r:id="rId12"/>
    <p:sldId id="281" r:id="rId13"/>
    <p:sldId id="263" r:id="rId14"/>
    <p:sldId id="264" r:id="rId15"/>
    <p:sldId id="266" r:id="rId16"/>
    <p:sldId id="267" r:id="rId17"/>
    <p:sldId id="268" r:id="rId18"/>
    <p:sldId id="272" r:id="rId19"/>
    <p:sldId id="273" r:id="rId20"/>
    <p:sldId id="271" r:id="rId21"/>
    <p:sldId id="274" r:id="rId22"/>
    <p:sldId id="278" r:id="rId23"/>
    <p:sldId id="275" r:id="rId24"/>
    <p:sldId id="276" r:id="rId25"/>
    <p:sldId id="277" r:id="rId26"/>
    <p:sldId id="279" r:id="rId27"/>
    <p:sldId id="260" r:id="rId28"/>
    <p:sldId id="280" r:id="rId29"/>
    <p:sldId id="282" r:id="rId30"/>
    <p:sldId id="283" r:id="rId31"/>
    <p:sldId id="284" r:id="rId32"/>
    <p:sldId id="285" r:id="rId33"/>
    <p:sldId id="292" r:id="rId34"/>
    <p:sldId id="297" r:id="rId35"/>
    <p:sldId id="293" r:id="rId36"/>
    <p:sldId id="294" r:id="rId37"/>
    <p:sldId id="295" r:id="rId38"/>
    <p:sldId id="296" r:id="rId39"/>
    <p:sldId id="301" r:id="rId40"/>
    <p:sldId id="298" r:id="rId41"/>
    <p:sldId id="299" r:id="rId42"/>
    <p:sldId id="309" r:id="rId43"/>
    <p:sldId id="286" r:id="rId44"/>
    <p:sldId id="287" r:id="rId45"/>
    <p:sldId id="288" r:id="rId46"/>
    <p:sldId id="289" r:id="rId47"/>
    <p:sldId id="303" r:id="rId48"/>
    <p:sldId id="304" r:id="rId49"/>
    <p:sldId id="305" r:id="rId50"/>
    <p:sldId id="306" r:id="rId51"/>
    <p:sldId id="307" r:id="rId52"/>
    <p:sldId id="308" r:id="rId53"/>
    <p:sldId id="300" r:id="rId54"/>
    <p:sldId id="302" r:id="rId55"/>
    <p:sldId id="290" r:id="rId56"/>
    <p:sldId id="291"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028093B-CEE3-4646-9F5C-E643559B89CC}" type="datetimeFigureOut">
              <a:rPr lang="tr-TR" smtClean="0"/>
              <a:t>14.11.2017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1CA2BD-8313-4AC8-AA11-8A07B0438B46}" type="slidenum">
              <a:rPr lang="tr-TR" smtClean="0"/>
              <a:t>‹#›</a:t>
            </a:fld>
            <a:endParaRPr lang="tr-TR"/>
          </a:p>
        </p:txBody>
      </p:sp>
    </p:spTree>
    <p:extLst>
      <p:ext uri="{BB962C8B-B14F-4D97-AF65-F5344CB8AC3E}">
        <p14:creationId xmlns:p14="http://schemas.microsoft.com/office/powerpoint/2010/main" val="81799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028093B-CEE3-4646-9F5C-E643559B89CC}" type="datetimeFigureOut">
              <a:rPr lang="tr-TR" smtClean="0"/>
              <a:t>14.11.2017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1CA2BD-8313-4AC8-AA11-8A07B0438B46}" type="slidenum">
              <a:rPr lang="tr-TR" smtClean="0"/>
              <a:t>‹#›</a:t>
            </a:fld>
            <a:endParaRPr lang="tr-TR"/>
          </a:p>
        </p:txBody>
      </p:sp>
    </p:spTree>
    <p:extLst>
      <p:ext uri="{BB962C8B-B14F-4D97-AF65-F5344CB8AC3E}">
        <p14:creationId xmlns:p14="http://schemas.microsoft.com/office/powerpoint/2010/main" val="52338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028093B-CEE3-4646-9F5C-E643559B89CC}" type="datetimeFigureOut">
              <a:rPr lang="tr-TR" smtClean="0"/>
              <a:t>14.11.2017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1CA2BD-8313-4AC8-AA11-8A07B0438B46}" type="slidenum">
              <a:rPr lang="tr-TR" smtClean="0"/>
              <a:t>‹#›</a:t>
            </a:fld>
            <a:endParaRPr lang="tr-TR"/>
          </a:p>
        </p:txBody>
      </p:sp>
    </p:spTree>
    <p:extLst>
      <p:ext uri="{BB962C8B-B14F-4D97-AF65-F5344CB8AC3E}">
        <p14:creationId xmlns:p14="http://schemas.microsoft.com/office/powerpoint/2010/main" val="393428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028093B-CEE3-4646-9F5C-E643559B89CC}" type="datetimeFigureOut">
              <a:rPr lang="tr-TR" smtClean="0"/>
              <a:t>14.11.2017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1CA2BD-8313-4AC8-AA11-8A07B0438B46}" type="slidenum">
              <a:rPr lang="tr-TR" smtClean="0"/>
              <a:t>‹#›</a:t>
            </a:fld>
            <a:endParaRPr lang="tr-TR"/>
          </a:p>
        </p:txBody>
      </p:sp>
    </p:spTree>
    <p:extLst>
      <p:ext uri="{BB962C8B-B14F-4D97-AF65-F5344CB8AC3E}">
        <p14:creationId xmlns:p14="http://schemas.microsoft.com/office/powerpoint/2010/main" val="308192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028093B-CEE3-4646-9F5C-E643559B89CC}" type="datetimeFigureOut">
              <a:rPr lang="tr-TR" smtClean="0"/>
              <a:t>14.11.2017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A1CA2BD-8313-4AC8-AA11-8A07B0438B46}" type="slidenum">
              <a:rPr lang="tr-TR" smtClean="0"/>
              <a:t>‹#›</a:t>
            </a:fld>
            <a:endParaRPr lang="tr-TR"/>
          </a:p>
        </p:txBody>
      </p:sp>
    </p:spTree>
    <p:extLst>
      <p:ext uri="{BB962C8B-B14F-4D97-AF65-F5344CB8AC3E}">
        <p14:creationId xmlns:p14="http://schemas.microsoft.com/office/powerpoint/2010/main" val="404014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028093B-CEE3-4646-9F5C-E643559B89CC}" type="datetimeFigureOut">
              <a:rPr lang="tr-TR" smtClean="0"/>
              <a:t>14.11.2017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A1CA2BD-8313-4AC8-AA11-8A07B0438B46}" type="slidenum">
              <a:rPr lang="tr-TR" smtClean="0"/>
              <a:t>‹#›</a:t>
            </a:fld>
            <a:endParaRPr lang="tr-TR"/>
          </a:p>
        </p:txBody>
      </p:sp>
    </p:spTree>
    <p:extLst>
      <p:ext uri="{BB962C8B-B14F-4D97-AF65-F5344CB8AC3E}">
        <p14:creationId xmlns:p14="http://schemas.microsoft.com/office/powerpoint/2010/main" val="409830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028093B-CEE3-4646-9F5C-E643559B89CC}" type="datetimeFigureOut">
              <a:rPr lang="tr-TR" smtClean="0"/>
              <a:t>14.11.2017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A1CA2BD-8313-4AC8-AA11-8A07B0438B46}" type="slidenum">
              <a:rPr lang="tr-TR" smtClean="0"/>
              <a:t>‹#›</a:t>
            </a:fld>
            <a:endParaRPr lang="tr-TR"/>
          </a:p>
        </p:txBody>
      </p:sp>
    </p:spTree>
    <p:extLst>
      <p:ext uri="{BB962C8B-B14F-4D97-AF65-F5344CB8AC3E}">
        <p14:creationId xmlns:p14="http://schemas.microsoft.com/office/powerpoint/2010/main" val="3699822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028093B-CEE3-4646-9F5C-E643559B89CC}" type="datetimeFigureOut">
              <a:rPr lang="tr-TR" smtClean="0"/>
              <a:t>14.11.2017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A1CA2BD-8313-4AC8-AA11-8A07B0438B46}" type="slidenum">
              <a:rPr lang="tr-TR" smtClean="0"/>
              <a:t>‹#›</a:t>
            </a:fld>
            <a:endParaRPr lang="tr-TR"/>
          </a:p>
        </p:txBody>
      </p:sp>
    </p:spTree>
    <p:extLst>
      <p:ext uri="{BB962C8B-B14F-4D97-AF65-F5344CB8AC3E}">
        <p14:creationId xmlns:p14="http://schemas.microsoft.com/office/powerpoint/2010/main" val="308563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028093B-CEE3-4646-9F5C-E643559B89CC}" type="datetimeFigureOut">
              <a:rPr lang="tr-TR" smtClean="0"/>
              <a:t>14.11.2017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A1CA2BD-8313-4AC8-AA11-8A07B0438B46}" type="slidenum">
              <a:rPr lang="tr-TR" smtClean="0"/>
              <a:t>‹#›</a:t>
            </a:fld>
            <a:endParaRPr lang="tr-TR"/>
          </a:p>
        </p:txBody>
      </p:sp>
    </p:spTree>
    <p:extLst>
      <p:ext uri="{BB962C8B-B14F-4D97-AF65-F5344CB8AC3E}">
        <p14:creationId xmlns:p14="http://schemas.microsoft.com/office/powerpoint/2010/main" val="34360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028093B-CEE3-4646-9F5C-E643559B89CC}" type="datetimeFigureOut">
              <a:rPr lang="tr-TR" smtClean="0"/>
              <a:t>14.11.2017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A1CA2BD-8313-4AC8-AA11-8A07B0438B46}" type="slidenum">
              <a:rPr lang="tr-TR" smtClean="0"/>
              <a:t>‹#›</a:t>
            </a:fld>
            <a:endParaRPr lang="tr-TR"/>
          </a:p>
        </p:txBody>
      </p:sp>
    </p:spTree>
    <p:extLst>
      <p:ext uri="{BB962C8B-B14F-4D97-AF65-F5344CB8AC3E}">
        <p14:creationId xmlns:p14="http://schemas.microsoft.com/office/powerpoint/2010/main" val="319447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028093B-CEE3-4646-9F5C-E643559B89CC}" type="datetimeFigureOut">
              <a:rPr lang="tr-TR" smtClean="0"/>
              <a:t>14.11.2017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A1CA2BD-8313-4AC8-AA11-8A07B0438B46}" type="slidenum">
              <a:rPr lang="tr-TR" smtClean="0"/>
              <a:t>‹#›</a:t>
            </a:fld>
            <a:endParaRPr lang="tr-TR"/>
          </a:p>
        </p:txBody>
      </p:sp>
    </p:spTree>
    <p:extLst>
      <p:ext uri="{BB962C8B-B14F-4D97-AF65-F5344CB8AC3E}">
        <p14:creationId xmlns:p14="http://schemas.microsoft.com/office/powerpoint/2010/main" val="5039867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8093B-CEE3-4646-9F5C-E643559B89CC}" type="datetimeFigureOut">
              <a:rPr lang="tr-TR" smtClean="0"/>
              <a:t>14.11.2017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CA2BD-8313-4AC8-AA11-8A07B0438B46}" type="slidenum">
              <a:rPr lang="tr-TR" smtClean="0"/>
              <a:t>‹#›</a:t>
            </a:fld>
            <a:endParaRPr lang="tr-TR"/>
          </a:p>
        </p:txBody>
      </p:sp>
    </p:spTree>
    <p:extLst>
      <p:ext uri="{BB962C8B-B14F-4D97-AF65-F5344CB8AC3E}">
        <p14:creationId xmlns:p14="http://schemas.microsoft.com/office/powerpoint/2010/main" val="3835853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fsph.iastate.edu/Factsheets/pdfs/maedi_visna_and_caprine_arthritis_encephalitis.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6948" y="365125"/>
            <a:ext cx="10515600" cy="1325563"/>
          </a:xfrm>
        </p:spPr>
        <p:txBody>
          <a:bodyPr/>
          <a:lstStyle/>
          <a:p>
            <a:pPr algn="ctr"/>
            <a:r>
              <a:rPr lang="tr-TR" dirty="0" smtClean="0">
                <a:solidFill>
                  <a:srgbClr val="0070C0"/>
                </a:solidFill>
              </a:rPr>
              <a:t>RETROVIRIDAE</a:t>
            </a:r>
            <a:endParaRPr lang="tr-TR" dirty="0">
              <a:solidFill>
                <a:srgbClr val="0070C0"/>
              </a:solidFill>
            </a:endParaRPr>
          </a:p>
        </p:txBody>
      </p:sp>
      <p:pic>
        <p:nvPicPr>
          <p:cNvPr id="7170" name="Picture 2" descr="retroviru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679" y="1690688"/>
            <a:ext cx="3819525"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51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12519"/>
            <a:ext cx="10515600" cy="5464444"/>
          </a:xfrm>
        </p:spPr>
        <p:txBody>
          <a:bodyPr/>
          <a:lstStyle/>
          <a:p>
            <a:r>
              <a:rPr lang="en-US" dirty="0" smtClean="0"/>
              <a:t>Equine infectious anemia virus is reported to infect all members of the </a:t>
            </a:r>
            <a:r>
              <a:rPr lang="en-US" dirty="0" err="1" smtClean="0"/>
              <a:t>Equidae</a:t>
            </a:r>
            <a:r>
              <a:rPr lang="en-US" dirty="0" smtClean="0"/>
              <a:t>. </a:t>
            </a:r>
            <a:endParaRPr lang="tr-TR" dirty="0" smtClean="0"/>
          </a:p>
          <a:p>
            <a:r>
              <a:rPr lang="en-US" dirty="0" smtClean="0"/>
              <a:t>Clinical cases occur in horses and ponies (</a:t>
            </a:r>
            <a:r>
              <a:rPr lang="en-US" dirty="0" err="1" smtClean="0"/>
              <a:t>Equus</a:t>
            </a:r>
            <a:r>
              <a:rPr lang="en-US" dirty="0" smtClean="0"/>
              <a:t> </a:t>
            </a:r>
            <a:r>
              <a:rPr lang="en-US" dirty="0" err="1" smtClean="0"/>
              <a:t>caballus</a:t>
            </a:r>
            <a:r>
              <a:rPr lang="en-US" dirty="0" smtClean="0"/>
              <a:t>), and have also been reported in mules. </a:t>
            </a:r>
            <a:endParaRPr lang="tr-TR" dirty="0"/>
          </a:p>
          <a:p>
            <a:r>
              <a:rPr lang="en-US" dirty="0" smtClean="0"/>
              <a:t>Equine </a:t>
            </a:r>
            <a:r>
              <a:rPr lang="en-US" dirty="0"/>
              <a:t>infectious anemia has been found nearly </a:t>
            </a:r>
            <a:r>
              <a:rPr lang="en-US" dirty="0" smtClean="0"/>
              <a:t>worldwide</a:t>
            </a:r>
            <a:r>
              <a:rPr lang="tr-TR" dirty="0" smtClean="0"/>
              <a:t>.</a:t>
            </a:r>
          </a:p>
          <a:p>
            <a:r>
              <a:rPr lang="tr-TR" dirty="0" err="1" smtClean="0"/>
              <a:t>According</a:t>
            </a:r>
            <a:r>
              <a:rPr lang="tr-TR" dirty="0" smtClean="0"/>
              <a:t> </a:t>
            </a:r>
            <a:r>
              <a:rPr lang="tr-TR" dirty="0" err="1" smtClean="0"/>
              <a:t>to</a:t>
            </a:r>
            <a:r>
              <a:rPr lang="tr-TR" dirty="0"/>
              <a:t> </a:t>
            </a:r>
            <a:r>
              <a:rPr lang="tr-TR" dirty="0" smtClean="0"/>
              <a:t>Ataseven et al (2005)</a:t>
            </a:r>
            <a:r>
              <a:rPr lang="en-US" dirty="0" smtClean="0"/>
              <a:t>, </a:t>
            </a:r>
            <a:r>
              <a:rPr lang="en-US" dirty="0">
                <a:solidFill>
                  <a:srgbClr val="FF0000"/>
                </a:solidFill>
              </a:rPr>
              <a:t>there is no prevalence of EIA in mules and donkeys as in horses kept by people</a:t>
            </a:r>
            <a:r>
              <a:rPr lang="en-US" dirty="0"/>
              <a:t>. It is concluded that EIA is not prevalent in these geographic regions of Turkey and that EIA offers no potential risks for the horse-breeding and -racing industry in Turkey</a:t>
            </a:r>
            <a:endParaRPr lang="tr-TR" dirty="0"/>
          </a:p>
        </p:txBody>
      </p:sp>
    </p:spTree>
    <p:extLst>
      <p:ext uri="{BB962C8B-B14F-4D97-AF65-F5344CB8AC3E}">
        <p14:creationId xmlns:p14="http://schemas.microsoft.com/office/powerpoint/2010/main" val="3603170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rgbClr val="0070C0"/>
                </a:solidFill>
              </a:rPr>
              <a:t>Transmission</a:t>
            </a:r>
            <a:endParaRPr lang="tr-TR" dirty="0">
              <a:solidFill>
                <a:srgbClr val="0070C0"/>
              </a:solidFill>
            </a:endParaRPr>
          </a:p>
        </p:txBody>
      </p:sp>
      <p:sp>
        <p:nvSpPr>
          <p:cNvPr id="3" name="İçerik Yer Tutucusu 2"/>
          <p:cNvSpPr>
            <a:spLocks noGrp="1"/>
          </p:cNvSpPr>
          <p:nvPr>
            <p:ph idx="1"/>
          </p:nvPr>
        </p:nvSpPr>
        <p:spPr/>
        <p:txBody>
          <a:bodyPr>
            <a:normAutofit fontScale="92500" lnSpcReduction="10000"/>
          </a:bodyPr>
          <a:lstStyle/>
          <a:p>
            <a:r>
              <a:rPr lang="en-US" dirty="0"/>
              <a:t>Equine infectious anemia virus is transmitted mechanically on the mouthparts </a:t>
            </a:r>
            <a:r>
              <a:rPr lang="en-US" dirty="0">
                <a:solidFill>
                  <a:srgbClr val="FF0000"/>
                </a:solidFill>
              </a:rPr>
              <a:t>of biting insects</a:t>
            </a:r>
            <a:r>
              <a:rPr lang="en-US" dirty="0"/>
              <a:t>. </a:t>
            </a:r>
            <a:endParaRPr lang="tr-TR" dirty="0" smtClean="0"/>
          </a:p>
          <a:p>
            <a:r>
              <a:rPr lang="en-US" dirty="0" smtClean="0">
                <a:solidFill>
                  <a:srgbClr val="CC00CC"/>
                </a:solidFill>
              </a:rPr>
              <a:t>In </a:t>
            </a:r>
            <a:r>
              <a:rPr lang="en-US" dirty="0">
                <a:solidFill>
                  <a:srgbClr val="CC00CC"/>
                </a:solidFill>
              </a:rPr>
              <a:t>horses, this virus persists in blood leukocytes for life, and also occurs in plasma during febrile episodes</a:t>
            </a:r>
            <a:r>
              <a:rPr lang="en-US" dirty="0" smtClean="0">
                <a:solidFill>
                  <a:srgbClr val="CC00CC"/>
                </a:solidFill>
              </a:rPr>
              <a:t>.</a:t>
            </a:r>
            <a:endParaRPr lang="tr-TR" dirty="0" smtClean="0">
              <a:solidFill>
                <a:srgbClr val="CC00CC"/>
              </a:solidFill>
            </a:endParaRPr>
          </a:p>
          <a:p>
            <a:r>
              <a:rPr lang="en-US" dirty="0"/>
              <a:t>Symptomatic horses are more likely to transmit the disease than animals with </a:t>
            </a:r>
            <a:r>
              <a:rPr lang="en-US" dirty="0" err="1"/>
              <a:t>inapparent</a:t>
            </a:r>
            <a:r>
              <a:rPr lang="en-US" dirty="0"/>
              <a:t> infections; after visiting an asymptomatic carrier, only one out of every 6 million flies is likely to become a </a:t>
            </a:r>
            <a:r>
              <a:rPr lang="en-US" dirty="0" smtClean="0"/>
              <a:t>vector</a:t>
            </a:r>
            <a:r>
              <a:rPr lang="tr-TR" dirty="0" smtClean="0"/>
              <a:t>.</a:t>
            </a:r>
          </a:p>
          <a:p>
            <a:r>
              <a:rPr lang="en-US" dirty="0"/>
              <a:t>Although other insects including stable flies (</a:t>
            </a:r>
            <a:r>
              <a:rPr lang="en-US" dirty="0" err="1"/>
              <a:t>Stomoxys</a:t>
            </a:r>
            <a:r>
              <a:rPr lang="en-US" dirty="0"/>
              <a:t> </a:t>
            </a:r>
            <a:r>
              <a:rPr lang="en-US" dirty="0" err="1"/>
              <a:t>calcitrans</a:t>
            </a:r>
            <a:r>
              <a:rPr lang="en-US" dirty="0"/>
              <a:t>) can transmit EIAV, </a:t>
            </a:r>
            <a:r>
              <a:rPr lang="en-US" dirty="0">
                <a:solidFill>
                  <a:srgbClr val="FFC000"/>
                </a:solidFill>
              </a:rPr>
              <a:t>the most effective vectors are biting flies in the family </a:t>
            </a:r>
            <a:r>
              <a:rPr lang="en-US" dirty="0" err="1">
                <a:solidFill>
                  <a:srgbClr val="FFC000"/>
                </a:solidFill>
              </a:rPr>
              <a:t>Tabanidae</a:t>
            </a:r>
            <a:r>
              <a:rPr lang="en-US" dirty="0">
                <a:solidFill>
                  <a:srgbClr val="FFC000"/>
                </a:solidFill>
              </a:rPr>
              <a:t>, especially horse flies (</a:t>
            </a:r>
            <a:r>
              <a:rPr lang="en-US" dirty="0" err="1">
                <a:solidFill>
                  <a:srgbClr val="FFC000"/>
                </a:solidFill>
              </a:rPr>
              <a:t>Tabanus</a:t>
            </a:r>
            <a:r>
              <a:rPr lang="en-US" dirty="0">
                <a:solidFill>
                  <a:srgbClr val="FFC000"/>
                </a:solidFill>
              </a:rPr>
              <a:t> spp. and </a:t>
            </a:r>
            <a:r>
              <a:rPr lang="en-US" dirty="0" err="1">
                <a:solidFill>
                  <a:srgbClr val="FFC000"/>
                </a:solidFill>
              </a:rPr>
              <a:t>Hybomitra</a:t>
            </a:r>
            <a:r>
              <a:rPr lang="en-US" dirty="0">
                <a:solidFill>
                  <a:srgbClr val="FFC000"/>
                </a:solidFill>
              </a:rPr>
              <a:t> spp.) and deer flies (</a:t>
            </a:r>
            <a:r>
              <a:rPr lang="en-US" dirty="0" err="1">
                <a:solidFill>
                  <a:srgbClr val="FFC000"/>
                </a:solidFill>
              </a:rPr>
              <a:t>Chrysops</a:t>
            </a:r>
            <a:r>
              <a:rPr lang="en-US" dirty="0">
                <a:solidFill>
                  <a:srgbClr val="FFC000"/>
                </a:solidFill>
              </a:rPr>
              <a:t> spp.). </a:t>
            </a:r>
            <a:endParaRPr lang="tr-TR" dirty="0">
              <a:solidFill>
                <a:srgbClr val="FFC000"/>
              </a:solidFill>
            </a:endParaRPr>
          </a:p>
          <a:p>
            <a:endParaRPr lang="tr-TR" dirty="0">
              <a:solidFill>
                <a:srgbClr val="CC00CC"/>
              </a:solidFill>
            </a:endParaRPr>
          </a:p>
        </p:txBody>
      </p:sp>
      <p:pic>
        <p:nvPicPr>
          <p:cNvPr id="4" name="Picture 2" descr="File:Horse fly Tabanu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008" y="76200"/>
            <a:ext cx="2286000" cy="1749425"/>
          </a:xfrm>
          <a:prstGeom prst="rect">
            <a:avLst/>
          </a:prstGeom>
          <a:noFill/>
          <a:ln w="28575">
            <a:solidFill>
              <a:srgbClr val="E1B42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988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quine infectious anemi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433" y="300903"/>
            <a:ext cx="8044006" cy="6092347"/>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036125" y="6490303"/>
            <a:ext cx="6096000" cy="246221"/>
          </a:xfrm>
          <a:prstGeom prst="rect">
            <a:avLst/>
          </a:prstGeom>
        </p:spPr>
        <p:txBody>
          <a:bodyPr>
            <a:spAutoFit/>
          </a:bodyPr>
          <a:lstStyle/>
          <a:p>
            <a:r>
              <a:rPr lang="tr-TR" sz="1000" dirty="0"/>
              <a:t>https://cellularphysiology.wikispaces.com/Equine+Infectious+Anemia</a:t>
            </a:r>
          </a:p>
        </p:txBody>
      </p:sp>
    </p:spTree>
    <p:extLst>
      <p:ext uri="{BB962C8B-B14F-4D97-AF65-F5344CB8AC3E}">
        <p14:creationId xmlns:p14="http://schemas.microsoft.com/office/powerpoint/2010/main" val="313598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306" y="819398"/>
            <a:ext cx="10515600" cy="5690075"/>
          </a:xfrm>
        </p:spPr>
        <p:txBody>
          <a:bodyPr>
            <a:normAutofit/>
          </a:bodyPr>
          <a:lstStyle/>
          <a:p>
            <a:r>
              <a:rPr lang="en-US" sz="2400" dirty="0" smtClean="0"/>
              <a:t>The </a:t>
            </a:r>
            <a:r>
              <a:rPr lang="en-US" sz="2400" dirty="0"/>
              <a:t>bites of these flies are painful, and the animal’s reaction interrupts </a:t>
            </a:r>
            <a:r>
              <a:rPr lang="en-US" sz="2400" dirty="0" err="1" smtClean="0"/>
              <a:t>feding</a:t>
            </a:r>
            <a:r>
              <a:rPr lang="tr-TR" sz="2400" dirty="0" smtClean="0"/>
              <a:t>.</a:t>
            </a:r>
          </a:p>
          <a:p>
            <a:r>
              <a:rPr lang="en-US" sz="2400" dirty="0"/>
              <a:t>This virus can also be transmitted </a:t>
            </a:r>
            <a:endParaRPr lang="tr-TR" sz="2400" dirty="0" smtClean="0"/>
          </a:p>
          <a:p>
            <a:pPr lvl="1"/>
            <a:r>
              <a:rPr lang="en-US" sz="2000" dirty="0" smtClean="0"/>
              <a:t>in </a:t>
            </a:r>
            <a:r>
              <a:rPr lang="en-US" sz="2000" dirty="0"/>
              <a:t>blood transfusions </a:t>
            </a:r>
            <a:r>
              <a:rPr lang="en-US" sz="2000" dirty="0" smtClean="0"/>
              <a:t>or</a:t>
            </a:r>
            <a:endParaRPr lang="tr-TR" sz="2000" dirty="0" smtClean="0"/>
          </a:p>
          <a:p>
            <a:pPr lvl="1"/>
            <a:r>
              <a:rPr lang="en-US" sz="2000" dirty="0" smtClean="0"/>
              <a:t> </a:t>
            </a:r>
            <a:r>
              <a:rPr lang="en-US" sz="2000" dirty="0"/>
              <a:t>on contaminated needles, </a:t>
            </a:r>
            <a:endParaRPr lang="tr-TR" sz="2000" dirty="0" smtClean="0"/>
          </a:p>
          <a:p>
            <a:pPr lvl="1"/>
            <a:r>
              <a:rPr lang="en-US" sz="2000" dirty="0" smtClean="0"/>
              <a:t>surgical </a:t>
            </a:r>
            <a:r>
              <a:rPr lang="en-US" sz="2000" dirty="0"/>
              <a:t>instruments and </a:t>
            </a:r>
            <a:endParaRPr lang="tr-TR" sz="2000" dirty="0" smtClean="0"/>
          </a:p>
          <a:p>
            <a:pPr lvl="1"/>
            <a:r>
              <a:rPr lang="en-US" sz="2000" dirty="0" smtClean="0"/>
              <a:t>teeth </a:t>
            </a:r>
            <a:r>
              <a:rPr lang="en-US" sz="2000" dirty="0"/>
              <a:t>floats. </a:t>
            </a:r>
            <a:endParaRPr lang="tr-TR" sz="2000" dirty="0" smtClean="0"/>
          </a:p>
          <a:p>
            <a:r>
              <a:rPr lang="en-US" sz="2400" dirty="0" smtClean="0">
                <a:solidFill>
                  <a:srgbClr val="00B050"/>
                </a:solidFill>
              </a:rPr>
              <a:t>EIAV </a:t>
            </a:r>
            <a:r>
              <a:rPr lang="en-US" sz="2400" dirty="0">
                <a:solidFill>
                  <a:srgbClr val="00B050"/>
                </a:solidFill>
              </a:rPr>
              <a:t>may also be passed from a mare to her foal in utero</a:t>
            </a:r>
            <a:r>
              <a:rPr lang="en-US" sz="2400" dirty="0" smtClean="0">
                <a:solidFill>
                  <a:srgbClr val="00B050"/>
                </a:solidFill>
              </a:rPr>
              <a:t>.</a:t>
            </a:r>
            <a:endParaRPr lang="tr-TR" sz="2400" dirty="0" smtClean="0">
              <a:solidFill>
                <a:srgbClr val="00B050"/>
              </a:solidFill>
            </a:endParaRPr>
          </a:p>
          <a:p>
            <a:r>
              <a:rPr lang="en-US" sz="2400" dirty="0">
                <a:solidFill>
                  <a:srgbClr val="FF0000"/>
                </a:solidFill>
              </a:rPr>
              <a:t>EIAV does not appear to be shed in saliva or urine. </a:t>
            </a:r>
            <a:endParaRPr lang="tr-TR" sz="2400" dirty="0" smtClean="0">
              <a:solidFill>
                <a:srgbClr val="FF0000"/>
              </a:solidFill>
            </a:endParaRPr>
          </a:p>
          <a:p>
            <a:r>
              <a:rPr lang="en-US" sz="2400" dirty="0" smtClean="0"/>
              <a:t>However</a:t>
            </a:r>
            <a:r>
              <a:rPr lang="en-US" sz="2400" dirty="0"/>
              <a:t>, it can be </a:t>
            </a:r>
            <a:r>
              <a:rPr lang="en-US" sz="2400" dirty="0">
                <a:solidFill>
                  <a:srgbClr val="C00000"/>
                </a:solidFill>
              </a:rPr>
              <a:t>found in milk and semen</a:t>
            </a:r>
            <a:r>
              <a:rPr lang="en-US" sz="2400" dirty="0"/>
              <a:t>, and horses can be </a:t>
            </a:r>
            <a:endParaRPr lang="tr-TR" sz="2400" dirty="0" smtClean="0"/>
          </a:p>
          <a:p>
            <a:pPr marL="0" indent="0">
              <a:buNone/>
            </a:pPr>
            <a:r>
              <a:rPr lang="en-US" sz="2400" dirty="0" smtClean="0"/>
              <a:t>infected </a:t>
            </a:r>
            <a:r>
              <a:rPr lang="en-US" sz="2400" dirty="0"/>
              <a:t>by inoculating these secretions subcutaneously. </a:t>
            </a:r>
            <a:endParaRPr lang="tr-TR" sz="2400" dirty="0" smtClean="0"/>
          </a:p>
          <a:p>
            <a:r>
              <a:rPr lang="en-US" sz="2400" dirty="0" smtClean="0"/>
              <a:t>Possible </a:t>
            </a:r>
            <a:r>
              <a:rPr lang="en-US" sz="2400" dirty="0">
                <a:solidFill>
                  <a:schemeClr val="accent2">
                    <a:lumMod val="50000"/>
                  </a:schemeClr>
                </a:solidFill>
              </a:rPr>
              <a:t>transmission through milk </a:t>
            </a:r>
            <a:r>
              <a:rPr lang="en-US" sz="2400" dirty="0"/>
              <a:t>has been reported in </a:t>
            </a:r>
            <a:endParaRPr lang="tr-TR" sz="2400" dirty="0" smtClean="0"/>
          </a:p>
          <a:p>
            <a:pPr marL="0" indent="0">
              <a:buNone/>
            </a:pPr>
            <a:r>
              <a:rPr lang="en-US" sz="2400" dirty="0" smtClean="0"/>
              <a:t>some </a:t>
            </a:r>
            <a:r>
              <a:rPr lang="en-US" sz="2400" dirty="0"/>
              <a:t>nursing foals.</a:t>
            </a:r>
            <a:endParaRPr lang="tr-TR" sz="2400" dirty="0"/>
          </a:p>
          <a:p>
            <a:endParaRPr lang="tr-TR" sz="2400" dirty="0">
              <a:solidFill>
                <a:srgbClr val="00B050"/>
              </a:solidFill>
            </a:endParaRPr>
          </a:p>
        </p:txBody>
      </p:sp>
      <p:pic>
        <p:nvPicPr>
          <p:cNvPr id="4" name="Picture 2" descr="C:\Users\gdvorak\Pictures\Animals\HORSES\Mare and foal_pixabay.com-public do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081" y="1568935"/>
            <a:ext cx="3135312" cy="4191000"/>
          </a:xfrm>
          <a:prstGeom prst="rect">
            <a:avLst/>
          </a:prstGeom>
          <a:noFill/>
          <a:ln w="28575">
            <a:solidFill>
              <a:srgbClr val="E1B42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9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Pathogenesis</a:t>
            </a:r>
            <a:r>
              <a:rPr lang="tr-TR" dirty="0" smtClean="0">
                <a:solidFill>
                  <a:srgbClr val="0070C0"/>
                </a:solidFill>
              </a:rPr>
              <a:t> </a:t>
            </a:r>
            <a:r>
              <a:rPr lang="tr-TR" dirty="0" err="1" smtClean="0">
                <a:solidFill>
                  <a:srgbClr val="0070C0"/>
                </a:solidFill>
              </a:rPr>
              <a:t>and</a:t>
            </a:r>
            <a:r>
              <a:rPr lang="tr-TR" dirty="0" smtClean="0">
                <a:solidFill>
                  <a:srgbClr val="0070C0"/>
                </a:solidFill>
              </a:rPr>
              <a:t> </a:t>
            </a:r>
            <a:r>
              <a:rPr lang="tr-TR" dirty="0" err="1" smtClean="0">
                <a:solidFill>
                  <a:srgbClr val="0070C0"/>
                </a:solidFill>
              </a:rPr>
              <a:t>Pathology</a:t>
            </a:r>
            <a:endParaRPr lang="tr-TR" dirty="0">
              <a:solidFill>
                <a:srgbClr val="0070C0"/>
              </a:solidFill>
            </a:endParaRPr>
          </a:p>
        </p:txBody>
      </p:sp>
      <p:sp>
        <p:nvSpPr>
          <p:cNvPr id="3" name="İçerik Yer Tutucusu 2"/>
          <p:cNvSpPr>
            <a:spLocks noGrp="1"/>
          </p:cNvSpPr>
          <p:nvPr>
            <p:ph idx="1"/>
          </p:nvPr>
        </p:nvSpPr>
        <p:spPr/>
        <p:txBody>
          <a:bodyPr>
            <a:normAutofit fontScale="85000" lnSpcReduction="20000"/>
          </a:bodyPr>
          <a:lstStyle/>
          <a:p>
            <a:r>
              <a:rPr lang="en-US" altLang="tr-TR" dirty="0"/>
              <a:t>The virus multiplies in monocytes / macrophages</a:t>
            </a:r>
            <a:r>
              <a:rPr lang="en-US" altLang="tr-TR" dirty="0" smtClean="0"/>
              <a:t>.</a:t>
            </a:r>
            <a:endParaRPr lang="tr-TR" altLang="tr-TR" dirty="0" smtClean="0"/>
          </a:p>
          <a:p>
            <a:r>
              <a:rPr lang="tr-TR" altLang="tr-TR" dirty="0"/>
              <a:t>Bone </a:t>
            </a:r>
            <a:r>
              <a:rPr lang="tr-TR" altLang="tr-TR" dirty="0" err="1"/>
              <a:t>marrow</a:t>
            </a:r>
            <a:r>
              <a:rPr lang="tr-TR" altLang="tr-TR" dirty="0"/>
              <a:t> </a:t>
            </a:r>
            <a:r>
              <a:rPr lang="tr-TR" altLang="tr-TR" dirty="0" err="1"/>
              <a:t>suppression</a:t>
            </a:r>
            <a:r>
              <a:rPr lang="tr-TR" altLang="tr-TR" dirty="0"/>
              <a:t> </a:t>
            </a:r>
            <a:r>
              <a:rPr lang="tr-TR" altLang="tr-TR" dirty="0" err="1"/>
              <a:t>and</a:t>
            </a:r>
            <a:r>
              <a:rPr lang="tr-TR" altLang="tr-TR" dirty="0"/>
              <a:t> </a:t>
            </a:r>
            <a:r>
              <a:rPr lang="tr-TR" altLang="tr-TR" dirty="0" err="1"/>
              <a:t>autoimmune</a:t>
            </a:r>
            <a:r>
              <a:rPr lang="tr-TR" altLang="tr-TR" dirty="0"/>
              <a:t> </a:t>
            </a:r>
            <a:r>
              <a:rPr lang="tr-TR" altLang="tr-TR" dirty="0" err="1"/>
              <a:t>destruction</a:t>
            </a:r>
            <a:r>
              <a:rPr lang="tr-TR" altLang="tr-TR" dirty="0"/>
              <a:t> in </a:t>
            </a:r>
            <a:r>
              <a:rPr lang="tr-TR" altLang="tr-TR" dirty="0" err="1"/>
              <a:t>erythrocytes</a:t>
            </a:r>
            <a:r>
              <a:rPr lang="tr-TR" altLang="tr-TR" dirty="0"/>
              <a:t> </a:t>
            </a:r>
            <a:r>
              <a:rPr lang="tr-TR" altLang="tr-TR" dirty="0" err="1"/>
              <a:t>cause</a:t>
            </a:r>
            <a:r>
              <a:rPr lang="tr-TR" altLang="tr-TR" dirty="0"/>
              <a:t> </a:t>
            </a:r>
            <a:r>
              <a:rPr lang="tr-TR" altLang="tr-TR" dirty="0" err="1" smtClean="0">
                <a:solidFill>
                  <a:srgbClr val="FF6600"/>
                </a:solidFill>
              </a:rPr>
              <a:t>anemia</a:t>
            </a:r>
            <a:endParaRPr lang="tr-TR" altLang="tr-TR" dirty="0" smtClean="0">
              <a:solidFill>
                <a:srgbClr val="FF6600"/>
              </a:solidFill>
            </a:endParaRPr>
          </a:p>
          <a:p>
            <a:r>
              <a:rPr lang="en-GB" altLang="tr-TR" dirty="0"/>
              <a:t>The high levels of virus </a:t>
            </a:r>
            <a:r>
              <a:rPr lang="en-GB" altLang="tr-TR" dirty="0">
                <a:solidFill>
                  <a:srgbClr val="CC00CC"/>
                </a:solidFill>
              </a:rPr>
              <a:t>coats the </a:t>
            </a:r>
            <a:r>
              <a:rPr lang="en-GB" altLang="tr-TR" dirty="0" err="1">
                <a:solidFill>
                  <a:srgbClr val="CC00CC"/>
                </a:solidFill>
              </a:rPr>
              <a:t>rbc’s</a:t>
            </a:r>
            <a:r>
              <a:rPr lang="en-GB" altLang="tr-TR" dirty="0">
                <a:solidFill>
                  <a:srgbClr val="CC00CC"/>
                </a:solidFill>
              </a:rPr>
              <a:t> </a:t>
            </a:r>
            <a:r>
              <a:rPr lang="en-GB" altLang="tr-TR" dirty="0"/>
              <a:t>which are then </a:t>
            </a:r>
            <a:r>
              <a:rPr lang="en-GB" altLang="tr-TR" dirty="0">
                <a:solidFill>
                  <a:srgbClr val="CC00CC"/>
                </a:solidFill>
              </a:rPr>
              <a:t>lysed by complement to cause jaundice, oedema, </a:t>
            </a:r>
            <a:r>
              <a:rPr lang="en-GB" altLang="tr-TR" dirty="0" err="1">
                <a:solidFill>
                  <a:srgbClr val="CC00CC"/>
                </a:solidFill>
              </a:rPr>
              <a:t>hemorrhagic</a:t>
            </a:r>
            <a:r>
              <a:rPr lang="en-GB" altLang="tr-TR" dirty="0">
                <a:solidFill>
                  <a:srgbClr val="CC00CC"/>
                </a:solidFill>
              </a:rPr>
              <a:t> diarrhoea, petechial </a:t>
            </a:r>
            <a:r>
              <a:rPr lang="en-GB" altLang="tr-TR" dirty="0" err="1">
                <a:solidFill>
                  <a:srgbClr val="CC00CC"/>
                </a:solidFill>
              </a:rPr>
              <a:t>hemorrhages</a:t>
            </a:r>
            <a:r>
              <a:rPr lang="en-GB" altLang="tr-TR" dirty="0">
                <a:solidFill>
                  <a:srgbClr val="CC00CC"/>
                </a:solidFill>
              </a:rPr>
              <a:t> and a high chance of mortality</a:t>
            </a:r>
            <a:r>
              <a:rPr lang="en-GB" altLang="tr-TR" dirty="0"/>
              <a:t>.  </a:t>
            </a:r>
            <a:endParaRPr lang="tr-TR" altLang="tr-TR" dirty="0"/>
          </a:p>
          <a:p>
            <a:r>
              <a:rPr lang="tr-TR" altLang="tr-TR" dirty="0" err="1">
                <a:solidFill>
                  <a:srgbClr val="FF6600"/>
                </a:solidFill>
              </a:rPr>
              <a:t>Glomerulonephritis</a:t>
            </a:r>
            <a:r>
              <a:rPr lang="tr-TR" altLang="tr-TR" dirty="0">
                <a:solidFill>
                  <a:srgbClr val="FF6600"/>
                </a:solidFill>
              </a:rPr>
              <a:t> </a:t>
            </a:r>
            <a:r>
              <a:rPr lang="tr-TR" altLang="tr-TR" dirty="0" err="1">
                <a:solidFill>
                  <a:srgbClr val="002060"/>
                </a:solidFill>
              </a:rPr>
              <a:t>due</a:t>
            </a:r>
            <a:r>
              <a:rPr lang="tr-TR" altLang="tr-TR" dirty="0">
                <a:solidFill>
                  <a:srgbClr val="002060"/>
                </a:solidFill>
              </a:rPr>
              <a:t> </a:t>
            </a:r>
            <a:r>
              <a:rPr lang="tr-TR" altLang="tr-TR" dirty="0" err="1">
                <a:solidFill>
                  <a:srgbClr val="002060"/>
                </a:solidFill>
              </a:rPr>
              <a:t>to</a:t>
            </a:r>
            <a:r>
              <a:rPr lang="tr-TR" altLang="tr-TR" dirty="0">
                <a:solidFill>
                  <a:srgbClr val="002060"/>
                </a:solidFill>
              </a:rPr>
              <a:t> </a:t>
            </a:r>
            <a:r>
              <a:rPr lang="tr-TR" altLang="tr-TR" dirty="0" err="1" smtClean="0">
                <a:solidFill>
                  <a:srgbClr val="002060"/>
                </a:solidFill>
              </a:rPr>
              <a:t>immunocomplexes</a:t>
            </a:r>
            <a:endParaRPr lang="tr-TR" altLang="tr-TR" dirty="0" smtClean="0"/>
          </a:p>
          <a:p>
            <a:r>
              <a:rPr lang="en-GB" altLang="tr-TR" dirty="0" smtClean="0"/>
              <a:t>Infected horses have lifelong infection of their leucocytes until stressed (</a:t>
            </a:r>
            <a:r>
              <a:rPr lang="en-GB" altLang="tr-TR" dirty="0" err="1" smtClean="0"/>
              <a:t>eg</a:t>
            </a:r>
            <a:r>
              <a:rPr lang="en-GB" altLang="tr-TR" dirty="0" smtClean="0"/>
              <a:t> by pregnancy, corticosteroids, surgical operation, disease) or new virus variants arise. </a:t>
            </a:r>
            <a:endParaRPr lang="tr-TR" altLang="tr-TR" dirty="0" smtClean="0"/>
          </a:p>
          <a:p>
            <a:r>
              <a:rPr lang="en-GB" altLang="tr-TR" dirty="0" smtClean="0"/>
              <a:t> </a:t>
            </a:r>
            <a:r>
              <a:rPr lang="en-GB" altLang="tr-TR" dirty="0" err="1" smtClean="0">
                <a:solidFill>
                  <a:srgbClr val="FFC000"/>
                </a:solidFill>
              </a:rPr>
              <a:t>Viraemia</a:t>
            </a:r>
            <a:r>
              <a:rPr lang="en-GB" altLang="tr-TR" dirty="0" smtClean="0">
                <a:solidFill>
                  <a:srgbClr val="FFC000"/>
                </a:solidFill>
              </a:rPr>
              <a:t> then increases by 100-fold</a:t>
            </a:r>
            <a:r>
              <a:rPr lang="en-GB" altLang="tr-TR" dirty="0" smtClean="0"/>
              <a:t>.  </a:t>
            </a:r>
            <a:endParaRPr lang="tr-TR" altLang="tr-TR" dirty="0" smtClean="0"/>
          </a:p>
          <a:p>
            <a:r>
              <a:rPr lang="en-GB" altLang="tr-TR" dirty="0" smtClean="0"/>
              <a:t>Bouts of fever and jaundice can occur and worsen, from the increased immune response, every few months.</a:t>
            </a:r>
          </a:p>
          <a:p>
            <a:endParaRPr lang="tr-TR" dirty="0"/>
          </a:p>
        </p:txBody>
      </p:sp>
    </p:spTree>
    <p:extLst>
      <p:ext uri="{BB962C8B-B14F-4D97-AF65-F5344CB8AC3E}">
        <p14:creationId xmlns:p14="http://schemas.microsoft.com/office/powerpoint/2010/main" val="146793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764506" y="274637"/>
            <a:ext cx="8675688" cy="1143000"/>
          </a:xfrm>
          <a:prstGeom prst="rect">
            <a:avLst/>
          </a:prstGeom>
          <a:noFill/>
          <a:ln w="9525">
            <a:noFill/>
            <a:miter lim="800000"/>
            <a:headEnd/>
            <a:tailEnd/>
          </a:ln>
          <a:effectLst/>
        </p:spPr>
        <p:txBody>
          <a:bodyPr anchor="ctr"/>
          <a:lstStyle/>
          <a:p>
            <a:pPr eaLnBrk="1" hangingPunct="1">
              <a:defRPr/>
            </a:pPr>
            <a:r>
              <a:rPr lang="en-US" sz="4000" dirty="0" smtClean="0">
                <a:solidFill>
                  <a:srgbClr val="0070C0"/>
                </a:solidFill>
                <a:latin typeface="+mj-lt"/>
              </a:rPr>
              <a:t>Pat</a:t>
            </a:r>
            <a:r>
              <a:rPr lang="tr-TR" sz="4000" dirty="0" err="1" smtClean="0">
                <a:solidFill>
                  <a:srgbClr val="0070C0"/>
                </a:solidFill>
                <a:latin typeface="+mj-lt"/>
              </a:rPr>
              <a:t>hogenesis</a:t>
            </a:r>
            <a:r>
              <a:rPr lang="en-US" sz="4000" dirty="0" smtClean="0">
                <a:solidFill>
                  <a:srgbClr val="0070C0"/>
                </a:solidFill>
                <a:latin typeface="+mj-lt"/>
              </a:rPr>
              <a:t> (</a:t>
            </a:r>
            <a:r>
              <a:rPr lang="tr-TR" sz="4000" dirty="0" err="1" smtClean="0">
                <a:solidFill>
                  <a:srgbClr val="0070C0"/>
                </a:solidFill>
                <a:latin typeface="+mj-lt"/>
              </a:rPr>
              <a:t>chronical</a:t>
            </a:r>
            <a:r>
              <a:rPr lang="tr-TR" sz="4000" dirty="0" smtClean="0">
                <a:solidFill>
                  <a:srgbClr val="0070C0"/>
                </a:solidFill>
                <a:latin typeface="+mj-lt"/>
              </a:rPr>
              <a:t> </a:t>
            </a:r>
            <a:r>
              <a:rPr lang="tr-TR" sz="4000" dirty="0" err="1" smtClean="0">
                <a:solidFill>
                  <a:srgbClr val="0070C0"/>
                </a:solidFill>
                <a:latin typeface="+mj-lt"/>
              </a:rPr>
              <a:t>infection</a:t>
            </a:r>
            <a:r>
              <a:rPr lang="en-US" sz="4000" dirty="0" smtClean="0">
                <a:solidFill>
                  <a:srgbClr val="0070C0"/>
                </a:solidFill>
                <a:latin typeface="+mj-lt"/>
              </a:rPr>
              <a:t>)</a:t>
            </a:r>
            <a:endParaRPr lang="en-US" sz="4000" dirty="0">
              <a:solidFill>
                <a:srgbClr val="0070C0"/>
              </a:solidFill>
              <a:latin typeface="+mj-lt"/>
            </a:endParaRPr>
          </a:p>
        </p:txBody>
      </p:sp>
      <p:pic>
        <p:nvPicPr>
          <p:cNvPr id="256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28800"/>
            <a:ext cx="2362200" cy="1866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604" name="Line 6"/>
          <p:cNvSpPr>
            <a:spLocks noChangeShapeType="1"/>
          </p:cNvSpPr>
          <p:nvPr/>
        </p:nvSpPr>
        <p:spPr bwMode="auto">
          <a:xfrm>
            <a:off x="3810000" y="4114800"/>
            <a:ext cx="0" cy="2057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5605" name="Freeform 7"/>
          <p:cNvSpPr>
            <a:spLocks/>
          </p:cNvSpPr>
          <p:nvPr/>
        </p:nvSpPr>
        <p:spPr bwMode="auto">
          <a:xfrm>
            <a:off x="3930650" y="4341813"/>
            <a:ext cx="4343400" cy="1708150"/>
          </a:xfrm>
          <a:custGeom>
            <a:avLst/>
            <a:gdLst>
              <a:gd name="T0" fmla="*/ 0 w 2736"/>
              <a:gd name="T1" fmla="*/ 2147483646 h 1076"/>
              <a:gd name="T2" fmla="*/ 2147483646 w 2736"/>
              <a:gd name="T3" fmla="*/ 2147483646 h 1076"/>
              <a:gd name="T4" fmla="*/ 2147483646 w 2736"/>
              <a:gd name="T5" fmla="*/ 2147483646 h 1076"/>
              <a:gd name="T6" fmla="*/ 2147483646 w 2736"/>
              <a:gd name="T7" fmla="*/ 2147483646 h 1076"/>
              <a:gd name="T8" fmla="*/ 2147483646 w 2736"/>
              <a:gd name="T9" fmla="*/ 2147483646 h 1076"/>
              <a:gd name="T10" fmla="*/ 2147483646 w 2736"/>
              <a:gd name="T11" fmla="*/ 2147483646 h 1076"/>
              <a:gd name="T12" fmla="*/ 2147483646 w 2736"/>
              <a:gd name="T13" fmla="*/ 2147483646 h 1076"/>
              <a:gd name="T14" fmla="*/ 2147483646 w 2736"/>
              <a:gd name="T15" fmla="*/ 2147483646 h 1076"/>
              <a:gd name="T16" fmla="*/ 2147483646 w 2736"/>
              <a:gd name="T17" fmla="*/ 2147483646 h 1076"/>
              <a:gd name="T18" fmla="*/ 2147483646 w 2736"/>
              <a:gd name="T19" fmla="*/ 2147483646 h 1076"/>
              <a:gd name="T20" fmla="*/ 2147483646 w 2736"/>
              <a:gd name="T21" fmla="*/ 2147483646 h 1076"/>
              <a:gd name="T22" fmla="*/ 2147483646 w 2736"/>
              <a:gd name="T23" fmla="*/ 2147483646 h 1076"/>
              <a:gd name="T24" fmla="*/ 2147483646 w 2736"/>
              <a:gd name="T25" fmla="*/ 2147483646 h 1076"/>
              <a:gd name="T26" fmla="*/ 2147483646 w 2736"/>
              <a:gd name="T27" fmla="*/ 2147483646 h 1076"/>
              <a:gd name="T28" fmla="*/ 2147483646 w 2736"/>
              <a:gd name="T29" fmla="*/ 2147483646 h 1076"/>
              <a:gd name="T30" fmla="*/ 2147483646 w 2736"/>
              <a:gd name="T31" fmla="*/ 2147483646 h 1076"/>
              <a:gd name="T32" fmla="*/ 2147483646 w 2736"/>
              <a:gd name="T33" fmla="*/ 2147483646 h 1076"/>
              <a:gd name="T34" fmla="*/ 2147483646 w 2736"/>
              <a:gd name="T35" fmla="*/ 2147483646 h 1076"/>
              <a:gd name="T36" fmla="*/ 2147483646 w 2736"/>
              <a:gd name="T37" fmla="*/ 2147483646 h 1076"/>
              <a:gd name="T38" fmla="*/ 2147483646 w 2736"/>
              <a:gd name="T39" fmla="*/ 2147483646 h 1076"/>
              <a:gd name="T40" fmla="*/ 2147483646 w 2736"/>
              <a:gd name="T41" fmla="*/ 2147483646 h 1076"/>
              <a:gd name="T42" fmla="*/ 2147483646 w 2736"/>
              <a:gd name="T43" fmla="*/ 2147483646 h 1076"/>
              <a:gd name="T44" fmla="*/ 2147483646 w 2736"/>
              <a:gd name="T45" fmla="*/ 2147483646 h 1076"/>
              <a:gd name="T46" fmla="*/ 2147483646 w 2736"/>
              <a:gd name="T47" fmla="*/ 2147483646 h 1076"/>
              <a:gd name="T48" fmla="*/ 2147483646 w 2736"/>
              <a:gd name="T49" fmla="*/ 2147483646 h 1076"/>
              <a:gd name="T50" fmla="*/ 2147483646 w 2736"/>
              <a:gd name="T51" fmla="*/ 2147483646 h 1076"/>
              <a:gd name="T52" fmla="*/ 2147483646 w 2736"/>
              <a:gd name="T53" fmla="*/ 2147483646 h 1076"/>
              <a:gd name="T54" fmla="*/ 2147483646 w 2736"/>
              <a:gd name="T55" fmla="*/ 2147483646 h 1076"/>
              <a:gd name="T56" fmla="*/ 2147483646 w 2736"/>
              <a:gd name="T57" fmla="*/ 2147483646 h 1076"/>
              <a:gd name="T58" fmla="*/ 2147483646 w 2736"/>
              <a:gd name="T59" fmla="*/ 2147483646 h 1076"/>
              <a:gd name="T60" fmla="*/ 2147483646 w 2736"/>
              <a:gd name="T61" fmla="*/ 2147483646 h 1076"/>
              <a:gd name="T62" fmla="*/ 2147483646 w 2736"/>
              <a:gd name="T63" fmla="*/ 2147483646 h 1076"/>
              <a:gd name="T64" fmla="*/ 2147483646 w 2736"/>
              <a:gd name="T65" fmla="*/ 2147483646 h 1076"/>
              <a:gd name="T66" fmla="*/ 2147483646 w 2736"/>
              <a:gd name="T67" fmla="*/ 2147483646 h 1076"/>
              <a:gd name="T68" fmla="*/ 2147483646 w 2736"/>
              <a:gd name="T69" fmla="*/ 2147483646 h 1076"/>
              <a:gd name="T70" fmla="*/ 2147483646 w 2736"/>
              <a:gd name="T71" fmla="*/ 2147483646 h 1076"/>
              <a:gd name="T72" fmla="*/ 2147483646 w 2736"/>
              <a:gd name="T73" fmla="*/ 2147483646 h 10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36"/>
              <a:gd name="T112" fmla="*/ 0 h 1076"/>
              <a:gd name="T113" fmla="*/ 2736 w 2736"/>
              <a:gd name="T114" fmla="*/ 1076 h 10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36" h="1076">
                <a:moveTo>
                  <a:pt x="0" y="1076"/>
                </a:moveTo>
                <a:cubicBezTo>
                  <a:pt x="44" y="1060"/>
                  <a:pt x="89" y="1045"/>
                  <a:pt x="136" y="1034"/>
                </a:cubicBezTo>
                <a:cubicBezTo>
                  <a:pt x="160" y="1012"/>
                  <a:pt x="188" y="994"/>
                  <a:pt x="210" y="970"/>
                </a:cubicBezTo>
                <a:cubicBezTo>
                  <a:pt x="213" y="965"/>
                  <a:pt x="228" y="911"/>
                  <a:pt x="231" y="907"/>
                </a:cubicBezTo>
                <a:cubicBezTo>
                  <a:pt x="288" y="789"/>
                  <a:pt x="314" y="662"/>
                  <a:pt x="358" y="539"/>
                </a:cubicBezTo>
                <a:cubicBezTo>
                  <a:pt x="378" y="410"/>
                  <a:pt x="370" y="276"/>
                  <a:pt x="400" y="149"/>
                </a:cubicBezTo>
                <a:cubicBezTo>
                  <a:pt x="414" y="88"/>
                  <a:pt x="427" y="60"/>
                  <a:pt x="484" y="23"/>
                </a:cubicBezTo>
                <a:cubicBezTo>
                  <a:pt x="502" y="10"/>
                  <a:pt x="547" y="2"/>
                  <a:pt x="547" y="2"/>
                </a:cubicBezTo>
                <a:cubicBezTo>
                  <a:pt x="654" y="72"/>
                  <a:pt x="659" y="234"/>
                  <a:pt x="684" y="349"/>
                </a:cubicBezTo>
                <a:cubicBezTo>
                  <a:pt x="698" y="488"/>
                  <a:pt x="691" y="666"/>
                  <a:pt x="789" y="781"/>
                </a:cubicBezTo>
                <a:cubicBezTo>
                  <a:pt x="810" y="805"/>
                  <a:pt x="831" y="829"/>
                  <a:pt x="852" y="855"/>
                </a:cubicBezTo>
                <a:cubicBezTo>
                  <a:pt x="859" y="864"/>
                  <a:pt x="862" y="879"/>
                  <a:pt x="873" y="886"/>
                </a:cubicBezTo>
                <a:cubicBezTo>
                  <a:pt x="942" y="928"/>
                  <a:pt x="1051" y="932"/>
                  <a:pt x="1126" y="939"/>
                </a:cubicBezTo>
                <a:cubicBezTo>
                  <a:pt x="1168" y="935"/>
                  <a:pt x="1210" y="933"/>
                  <a:pt x="1252" y="928"/>
                </a:cubicBezTo>
                <a:cubicBezTo>
                  <a:pt x="1263" y="926"/>
                  <a:pt x="1276" y="925"/>
                  <a:pt x="1284" y="918"/>
                </a:cubicBezTo>
                <a:cubicBezTo>
                  <a:pt x="1327" y="874"/>
                  <a:pt x="1336" y="828"/>
                  <a:pt x="1368" y="781"/>
                </a:cubicBezTo>
                <a:cubicBezTo>
                  <a:pt x="1380" y="741"/>
                  <a:pt x="1391" y="705"/>
                  <a:pt x="1400" y="665"/>
                </a:cubicBezTo>
                <a:cubicBezTo>
                  <a:pt x="1396" y="619"/>
                  <a:pt x="1389" y="573"/>
                  <a:pt x="1389" y="528"/>
                </a:cubicBezTo>
                <a:cubicBezTo>
                  <a:pt x="1389" y="409"/>
                  <a:pt x="1418" y="296"/>
                  <a:pt x="1442" y="181"/>
                </a:cubicBezTo>
                <a:cubicBezTo>
                  <a:pt x="1457" y="105"/>
                  <a:pt x="1469" y="47"/>
                  <a:pt x="1536" y="2"/>
                </a:cubicBezTo>
                <a:cubicBezTo>
                  <a:pt x="1564" y="5"/>
                  <a:pt x="1593" y="5"/>
                  <a:pt x="1621" y="13"/>
                </a:cubicBezTo>
                <a:cubicBezTo>
                  <a:pt x="1657" y="23"/>
                  <a:pt x="1665" y="69"/>
                  <a:pt x="1684" y="97"/>
                </a:cubicBezTo>
                <a:cubicBezTo>
                  <a:pt x="1733" y="244"/>
                  <a:pt x="1765" y="393"/>
                  <a:pt x="1778" y="549"/>
                </a:cubicBezTo>
                <a:cubicBezTo>
                  <a:pt x="1794" y="749"/>
                  <a:pt x="1769" y="660"/>
                  <a:pt x="1810" y="781"/>
                </a:cubicBezTo>
                <a:cubicBezTo>
                  <a:pt x="1813" y="791"/>
                  <a:pt x="1812" y="805"/>
                  <a:pt x="1821" y="813"/>
                </a:cubicBezTo>
                <a:cubicBezTo>
                  <a:pt x="1913" y="887"/>
                  <a:pt x="1984" y="877"/>
                  <a:pt x="2105" y="886"/>
                </a:cubicBezTo>
                <a:cubicBezTo>
                  <a:pt x="2181" y="873"/>
                  <a:pt x="2176" y="882"/>
                  <a:pt x="2199" y="813"/>
                </a:cubicBezTo>
                <a:cubicBezTo>
                  <a:pt x="2213" y="640"/>
                  <a:pt x="2242" y="478"/>
                  <a:pt x="2273" y="307"/>
                </a:cubicBezTo>
                <a:cubicBezTo>
                  <a:pt x="2276" y="230"/>
                  <a:pt x="2274" y="152"/>
                  <a:pt x="2284" y="76"/>
                </a:cubicBezTo>
                <a:cubicBezTo>
                  <a:pt x="2290" y="21"/>
                  <a:pt x="2431" y="2"/>
                  <a:pt x="2431" y="2"/>
                </a:cubicBezTo>
                <a:cubicBezTo>
                  <a:pt x="2462" y="7"/>
                  <a:pt x="2503" y="0"/>
                  <a:pt x="2526" y="23"/>
                </a:cubicBezTo>
                <a:cubicBezTo>
                  <a:pt x="2533" y="30"/>
                  <a:pt x="2530" y="45"/>
                  <a:pt x="2536" y="55"/>
                </a:cubicBezTo>
                <a:cubicBezTo>
                  <a:pt x="2548" y="77"/>
                  <a:pt x="2578" y="118"/>
                  <a:pt x="2578" y="118"/>
                </a:cubicBezTo>
                <a:cubicBezTo>
                  <a:pt x="2579" y="122"/>
                  <a:pt x="2634" y="290"/>
                  <a:pt x="2642" y="349"/>
                </a:cubicBezTo>
                <a:cubicBezTo>
                  <a:pt x="2655" y="451"/>
                  <a:pt x="2666" y="553"/>
                  <a:pt x="2684" y="655"/>
                </a:cubicBezTo>
                <a:cubicBezTo>
                  <a:pt x="2687" y="693"/>
                  <a:pt x="2688" y="731"/>
                  <a:pt x="2694" y="770"/>
                </a:cubicBezTo>
                <a:cubicBezTo>
                  <a:pt x="2701" y="821"/>
                  <a:pt x="2736" y="875"/>
                  <a:pt x="2736" y="928"/>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5606" name="Text Box 8"/>
          <p:cNvSpPr txBox="1">
            <a:spLocks noChangeArrowheads="1"/>
          </p:cNvSpPr>
          <p:nvPr/>
        </p:nvSpPr>
        <p:spPr bwMode="auto">
          <a:xfrm>
            <a:off x="2193926" y="4632325"/>
            <a:ext cx="1483098" cy="83099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tr-TR" altLang="tr-TR" sz="2400" dirty="0" smtClean="0">
                <a:solidFill>
                  <a:srgbClr val="000066"/>
                </a:solidFill>
                <a:latin typeface="Times" panose="02020603050405020304" pitchFamily="18" charset="0"/>
              </a:rPr>
              <a:t>Fever </a:t>
            </a:r>
            <a:r>
              <a:rPr lang="tr-TR" altLang="tr-TR" sz="2400" dirty="0" err="1" smtClean="0">
                <a:solidFill>
                  <a:srgbClr val="000066"/>
                </a:solidFill>
                <a:latin typeface="Times" panose="02020603050405020304" pitchFamily="18" charset="0"/>
              </a:rPr>
              <a:t>and</a:t>
            </a:r>
            <a:r>
              <a:rPr lang="tr-TR" altLang="tr-TR" sz="2400" dirty="0" smtClean="0">
                <a:solidFill>
                  <a:srgbClr val="000066"/>
                </a:solidFill>
                <a:latin typeface="Times" panose="02020603050405020304" pitchFamily="18" charset="0"/>
              </a:rPr>
              <a:t> </a:t>
            </a:r>
          </a:p>
          <a:p>
            <a:pPr>
              <a:spcBef>
                <a:spcPct val="0"/>
              </a:spcBef>
              <a:buClrTx/>
              <a:buFontTx/>
              <a:buNone/>
            </a:pPr>
            <a:r>
              <a:rPr lang="tr-TR" altLang="tr-TR" sz="2400" dirty="0" err="1" smtClean="0">
                <a:solidFill>
                  <a:srgbClr val="000066"/>
                </a:solidFill>
                <a:latin typeface="Times" panose="02020603050405020304" pitchFamily="18" charset="0"/>
              </a:rPr>
              <a:t>viremia</a:t>
            </a:r>
            <a:endParaRPr lang="en-US" altLang="tr-TR" sz="2400" dirty="0">
              <a:solidFill>
                <a:srgbClr val="000066"/>
              </a:solidFill>
              <a:latin typeface="Times" panose="02020603050405020304" pitchFamily="18" charset="0"/>
            </a:endParaRPr>
          </a:p>
        </p:txBody>
      </p:sp>
      <p:sp>
        <p:nvSpPr>
          <p:cNvPr id="25607" name="Line 9"/>
          <p:cNvSpPr>
            <a:spLocks noChangeShapeType="1"/>
          </p:cNvSpPr>
          <p:nvPr/>
        </p:nvSpPr>
        <p:spPr bwMode="auto">
          <a:xfrm>
            <a:off x="3810000" y="6172200"/>
            <a:ext cx="533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5608" name="AutoShape 10"/>
          <p:cNvSpPr>
            <a:spLocks noChangeArrowheads="1"/>
          </p:cNvSpPr>
          <p:nvPr/>
        </p:nvSpPr>
        <p:spPr bwMode="auto">
          <a:xfrm>
            <a:off x="4876800" y="4191000"/>
            <a:ext cx="1214438" cy="304800"/>
          </a:xfrm>
          <a:prstGeom prst="leftRightArrow">
            <a:avLst>
              <a:gd name="adj1" fmla="val 50000"/>
              <a:gd name="adj2" fmla="val 79688"/>
            </a:avLst>
          </a:prstGeom>
          <a:solidFill>
            <a:schemeClr val="accent1"/>
          </a:solidFill>
          <a:ln w="9525">
            <a:solidFill>
              <a:srgbClr val="FF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5609" name="AutoShape 11"/>
          <p:cNvSpPr>
            <a:spLocks noChangeArrowheads="1"/>
          </p:cNvSpPr>
          <p:nvPr/>
        </p:nvSpPr>
        <p:spPr bwMode="auto">
          <a:xfrm>
            <a:off x="6629400" y="4191000"/>
            <a:ext cx="914400" cy="304800"/>
          </a:xfrm>
          <a:prstGeom prst="leftRightArrow">
            <a:avLst>
              <a:gd name="adj1" fmla="val 50000"/>
              <a:gd name="adj2" fmla="val 60000"/>
            </a:avLst>
          </a:prstGeom>
          <a:solidFill>
            <a:schemeClr val="accent1"/>
          </a:solidFill>
          <a:ln w="9525">
            <a:solidFill>
              <a:srgbClr val="FF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5610" name="Text Box 12"/>
          <p:cNvSpPr txBox="1">
            <a:spLocks noChangeArrowheads="1"/>
          </p:cNvSpPr>
          <p:nvPr/>
        </p:nvSpPr>
        <p:spPr bwMode="auto">
          <a:xfrm>
            <a:off x="4724401" y="3886200"/>
            <a:ext cx="1806905" cy="3693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tr-TR" sz="1800" dirty="0" smtClean="0">
                <a:solidFill>
                  <a:srgbClr val="000066"/>
                </a:solidFill>
                <a:latin typeface="Times" panose="02020603050405020304" pitchFamily="18" charset="0"/>
              </a:rPr>
              <a:t>Anti</a:t>
            </a:r>
            <a:r>
              <a:rPr lang="tr-TR" altLang="tr-TR" sz="1800" dirty="0" err="1" smtClean="0">
                <a:solidFill>
                  <a:srgbClr val="000066"/>
                </a:solidFill>
                <a:latin typeface="Times" panose="02020603050405020304" pitchFamily="18" charset="0"/>
              </a:rPr>
              <a:t>genic</a:t>
            </a:r>
            <a:r>
              <a:rPr lang="tr-TR" altLang="tr-TR" sz="1800" dirty="0" smtClean="0">
                <a:solidFill>
                  <a:srgbClr val="000066"/>
                </a:solidFill>
                <a:latin typeface="Times" panose="02020603050405020304" pitchFamily="18" charset="0"/>
              </a:rPr>
              <a:t> </a:t>
            </a:r>
            <a:r>
              <a:rPr lang="tr-TR" altLang="tr-TR" sz="1800" dirty="0" err="1" smtClean="0">
                <a:solidFill>
                  <a:srgbClr val="000066"/>
                </a:solidFill>
                <a:latin typeface="Times" panose="02020603050405020304" pitchFamily="18" charset="0"/>
              </a:rPr>
              <a:t>change</a:t>
            </a:r>
            <a:endParaRPr lang="en-US" altLang="tr-TR" sz="1800" dirty="0">
              <a:solidFill>
                <a:srgbClr val="000066"/>
              </a:solidFill>
              <a:latin typeface="Times" panose="02020603050405020304" pitchFamily="18" charset="0"/>
            </a:endParaRPr>
          </a:p>
        </p:txBody>
      </p:sp>
      <p:sp>
        <p:nvSpPr>
          <p:cNvPr id="25611" name="AutoShape 13"/>
          <p:cNvSpPr>
            <a:spLocks noChangeArrowheads="1"/>
          </p:cNvSpPr>
          <p:nvPr/>
        </p:nvSpPr>
        <p:spPr bwMode="auto">
          <a:xfrm>
            <a:off x="4343400" y="5791200"/>
            <a:ext cx="990600" cy="228600"/>
          </a:xfrm>
          <a:prstGeom prst="leftRightArrow">
            <a:avLst>
              <a:gd name="adj1" fmla="val 50000"/>
              <a:gd name="adj2" fmla="val 86667"/>
            </a:avLst>
          </a:prstGeom>
          <a:solidFill>
            <a:srgbClr val="CC0000"/>
          </a:solidFill>
          <a:ln w="9525">
            <a:solidFill>
              <a:srgbClr val="FF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5612" name="AutoShape 14"/>
          <p:cNvSpPr>
            <a:spLocks noChangeArrowheads="1"/>
          </p:cNvSpPr>
          <p:nvPr/>
        </p:nvSpPr>
        <p:spPr bwMode="auto">
          <a:xfrm>
            <a:off x="6019800" y="5791200"/>
            <a:ext cx="914400" cy="228600"/>
          </a:xfrm>
          <a:prstGeom prst="leftRightArrow">
            <a:avLst>
              <a:gd name="adj1" fmla="val 50000"/>
              <a:gd name="adj2" fmla="val 80000"/>
            </a:avLst>
          </a:prstGeom>
          <a:solidFill>
            <a:srgbClr val="CC0000"/>
          </a:solidFill>
          <a:ln w="9525">
            <a:solidFill>
              <a:srgbClr val="FF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5613" name="AutoShape 15"/>
          <p:cNvSpPr>
            <a:spLocks noChangeArrowheads="1"/>
          </p:cNvSpPr>
          <p:nvPr/>
        </p:nvSpPr>
        <p:spPr bwMode="auto">
          <a:xfrm>
            <a:off x="7315200" y="5791200"/>
            <a:ext cx="914400" cy="228600"/>
          </a:xfrm>
          <a:prstGeom prst="leftRightArrow">
            <a:avLst>
              <a:gd name="adj1" fmla="val 50000"/>
              <a:gd name="adj2" fmla="val 80000"/>
            </a:avLst>
          </a:prstGeom>
          <a:solidFill>
            <a:srgbClr val="CC0000"/>
          </a:solidFill>
          <a:ln w="9525">
            <a:solidFill>
              <a:srgbClr val="FF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5614" name="Text Box 16"/>
          <p:cNvSpPr txBox="1">
            <a:spLocks noChangeArrowheads="1"/>
          </p:cNvSpPr>
          <p:nvPr/>
        </p:nvSpPr>
        <p:spPr bwMode="auto">
          <a:xfrm>
            <a:off x="8534401" y="4419600"/>
            <a:ext cx="1691489" cy="3693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tr-TR" altLang="tr-TR" sz="1800" dirty="0" err="1" smtClean="0">
                <a:solidFill>
                  <a:srgbClr val="000066"/>
                </a:solidFill>
                <a:latin typeface="Times" panose="02020603050405020304" pitchFamily="18" charset="0"/>
              </a:rPr>
              <a:t>İnfectious</a:t>
            </a:r>
            <a:r>
              <a:rPr lang="tr-TR" altLang="tr-TR" sz="1800" dirty="0" smtClean="0">
                <a:solidFill>
                  <a:srgbClr val="000066"/>
                </a:solidFill>
                <a:latin typeface="Times" panose="02020603050405020304" pitchFamily="18" charset="0"/>
              </a:rPr>
              <a:t> </a:t>
            </a:r>
            <a:r>
              <a:rPr lang="tr-TR" altLang="tr-TR" sz="1800" dirty="0" err="1" smtClean="0">
                <a:solidFill>
                  <a:srgbClr val="000066"/>
                </a:solidFill>
                <a:latin typeface="Times" panose="02020603050405020304" pitchFamily="18" charset="0"/>
              </a:rPr>
              <a:t>phase</a:t>
            </a:r>
            <a:endParaRPr lang="en-US" altLang="tr-TR" sz="1800" dirty="0">
              <a:solidFill>
                <a:srgbClr val="000066"/>
              </a:solidFill>
              <a:latin typeface="Times" panose="02020603050405020304" pitchFamily="18" charset="0"/>
            </a:endParaRPr>
          </a:p>
        </p:txBody>
      </p:sp>
      <p:sp>
        <p:nvSpPr>
          <p:cNvPr id="25615" name="Line 17"/>
          <p:cNvSpPr>
            <a:spLocks noChangeShapeType="1"/>
          </p:cNvSpPr>
          <p:nvPr/>
        </p:nvSpPr>
        <p:spPr bwMode="auto">
          <a:xfrm flipH="1">
            <a:off x="5029200" y="4876800"/>
            <a:ext cx="365760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5616" name="Line 18"/>
          <p:cNvSpPr>
            <a:spLocks noChangeShapeType="1"/>
          </p:cNvSpPr>
          <p:nvPr/>
        </p:nvSpPr>
        <p:spPr bwMode="auto">
          <a:xfrm flipH="1">
            <a:off x="6553200" y="5029200"/>
            <a:ext cx="2286000" cy="685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5617" name="Line 19"/>
          <p:cNvSpPr>
            <a:spLocks noChangeShapeType="1"/>
          </p:cNvSpPr>
          <p:nvPr/>
        </p:nvSpPr>
        <p:spPr bwMode="auto">
          <a:xfrm flipH="1">
            <a:off x="7924800" y="5029200"/>
            <a:ext cx="1295400" cy="685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5618" name="Text Box 22"/>
          <p:cNvSpPr txBox="1">
            <a:spLocks noChangeArrowheads="1"/>
          </p:cNvSpPr>
          <p:nvPr/>
        </p:nvSpPr>
        <p:spPr bwMode="auto">
          <a:xfrm>
            <a:off x="8904289" y="1773239"/>
            <a:ext cx="1071127" cy="4616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tr-TR" sz="2400" dirty="0" err="1" smtClean="0">
                <a:solidFill>
                  <a:srgbClr val="000066"/>
                </a:solidFill>
                <a:latin typeface="Times" panose="02020603050405020304" pitchFamily="18" charset="0"/>
              </a:rPr>
              <a:t>anemi</a:t>
            </a:r>
            <a:r>
              <a:rPr lang="tr-TR" altLang="tr-TR" sz="2400" dirty="0" smtClean="0">
                <a:solidFill>
                  <a:srgbClr val="000066"/>
                </a:solidFill>
                <a:latin typeface="Times" panose="02020603050405020304" pitchFamily="18" charset="0"/>
              </a:rPr>
              <a:t>a</a:t>
            </a:r>
            <a:endParaRPr lang="en-US" altLang="tr-TR" sz="2400" dirty="0">
              <a:solidFill>
                <a:srgbClr val="000066"/>
              </a:solidFill>
              <a:latin typeface="Times" panose="02020603050405020304" pitchFamily="18" charset="0"/>
            </a:endParaRPr>
          </a:p>
        </p:txBody>
      </p:sp>
      <p:sp>
        <p:nvSpPr>
          <p:cNvPr id="25619" name="Text Box 23"/>
          <p:cNvSpPr txBox="1">
            <a:spLocks noChangeArrowheads="1"/>
          </p:cNvSpPr>
          <p:nvPr/>
        </p:nvSpPr>
        <p:spPr bwMode="auto">
          <a:xfrm>
            <a:off x="8472488" y="2636839"/>
            <a:ext cx="2036762"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tr-TR" sz="2400">
                <a:solidFill>
                  <a:srgbClr val="000066"/>
                </a:solidFill>
                <a:latin typeface="Times" panose="02020603050405020304" pitchFamily="18" charset="0"/>
              </a:rPr>
              <a:t>trombo</a:t>
            </a:r>
            <a:r>
              <a:rPr lang="tr-TR" altLang="tr-TR" sz="2400">
                <a:solidFill>
                  <a:srgbClr val="000066"/>
                </a:solidFill>
                <a:latin typeface="Times" panose="02020603050405020304" pitchFamily="18" charset="0"/>
              </a:rPr>
              <a:t>si</a:t>
            </a:r>
            <a:r>
              <a:rPr lang="en-US" altLang="tr-TR" sz="2400">
                <a:solidFill>
                  <a:srgbClr val="000066"/>
                </a:solidFill>
                <a:latin typeface="Times" panose="02020603050405020304" pitchFamily="18" charset="0"/>
              </a:rPr>
              <a:t>topeni</a:t>
            </a:r>
          </a:p>
        </p:txBody>
      </p:sp>
      <p:sp>
        <p:nvSpPr>
          <p:cNvPr id="25620" name="Line 24"/>
          <p:cNvSpPr>
            <a:spLocks noChangeShapeType="1"/>
          </p:cNvSpPr>
          <p:nvPr/>
        </p:nvSpPr>
        <p:spPr bwMode="auto">
          <a:xfrm flipV="1">
            <a:off x="8040688" y="1916113"/>
            <a:ext cx="5334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5621" name="Line 25"/>
          <p:cNvSpPr>
            <a:spLocks noChangeShapeType="1"/>
          </p:cNvSpPr>
          <p:nvPr/>
        </p:nvSpPr>
        <p:spPr bwMode="auto">
          <a:xfrm>
            <a:off x="7824788" y="2420938"/>
            <a:ext cx="6096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pic>
        <p:nvPicPr>
          <p:cNvPr id="25622"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38400"/>
            <a:ext cx="300038"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27" name="26 Düz Ok Bağlayıcısı"/>
          <p:cNvCxnSpPr/>
          <p:nvPr/>
        </p:nvCxnSpPr>
        <p:spPr>
          <a:xfrm>
            <a:off x="7824788" y="2781300"/>
            <a:ext cx="9144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24" name="Text Box 23"/>
          <p:cNvSpPr txBox="1">
            <a:spLocks noChangeArrowheads="1"/>
          </p:cNvSpPr>
          <p:nvPr/>
        </p:nvSpPr>
        <p:spPr bwMode="auto">
          <a:xfrm>
            <a:off x="8256588" y="3789363"/>
            <a:ext cx="2592376" cy="4616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tr-TR" altLang="tr-TR" sz="2400" dirty="0" err="1">
                <a:solidFill>
                  <a:srgbClr val="000066"/>
                </a:solidFill>
                <a:latin typeface="Times" panose="02020603050405020304" pitchFamily="18" charset="0"/>
              </a:rPr>
              <a:t>Glomerulonephritis</a:t>
            </a:r>
            <a:endParaRPr lang="en-US" altLang="tr-TR" sz="2400" dirty="0">
              <a:solidFill>
                <a:srgbClr val="000066"/>
              </a:solidFill>
              <a:latin typeface="Times" panose="02020603050405020304" pitchFamily="18" charset="0"/>
            </a:endParaRPr>
          </a:p>
        </p:txBody>
      </p:sp>
      <p:sp>
        <p:nvSpPr>
          <p:cNvPr id="25625" name="Text Box 23"/>
          <p:cNvSpPr txBox="1">
            <a:spLocks noChangeArrowheads="1"/>
          </p:cNvSpPr>
          <p:nvPr/>
        </p:nvSpPr>
        <p:spPr bwMode="auto">
          <a:xfrm>
            <a:off x="5375275" y="2349501"/>
            <a:ext cx="2240485" cy="4616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tr-TR" altLang="tr-TR" sz="2400" dirty="0" err="1">
                <a:solidFill>
                  <a:srgbClr val="000066"/>
                </a:solidFill>
                <a:latin typeface="Times" panose="02020603050405020304" pitchFamily="18" charset="0"/>
              </a:rPr>
              <a:t>Virus</a:t>
            </a:r>
            <a:r>
              <a:rPr lang="tr-TR" altLang="tr-TR" sz="2400" dirty="0">
                <a:solidFill>
                  <a:srgbClr val="000066"/>
                </a:solidFill>
                <a:latin typeface="Times" panose="02020603050405020304" pitchFamily="18" charset="0"/>
              </a:rPr>
              <a:t> </a:t>
            </a:r>
            <a:r>
              <a:rPr lang="tr-TR" altLang="tr-TR" sz="2400" dirty="0" err="1" smtClean="0">
                <a:solidFill>
                  <a:srgbClr val="000066"/>
                </a:solidFill>
                <a:latin typeface="Times" panose="02020603050405020304" pitchFamily="18" charset="0"/>
              </a:rPr>
              <a:t>replication</a:t>
            </a:r>
            <a:endParaRPr lang="en-US" altLang="tr-TR" sz="2400" dirty="0">
              <a:solidFill>
                <a:srgbClr val="000066"/>
              </a:solidFill>
              <a:latin typeface="Times" panose="02020603050405020304" pitchFamily="18" charset="0"/>
            </a:endParaRPr>
          </a:p>
        </p:txBody>
      </p:sp>
    </p:spTree>
    <p:extLst>
      <p:ext uri="{BB962C8B-B14F-4D97-AF65-F5344CB8AC3E}">
        <p14:creationId xmlns:p14="http://schemas.microsoft.com/office/powerpoint/2010/main" val="236310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2208213" y="333375"/>
            <a:ext cx="7772400" cy="1143000"/>
          </a:xfrm>
          <a:prstGeom prst="rect">
            <a:avLst/>
          </a:prstGeom>
          <a:noFill/>
          <a:ln w="9525">
            <a:noFill/>
            <a:miter lim="800000"/>
            <a:headEnd/>
            <a:tailEnd/>
          </a:ln>
          <a:effectLst/>
        </p:spPr>
        <p:txBody>
          <a:bodyPr anchor="ctr"/>
          <a:lstStyle/>
          <a:p>
            <a:pPr eaLnBrk="1" hangingPunct="1">
              <a:defRPr/>
            </a:pPr>
            <a:r>
              <a:rPr lang="en-US" sz="4000" dirty="0">
                <a:solidFill>
                  <a:srgbClr val="0070C0"/>
                </a:solidFill>
                <a:effectLst>
                  <a:outerShdw blurRad="38100" dist="38100" dir="2700000" algn="tl">
                    <a:srgbClr val="C0C0C0"/>
                  </a:outerShdw>
                </a:effectLst>
                <a:latin typeface="Calibri Light" panose="020F0302020204030204" pitchFamily="34" charset="0"/>
                <a:cs typeface="Calibri Light" panose="020F0302020204030204" pitchFamily="34" charset="0"/>
              </a:rPr>
              <a:t>As</a:t>
            </a:r>
            <a:r>
              <a:rPr lang="tr-TR" sz="4000" dirty="0">
                <a:solidFill>
                  <a:srgbClr val="0070C0"/>
                </a:solidFill>
                <a:effectLst>
                  <a:outerShdw blurRad="38100" dist="38100" dir="2700000" algn="tl">
                    <a:srgbClr val="C0C0C0"/>
                  </a:outerShdw>
                </a:effectLst>
                <a:latin typeface="Calibri Light" panose="020F0302020204030204" pitchFamily="34" charset="0"/>
                <a:cs typeface="Calibri Light" panose="020F0302020204030204" pitchFamily="34" charset="0"/>
              </a:rPr>
              <a:t>e</a:t>
            </a:r>
            <a:r>
              <a:rPr lang="en-US" sz="4000" dirty="0" err="1">
                <a:solidFill>
                  <a:srgbClr val="0070C0"/>
                </a:solidFill>
                <a:effectLst>
                  <a:outerShdw blurRad="38100" dist="38100" dir="2700000" algn="tl">
                    <a:srgbClr val="C0C0C0"/>
                  </a:outerShdw>
                </a:effectLst>
                <a:latin typeface="Calibri Light" panose="020F0302020204030204" pitchFamily="34" charset="0"/>
                <a:cs typeface="Calibri Light" panose="020F0302020204030204" pitchFamily="34" charset="0"/>
              </a:rPr>
              <a:t>mptomat</a:t>
            </a:r>
            <a:r>
              <a:rPr lang="tr-TR" sz="4000" dirty="0" err="1">
                <a:solidFill>
                  <a:srgbClr val="0070C0"/>
                </a:solidFill>
                <a:effectLst>
                  <a:outerShdw blurRad="38100" dist="38100" dir="2700000" algn="tl">
                    <a:srgbClr val="C0C0C0"/>
                  </a:outerShdw>
                </a:effectLst>
                <a:latin typeface="Calibri Light" panose="020F0302020204030204" pitchFamily="34" charset="0"/>
                <a:cs typeface="Calibri Light" panose="020F0302020204030204" pitchFamily="34" charset="0"/>
              </a:rPr>
              <a:t>ic</a:t>
            </a:r>
            <a:r>
              <a:rPr lang="en-US" sz="4000" dirty="0">
                <a:solidFill>
                  <a:srgbClr val="0070C0"/>
                </a:solidFill>
                <a:effectLst>
                  <a:outerShdw blurRad="38100" dist="38100" dir="2700000" algn="tl">
                    <a:srgbClr val="C0C0C0"/>
                  </a:outerShdw>
                </a:effectLst>
                <a:latin typeface="Calibri Light" panose="020F0302020204030204" pitchFamily="34" charset="0"/>
                <a:cs typeface="Calibri Light" panose="020F0302020204030204" pitchFamily="34" charset="0"/>
              </a:rPr>
              <a:t> </a:t>
            </a:r>
            <a:r>
              <a:rPr lang="tr-TR" sz="4000" dirty="0" err="1">
                <a:solidFill>
                  <a:srgbClr val="0070C0"/>
                </a:solidFill>
                <a:effectLst>
                  <a:outerShdw blurRad="38100" dist="38100" dir="2700000" algn="tl">
                    <a:srgbClr val="C0C0C0"/>
                  </a:outerShdw>
                </a:effectLst>
                <a:latin typeface="Calibri Light" panose="020F0302020204030204" pitchFamily="34" charset="0"/>
                <a:cs typeface="Calibri Light" panose="020F0302020204030204" pitchFamily="34" charset="0"/>
              </a:rPr>
              <a:t>carriers</a:t>
            </a:r>
            <a:endParaRPr lang="en-US" sz="4000" dirty="0">
              <a:solidFill>
                <a:srgbClr val="0070C0"/>
              </a:solidFill>
              <a:effectLst>
                <a:outerShdw blurRad="38100" dist="38100" dir="2700000" algn="tl">
                  <a:srgbClr val="C0C0C0"/>
                </a:outerShdw>
              </a:effectLst>
              <a:latin typeface="Calibri Light" panose="020F0302020204030204" pitchFamily="34" charset="0"/>
              <a:cs typeface="Calibri Light" panose="020F0302020204030204" pitchFamily="34" charset="0"/>
            </a:endParaRPr>
          </a:p>
        </p:txBody>
      </p:sp>
      <p:sp>
        <p:nvSpPr>
          <p:cNvPr id="26627" name="Line 5"/>
          <p:cNvSpPr>
            <a:spLocks noChangeShapeType="1"/>
          </p:cNvSpPr>
          <p:nvPr/>
        </p:nvSpPr>
        <p:spPr bwMode="auto">
          <a:xfrm>
            <a:off x="3810000" y="3657600"/>
            <a:ext cx="0" cy="2590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6628" name="Line 6"/>
          <p:cNvSpPr>
            <a:spLocks noChangeShapeType="1"/>
          </p:cNvSpPr>
          <p:nvPr/>
        </p:nvSpPr>
        <p:spPr bwMode="auto">
          <a:xfrm>
            <a:off x="3810000" y="6248400"/>
            <a:ext cx="5029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6629" name="Freeform 7"/>
          <p:cNvSpPr>
            <a:spLocks/>
          </p:cNvSpPr>
          <p:nvPr/>
        </p:nvSpPr>
        <p:spPr bwMode="auto">
          <a:xfrm>
            <a:off x="3911601" y="3708401"/>
            <a:ext cx="5046663" cy="2455863"/>
          </a:xfrm>
          <a:custGeom>
            <a:avLst/>
            <a:gdLst>
              <a:gd name="T0" fmla="*/ 0 w 3179"/>
              <a:gd name="T1" fmla="*/ 2147483646 h 1547"/>
              <a:gd name="T2" fmla="*/ 2147483646 w 3179"/>
              <a:gd name="T3" fmla="*/ 2147483646 h 1547"/>
              <a:gd name="T4" fmla="*/ 2147483646 w 3179"/>
              <a:gd name="T5" fmla="*/ 2147483646 h 1547"/>
              <a:gd name="T6" fmla="*/ 2147483646 w 3179"/>
              <a:gd name="T7" fmla="*/ 2147483646 h 1547"/>
              <a:gd name="T8" fmla="*/ 2147483646 w 3179"/>
              <a:gd name="T9" fmla="*/ 2147483646 h 1547"/>
              <a:gd name="T10" fmla="*/ 2147483646 w 3179"/>
              <a:gd name="T11" fmla="*/ 2147483646 h 1547"/>
              <a:gd name="T12" fmla="*/ 2147483646 w 3179"/>
              <a:gd name="T13" fmla="*/ 2147483646 h 1547"/>
              <a:gd name="T14" fmla="*/ 2147483646 w 3179"/>
              <a:gd name="T15" fmla="*/ 2147483646 h 1547"/>
              <a:gd name="T16" fmla="*/ 2147483646 w 3179"/>
              <a:gd name="T17" fmla="*/ 2147483646 h 1547"/>
              <a:gd name="T18" fmla="*/ 2147483646 w 3179"/>
              <a:gd name="T19" fmla="*/ 2147483646 h 1547"/>
              <a:gd name="T20" fmla="*/ 2147483646 w 3179"/>
              <a:gd name="T21" fmla="*/ 2147483646 h 1547"/>
              <a:gd name="T22" fmla="*/ 2147483646 w 3179"/>
              <a:gd name="T23" fmla="*/ 2147483646 h 1547"/>
              <a:gd name="T24" fmla="*/ 2147483646 w 3179"/>
              <a:gd name="T25" fmla="*/ 0 h 1547"/>
              <a:gd name="T26" fmla="*/ 2147483646 w 3179"/>
              <a:gd name="T27" fmla="*/ 2147483646 h 1547"/>
              <a:gd name="T28" fmla="*/ 2147483646 w 3179"/>
              <a:gd name="T29" fmla="*/ 2147483646 h 1547"/>
              <a:gd name="T30" fmla="*/ 2147483646 w 3179"/>
              <a:gd name="T31" fmla="*/ 2147483646 h 1547"/>
              <a:gd name="T32" fmla="*/ 2147483646 w 3179"/>
              <a:gd name="T33" fmla="*/ 2147483646 h 1547"/>
              <a:gd name="T34" fmla="*/ 2147483646 w 3179"/>
              <a:gd name="T35" fmla="*/ 2147483646 h 1547"/>
              <a:gd name="T36" fmla="*/ 2147483646 w 3179"/>
              <a:gd name="T37" fmla="*/ 2147483646 h 1547"/>
              <a:gd name="T38" fmla="*/ 2147483646 w 3179"/>
              <a:gd name="T39" fmla="*/ 2147483646 h 15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79"/>
              <a:gd name="T61" fmla="*/ 0 h 1547"/>
              <a:gd name="T62" fmla="*/ 3179 w 3179"/>
              <a:gd name="T63" fmla="*/ 1547 h 15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79" h="1547">
                <a:moveTo>
                  <a:pt x="0" y="1547"/>
                </a:moveTo>
                <a:cubicBezTo>
                  <a:pt x="261" y="1533"/>
                  <a:pt x="462" y="1528"/>
                  <a:pt x="736" y="1536"/>
                </a:cubicBezTo>
                <a:cubicBezTo>
                  <a:pt x="979" y="1530"/>
                  <a:pt x="1247" y="1540"/>
                  <a:pt x="1493" y="1504"/>
                </a:cubicBezTo>
                <a:cubicBezTo>
                  <a:pt x="1685" y="1513"/>
                  <a:pt x="1892" y="1541"/>
                  <a:pt x="2080" y="1483"/>
                </a:cubicBezTo>
                <a:cubicBezTo>
                  <a:pt x="2080" y="1483"/>
                  <a:pt x="2162" y="1427"/>
                  <a:pt x="2176" y="1419"/>
                </a:cubicBezTo>
                <a:cubicBezTo>
                  <a:pt x="2186" y="1411"/>
                  <a:pt x="2197" y="1404"/>
                  <a:pt x="2208" y="1397"/>
                </a:cubicBezTo>
                <a:cubicBezTo>
                  <a:pt x="2218" y="1389"/>
                  <a:pt x="2240" y="1376"/>
                  <a:pt x="2240" y="1376"/>
                </a:cubicBezTo>
                <a:cubicBezTo>
                  <a:pt x="2276" y="1327"/>
                  <a:pt x="2318" y="1280"/>
                  <a:pt x="2347" y="1227"/>
                </a:cubicBezTo>
                <a:cubicBezTo>
                  <a:pt x="2361" y="1165"/>
                  <a:pt x="2385" y="1106"/>
                  <a:pt x="2400" y="1045"/>
                </a:cubicBezTo>
                <a:cubicBezTo>
                  <a:pt x="2424" y="939"/>
                  <a:pt x="2430" y="831"/>
                  <a:pt x="2443" y="725"/>
                </a:cubicBezTo>
                <a:cubicBezTo>
                  <a:pt x="2446" y="600"/>
                  <a:pt x="2446" y="476"/>
                  <a:pt x="2453" y="352"/>
                </a:cubicBezTo>
                <a:cubicBezTo>
                  <a:pt x="2455" y="294"/>
                  <a:pt x="2483" y="236"/>
                  <a:pt x="2496" y="181"/>
                </a:cubicBezTo>
                <a:cubicBezTo>
                  <a:pt x="2516" y="93"/>
                  <a:pt x="2514" y="30"/>
                  <a:pt x="2603" y="0"/>
                </a:cubicBezTo>
                <a:cubicBezTo>
                  <a:pt x="2620" y="7"/>
                  <a:pt x="2641" y="8"/>
                  <a:pt x="2656" y="21"/>
                </a:cubicBezTo>
                <a:cubicBezTo>
                  <a:pt x="2664" y="28"/>
                  <a:pt x="2663" y="42"/>
                  <a:pt x="2667" y="53"/>
                </a:cubicBezTo>
                <a:cubicBezTo>
                  <a:pt x="2674" y="74"/>
                  <a:pt x="2680" y="95"/>
                  <a:pt x="2688" y="117"/>
                </a:cubicBezTo>
                <a:cubicBezTo>
                  <a:pt x="2709" y="180"/>
                  <a:pt x="2730" y="244"/>
                  <a:pt x="2752" y="309"/>
                </a:cubicBezTo>
                <a:cubicBezTo>
                  <a:pt x="2821" y="518"/>
                  <a:pt x="2839" y="743"/>
                  <a:pt x="2880" y="960"/>
                </a:cubicBezTo>
                <a:cubicBezTo>
                  <a:pt x="2900" y="1066"/>
                  <a:pt x="2905" y="1212"/>
                  <a:pt x="2955" y="1312"/>
                </a:cubicBezTo>
                <a:cubicBezTo>
                  <a:pt x="2994" y="1390"/>
                  <a:pt x="3094" y="1419"/>
                  <a:pt x="3179" y="1419"/>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6630" name="Text Box 8"/>
          <p:cNvSpPr txBox="1">
            <a:spLocks noChangeArrowheads="1"/>
          </p:cNvSpPr>
          <p:nvPr/>
        </p:nvSpPr>
        <p:spPr bwMode="auto">
          <a:xfrm>
            <a:off x="8594725" y="2879726"/>
            <a:ext cx="1242648" cy="83099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tr-TR" altLang="tr-TR" sz="2400" dirty="0" err="1">
                <a:solidFill>
                  <a:srgbClr val="000066"/>
                </a:solidFill>
                <a:latin typeface="Times" panose="02020603050405020304" pitchFamily="18" charset="0"/>
              </a:rPr>
              <a:t>infectios</a:t>
            </a:r>
            <a:endParaRPr lang="en-US" altLang="tr-TR" sz="2400" dirty="0">
              <a:solidFill>
                <a:srgbClr val="000066"/>
              </a:solidFill>
              <a:latin typeface="Times" panose="02020603050405020304" pitchFamily="18" charset="0"/>
            </a:endParaRPr>
          </a:p>
          <a:p>
            <a:pPr>
              <a:spcBef>
                <a:spcPct val="0"/>
              </a:spcBef>
              <a:buClrTx/>
              <a:buFontTx/>
              <a:buNone/>
            </a:pPr>
            <a:r>
              <a:rPr lang="tr-TR" altLang="tr-TR" sz="2400" dirty="0" err="1">
                <a:solidFill>
                  <a:srgbClr val="000066"/>
                </a:solidFill>
                <a:latin typeface="Times" panose="02020603050405020304" pitchFamily="18" charset="0"/>
              </a:rPr>
              <a:t>phase</a:t>
            </a:r>
            <a:endParaRPr lang="en-US" altLang="tr-TR" sz="2400" dirty="0">
              <a:solidFill>
                <a:srgbClr val="000066"/>
              </a:solidFill>
              <a:latin typeface="Times" panose="02020603050405020304" pitchFamily="18" charset="0"/>
            </a:endParaRPr>
          </a:p>
        </p:txBody>
      </p:sp>
      <p:sp>
        <p:nvSpPr>
          <p:cNvPr id="26631" name="Text Box 9"/>
          <p:cNvSpPr txBox="1">
            <a:spLocks noChangeArrowheads="1"/>
          </p:cNvSpPr>
          <p:nvPr/>
        </p:nvSpPr>
        <p:spPr bwMode="auto">
          <a:xfrm>
            <a:off x="6888164" y="3644901"/>
            <a:ext cx="869149" cy="4616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tr-TR" sz="2400" dirty="0" err="1">
                <a:solidFill>
                  <a:srgbClr val="000066"/>
                </a:solidFill>
                <a:latin typeface="Times" panose="02020603050405020304" pitchFamily="18" charset="0"/>
              </a:rPr>
              <a:t>stres</a:t>
            </a:r>
            <a:r>
              <a:rPr lang="tr-TR" altLang="tr-TR" sz="2400" dirty="0">
                <a:solidFill>
                  <a:srgbClr val="000066"/>
                </a:solidFill>
                <a:latin typeface="Times" panose="02020603050405020304" pitchFamily="18" charset="0"/>
              </a:rPr>
              <a:t>s</a:t>
            </a:r>
            <a:endParaRPr lang="en-US" altLang="tr-TR" sz="2400" dirty="0">
              <a:solidFill>
                <a:srgbClr val="000066"/>
              </a:solidFill>
              <a:latin typeface="Times" panose="02020603050405020304" pitchFamily="18" charset="0"/>
            </a:endParaRPr>
          </a:p>
        </p:txBody>
      </p:sp>
      <p:sp>
        <p:nvSpPr>
          <p:cNvPr id="26632" name="Text Box 10"/>
          <p:cNvSpPr txBox="1">
            <a:spLocks noChangeArrowheads="1"/>
          </p:cNvSpPr>
          <p:nvPr/>
        </p:nvSpPr>
        <p:spPr bwMode="auto">
          <a:xfrm>
            <a:off x="2438401" y="4572001"/>
            <a:ext cx="1122423" cy="4616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tr-TR" sz="2400" dirty="0" err="1">
                <a:solidFill>
                  <a:srgbClr val="000066"/>
                </a:solidFill>
                <a:latin typeface="Times" panose="02020603050405020304" pitchFamily="18" charset="0"/>
              </a:rPr>
              <a:t>viremi</a:t>
            </a:r>
            <a:r>
              <a:rPr lang="tr-TR" altLang="tr-TR" sz="2400" dirty="0">
                <a:solidFill>
                  <a:srgbClr val="000066"/>
                </a:solidFill>
                <a:latin typeface="Times" panose="02020603050405020304" pitchFamily="18" charset="0"/>
              </a:rPr>
              <a:t>a</a:t>
            </a:r>
            <a:endParaRPr lang="en-US" altLang="tr-TR" sz="2400" dirty="0">
              <a:solidFill>
                <a:srgbClr val="000066"/>
              </a:solidFill>
              <a:latin typeface="Times" panose="02020603050405020304" pitchFamily="18" charset="0"/>
            </a:endParaRPr>
          </a:p>
        </p:txBody>
      </p:sp>
      <p:sp>
        <p:nvSpPr>
          <p:cNvPr id="26633" name="AutoShape 11"/>
          <p:cNvSpPr>
            <a:spLocks noChangeArrowheads="1"/>
          </p:cNvSpPr>
          <p:nvPr/>
        </p:nvSpPr>
        <p:spPr bwMode="auto">
          <a:xfrm>
            <a:off x="6959601" y="5013326"/>
            <a:ext cx="485775" cy="976313"/>
          </a:xfrm>
          <a:prstGeom prst="downArrow">
            <a:avLst>
              <a:gd name="adj1" fmla="val 50000"/>
              <a:gd name="adj2" fmla="val 50245"/>
            </a:avLst>
          </a:prstGeom>
          <a:solidFill>
            <a:schemeClr val="accent1"/>
          </a:solidFill>
          <a:ln w="9525">
            <a:solidFill>
              <a:srgbClr val="FF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sp>
        <p:nvSpPr>
          <p:cNvPr id="26634" name="AutoShape 12"/>
          <p:cNvSpPr>
            <a:spLocks noChangeArrowheads="1"/>
          </p:cNvSpPr>
          <p:nvPr/>
        </p:nvSpPr>
        <p:spPr bwMode="auto">
          <a:xfrm>
            <a:off x="7772400" y="3429000"/>
            <a:ext cx="533400" cy="304800"/>
          </a:xfrm>
          <a:prstGeom prst="leftRightArrow">
            <a:avLst>
              <a:gd name="adj1" fmla="val 50000"/>
              <a:gd name="adj2" fmla="val 35000"/>
            </a:avLst>
          </a:prstGeom>
          <a:solidFill>
            <a:srgbClr val="CC0000"/>
          </a:solidFill>
          <a:ln w="9525">
            <a:solidFill>
              <a:srgbClr val="FF0000"/>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endParaRPr lang="tr-TR" altLang="tr-TR" sz="1800"/>
          </a:p>
        </p:txBody>
      </p:sp>
      <p:pic>
        <p:nvPicPr>
          <p:cNvPr id="2663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3244850" cy="21986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636" name="Text Box 14"/>
          <p:cNvSpPr txBox="1">
            <a:spLocks noChangeArrowheads="1"/>
          </p:cNvSpPr>
          <p:nvPr/>
        </p:nvSpPr>
        <p:spPr bwMode="auto">
          <a:xfrm>
            <a:off x="6672263" y="4221163"/>
            <a:ext cx="1022350"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tr-TR" sz="2400" dirty="0">
                <a:solidFill>
                  <a:srgbClr val="000066"/>
                </a:solidFill>
                <a:latin typeface="Times" panose="02020603050405020304" pitchFamily="18" charset="0"/>
              </a:rPr>
              <a:t> </a:t>
            </a:r>
            <a:r>
              <a:rPr lang="tr-TR" altLang="tr-TR" sz="2400" dirty="0" err="1">
                <a:solidFill>
                  <a:srgbClr val="000066"/>
                </a:solidFill>
                <a:latin typeface="Times" panose="02020603050405020304" pitchFamily="18" charset="0"/>
              </a:rPr>
              <a:t>or</a:t>
            </a:r>
            <a:endParaRPr lang="en-US" altLang="tr-TR" sz="2400" dirty="0">
              <a:solidFill>
                <a:srgbClr val="000066"/>
              </a:solidFill>
              <a:latin typeface="Times" panose="02020603050405020304" pitchFamily="18" charset="0"/>
            </a:endParaRPr>
          </a:p>
          <a:p>
            <a:pPr>
              <a:spcBef>
                <a:spcPct val="0"/>
              </a:spcBef>
              <a:buClrTx/>
              <a:buFontTx/>
              <a:buNone/>
            </a:pPr>
            <a:r>
              <a:rPr lang="en-US" altLang="tr-TR" sz="2400" dirty="0">
                <a:solidFill>
                  <a:srgbClr val="000066"/>
                </a:solidFill>
                <a:latin typeface="Times" panose="02020603050405020304" pitchFamily="18" charset="0"/>
              </a:rPr>
              <a:t>steroid</a:t>
            </a:r>
          </a:p>
        </p:txBody>
      </p:sp>
    </p:spTree>
    <p:extLst>
      <p:ext uri="{BB962C8B-B14F-4D97-AF65-F5344CB8AC3E}">
        <p14:creationId xmlns:p14="http://schemas.microsoft.com/office/powerpoint/2010/main" val="1031558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61901"/>
            <a:ext cx="10515600" cy="5215062"/>
          </a:xfrm>
        </p:spPr>
        <p:txBody>
          <a:bodyPr/>
          <a:lstStyle/>
          <a:p>
            <a:r>
              <a:rPr lang="en-US" dirty="0"/>
              <a:t>The spleen, liver and abdominal lymph nodes may be enlarged, and the mucous membranes can be </a:t>
            </a:r>
            <a:r>
              <a:rPr lang="en-US" dirty="0" smtClean="0"/>
              <a:t>pale</a:t>
            </a:r>
            <a:r>
              <a:rPr lang="tr-TR" dirty="0" smtClean="0"/>
              <a:t>.</a:t>
            </a:r>
          </a:p>
          <a:p>
            <a:r>
              <a:rPr lang="en-US" dirty="0"/>
              <a:t>Cross sections of the liver, the view </a:t>
            </a:r>
            <a:r>
              <a:rPr lang="tr-TR" dirty="0" err="1" smtClean="0"/>
              <a:t>like</a:t>
            </a:r>
            <a:r>
              <a:rPr lang="en-US" dirty="0" smtClean="0"/>
              <a:t> </a:t>
            </a:r>
            <a:r>
              <a:rPr lang="tr-TR" dirty="0" smtClean="0"/>
              <a:t>«</a:t>
            </a:r>
            <a:r>
              <a:rPr lang="en-US" dirty="0" smtClean="0"/>
              <a:t>COCONUT</a:t>
            </a:r>
            <a:r>
              <a:rPr lang="tr-TR" dirty="0" smtClean="0"/>
              <a:t>»</a:t>
            </a:r>
            <a:r>
              <a:rPr lang="en-US" dirty="0" smtClean="0"/>
              <a:t>.</a:t>
            </a:r>
            <a:endParaRPr lang="tr-TR" dirty="0" smtClean="0"/>
          </a:p>
          <a:p>
            <a:r>
              <a:rPr lang="en-US" dirty="0">
                <a:solidFill>
                  <a:schemeClr val="accent4">
                    <a:lumMod val="60000"/>
                    <a:lumOff val="40000"/>
                  </a:schemeClr>
                </a:solidFill>
              </a:rPr>
              <a:t>The yellow zone </a:t>
            </a:r>
            <a:r>
              <a:rPr lang="en-US" dirty="0"/>
              <a:t>in the bone marrow has been lost </a:t>
            </a:r>
            <a:r>
              <a:rPr lang="tr-TR" dirty="0" err="1" smtClean="0"/>
              <a:t>and</a:t>
            </a:r>
            <a:r>
              <a:rPr lang="tr-TR" dirty="0" smtClean="0"/>
              <a:t> </a:t>
            </a:r>
            <a:r>
              <a:rPr lang="tr-TR" dirty="0" err="1" smtClean="0"/>
              <a:t>turned</a:t>
            </a:r>
            <a:r>
              <a:rPr lang="tr-TR" dirty="0" smtClean="0"/>
              <a:t> </a:t>
            </a:r>
            <a:r>
              <a:rPr lang="en-US" dirty="0" smtClean="0"/>
              <a:t>to </a:t>
            </a:r>
            <a:r>
              <a:rPr lang="en-US" dirty="0"/>
              <a:t>the </a:t>
            </a:r>
            <a:r>
              <a:rPr lang="en-US" dirty="0">
                <a:solidFill>
                  <a:srgbClr val="FF0000"/>
                </a:solidFill>
              </a:rPr>
              <a:t>red zone</a:t>
            </a:r>
            <a:r>
              <a:rPr lang="en-US" dirty="0" smtClean="0">
                <a:solidFill>
                  <a:srgbClr val="FF0000"/>
                </a:solidFill>
              </a:rPr>
              <a:t>.</a:t>
            </a:r>
            <a:endParaRPr lang="tr-TR" dirty="0" smtClean="0">
              <a:solidFill>
                <a:srgbClr val="FF0000"/>
              </a:solidFill>
            </a:endParaRPr>
          </a:p>
          <a:p>
            <a:r>
              <a:rPr lang="en-US" dirty="0"/>
              <a:t>In chronic cases, emaciation may also be noted. Edema is often found in the limbs and along the ventral abdominal wall. </a:t>
            </a:r>
            <a:r>
              <a:rPr lang="en-US" dirty="0" err="1"/>
              <a:t>Petechiae</a:t>
            </a:r>
            <a:r>
              <a:rPr lang="en-US" dirty="0"/>
              <a:t> may be observed on internal organs, including the spleen and kidney</a:t>
            </a:r>
            <a:r>
              <a:rPr lang="en-US" dirty="0" smtClean="0"/>
              <a:t>.</a:t>
            </a:r>
            <a:endParaRPr lang="tr-TR" dirty="0" smtClean="0"/>
          </a:p>
          <a:p>
            <a:r>
              <a:rPr lang="en-US" dirty="0"/>
              <a:t>Chronically infected horses that die between clinical episodes usually have no gross lesions, but some animals may have proliferative glomerulonephritis or ocular lesions.</a:t>
            </a:r>
            <a:endParaRPr lang="tr-TR" dirty="0">
              <a:solidFill>
                <a:srgbClr val="FF0000"/>
              </a:solidFill>
            </a:endParaRPr>
          </a:p>
        </p:txBody>
      </p:sp>
    </p:spTree>
    <p:extLst>
      <p:ext uri="{BB962C8B-B14F-4D97-AF65-F5344CB8AC3E}">
        <p14:creationId xmlns:p14="http://schemas.microsoft.com/office/powerpoint/2010/main" val="352725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64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2224089"/>
            <a:ext cx="3870325" cy="2466975"/>
          </a:xfrm>
          <a:prstGeom prst="rect">
            <a:avLst/>
          </a:prstGeom>
          <a:noFill/>
          <a:ln w="762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35846" name="Text Box 6"/>
          <p:cNvSpPr txBox="1">
            <a:spLocks noChangeArrowheads="1"/>
          </p:cNvSpPr>
          <p:nvPr/>
        </p:nvSpPr>
        <p:spPr bwMode="auto">
          <a:xfrm>
            <a:off x="2619375" y="5013325"/>
            <a:ext cx="1875770" cy="369332"/>
          </a:xfrm>
          <a:prstGeom prst="rect">
            <a:avLst/>
          </a:prstGeom>
          <a:noFill/>
          <a:ln w="9525">
            <a:noFill/>
            <a:miter lim="800000"/>
            <a:headEnd/>
            <a:tailEnd/>
          </a:ln>
          <a:effectLst/>
        </p:spPr>
        <p:txBody>
          <a:bodyPr wrap="none">
            <a:spAutoFit/>
          </a:bodyPr>
          <a:lstStyle/>
          <a:p>
            <a:pPr eaLnBrk="1" hangingPunct="1">
              <a:defRPr/>
            </a:pPr>
            <a:r>
              <a:rPr lang="tr-TR" b="1" dirty="0" err="1">
                <a:solidFill>
                  <a:srgbClr val="000066"/>
                </a:solidFill>
                <a:effectLst>
                  <a:outerShdw blurRad="38100" dist="38100" dir="2700000" algn="tl">
                    <a:srgbClr val="C0C0C0"/>
                  </a:outerShdw>
                </a:effectLst>
              </a:rPr>
              <a:t>Glomerulonefritis</a:t>
            </a:r>
            <a:endParaRPr lang="tr-TR" b="1" dirty="0">
              <a:solidFill>
                <a:srgbClr val="000066"/>
              </a:solidFill>
              <a:effectLst>
                <a:outerShdw blurRad="38100" dist="38100" dir="2700000" algn="tl">
                  <a:srgbClr val="C0C0C0"/>
                </a:outerShdw>
              </a:effectLst>
            </a:endParaRPr>
          </a:p>
        </p:txBody>
      </p:sp>
      <p:pic>
        <p:nvPicPr>
          <p:cNvPr id="27652" name="Picture 7" descr="129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0" y="2214563"/>
            <a:ext cx="3759200" cy="2489200"/>
          </a:xfrm>
          <a:prstGeom prst="rect">
            <a:avLst/>
          </a:prstGeom>
          <a:noFill/>
          <a:ln w="762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35848" name="Text Box 8"/>
          <p:cNvSpPr txBox="1">
            <a:spLocks noChangeArrowheads="1"/>
          </p:cNvSpPr>
          <p:nvPr/>
        </p:nvSpPr>
        <p:spPr bwMode="auto">
          <a:xfrm>
            <a:off x="7032626" y="5013325"/>
            <a:ext cx="1469505" cy="369332"/>
          </a:xfrm>
          <a:prstGeom prst="rect">
            <a:avLst/>
          </a:prstGeom>
          <a:noFill/>
          <a:ln w="9525">
            <a:noFill/>
            <a:miter lim="800000"/>
            <a:headEnd/>
            <a:tailEnd/>
          </a:ln>
          <a:effectLst/>
        </p:spPr>
        <p:txBody>
          <a:bodyPr wrap="none">
            <a:spAutoFit/>
          </a:bodyPr>
          <a:lstStyle/>
          <a:p>
            <a:pPr eaLnBrk="1" hangingPunct="1">
              <a:defRPr/>
            </a:pPr>
            <a:r>
              <a:rPr lang="tr-TR" b="1">
                <a:solidFill>
                  <a:srgbClr val="000066"/>
                </a:solidFill>
                <a:effectLst>
                  <a:outerShdw blurRad="38100" dist="38100" dir="2700000" algn="tl">
                    <a:srgbClr val="C0C0C0"/>
                  </a:outerShdw>
                </a:effectLst>
              </a:rPr>
              <a:t>Splenomegali</a:t>
            </a:r>
          </a:p>
        </p:txBody>
      </p:sp>
    </p:spTree>
    <p:extLst>
      <p:ext uri="{BB962C8B-B14F-4D97-AF65-F5344CB8AC3E}">
        <p14:creationId xmlns:p14="http://schemas.microsoft.com/office/powerpoint/2010/main" val="163042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fao.org/docrep/003/t0756e/T0756E1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890548"/>
            <a:ext cx="5715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3048000" y="4824373"/>
            <a:ext cx="6096000" cy="523220"/>
          </a:xfrm>
          <a:prstGeom prst="rect">
            <a:avLst/>
          </a:prstGeom>
        </p:spPr>
        <p:txBody>
          <a:bodyPr>
            <a:spAutoFit/>
          </a:bodyPr>
          <a:lstStyle/>
          <a:p>
            <a:r>
              <a:rPr lang="en-US" sz="1400" smtClean="0">
                <a:solidFill>
                  <a:srgbClr val="000000"/>
                </a:solidFill>
                <a:latin typeface="Arial" panose="020B0604020202020204" pitchFamily="34" charset="0"/>
              </a:rPr>
              <a:t>Equine infectious anaemia. Replacement of bone marrow fat with dark red hemopoietic tissue (erythroid hyperplasia).</a:t>
            </a:r>
            <a:endParaRPr lang="tr-TR" sz="1400" dirty="0"/>
          </a:p>
        </p:txBody>
      </p:sp>
      <p:sp>
        <p:nvSpPr>
          <p:cNvPr id="3" name="Dikdörtgen 2"/>
          <p:cNvSpPr/>
          <p:nvPr/>
        </p:nvSpPr>
        <p:spPr>
          <a:xfrm>
            <a:off x="6247983" y="4593541"/>
            <a:ext cx="2800767" cy="230832"/>
          </a:xfrm>
          <a:prstGeom prst="rect">
            <a:avLst/>
          </a:prstGeom>
        </p:spPr>
        <p:txBody>
          <a:bodyPr wrap="none">
            <a:spAutoFit/>
          </a:bodyPr>
          <a:lstStyle/>
          <a:p>
            <a:r>
              <a:rPr lang="tr-TR" sz="900" dirty="0"/>
              <a:t>http://www.fao.org/docrep/003/t0756e/T0756E07.htm</a:t>
            </a:r>
          </a:p>
        </p:txBody>
      </p:sp>
    </p:spTree>
    <p:extLst>
      <p:ext uri="{BB962C8B-B14F-4D97-AF65-F5344CB8AC3E}">
        <p14:creationId xmlns:p14="http://schemas.microsoft.com/office/powerpoint/2010/main" val="195165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GB" altLang="tr-TR" sz="2400" b="1"/>
              <a:t>the </a:t>
            </a:r>
            <a:r>
              <a:rPr lang="en-GB" altLang="tr-TR" sz="2400" b="1" i="1"/>
              <a:t>genera</a:t>
            </a:r>
            <a:r>
              <a:rPr lang="en-GB" altLang="tr-TR" sz="2400" b="1"/>
              <a:t> include these veterinary viruses:</a:t>
            </a:r>
            <a:br>
              <a:rPr lang="en-GB" altLang="tr-TR" sz="2400" b="1"/>
            </a:br>
            <a:endParaRPr lang="tr-TR" sz="2400" dirty="0"/>
          </a:p>
        </p:txBody>
      </p:sp>
      <p:sp>
        <p:nvSpPr>
          <p:cNvPr id="3" name="İçerik Yer Tutucusu 2"/>
          <p:cNvSpPr>
            <a:spLocks noGrp="1"/>
          </p:cNvSpPr>
          <p:nvPr>
            <p:ph idx="1"/>
          </p:nvPr>
        </p:nvSpPr>
        <p:spPr>
          <a:xfrm>
            <a:off x="838200" y="1425039"/>
            <a:ext cx="10515600" cy="5068358"/>
          </a:xfrm>
        </p:spPr>
        <p:txBody>
          <a:bodyPr>
            <a:normAutofit fontScale="62500" lnSpcReduction="20000"/>
          </a:bodyPr>
          <a:lstStyle/>
          <a:p>
            <a:pPr algn="just"/>
            <a:r>
              <a:rPr lang="en-GB" altLang="tr-TR" dirty="0"/>
              <a:t>1) </a:t>
            </a:r>
            <a:r>
              <a:rPr lang="en-GB" altLang="tr-TR" i="1" dirty="0"/>
              <a:t>Mammalian Type C retrovirus</a:t>
            </a:r>
            <a:r>
              <a:rPr lang="en-GB" altLang="tr-TR" b="1" dirty="0"/>
              <a:t>:</a:t>
            </a:r>
          </a:p>
          <a:p>
            <a:pPr algn="just"/>
            <a:r>
              <a:rPr lang="en-GB" altLang="tr-TR" b="1" dirty="0"/>
              <a:t>Feline leukaemia virus (</a:t>
            </a:r>
            <a:r>
              <a:rPr lang="en-GB" altLang="tr-TR" b="1" dirty="0" err="1"/>
              <a:t>FeLV</a:t>
            </a:r>
            <a:r>
              <a:rPr lang="en-GB" altLang="tr-TR" b="1" dirty="0"/>
              <a:t>)</a:t>
            </a:r>
            <a:endParaRPr lang="en-GB" altLang="tr-TR" dirty="0"/>
          </a:p>
          <a:p>
            <a:pPr>
              <a:lnSpc>
                <a:spcPct val="96000"/>
              </a:lnSpc>
            </a:pPr>
            <a:r>
              <a:rPr lang="en-GB" altLang="tr-TR" dirty="0"/>
              <a:t>Feline sarcoma virus </a:t>
            </a:r>
          </a:p>
          <a:p>
            <a:pPr>
              <a:lnSpc>
                <a:spcPct val="96000"/>
              </a:lnSpc>
            </a:pPr>
            <a:r>
              <a:rPr lang="en-GB" altLang="tr-TR" dirty="0"/>
              <a:t>Porcine type C </a:t>
            </a:r>
            <a:r>
              <a:rPr lang="en-GB" altLang="tr-TR" dirty="0" err="1"/>
              <a:t>oncovirus</a:t>
            </a:r>
            <a:endParaRPr lang="en-GB" altLang="tr-TR" dirty="0"/>
          </a:p>
          <a:p>
            <a:pPr>
              <a:lnSpc>
                <a:spcPct val="96000"/>
              </a:lnSpc>
            </a:pPr>
            <a:r>
              <a:rPr lang="en-GB" altLang="tr-TR" dirty="0"/>
              <a:t>2) </a:t>
            </a:r>
            <a:r>
              <a:rPr lang="en-GB" altLang="tr-TR" i="1" dirty="0"/>
              <a:t>Mammalian Type D retrovirus</a:t>
            </a:r>
            <a:r>
              <a:rPr lang="en-GB" altLang="tr-TR" dirty="0"/>
              <a:t>: </a:t>
            </a:r>
          </a:p>
          <a:p>
            <a:pPr>
              <a:lnSpc>
                <a:spcPct val="96000"/>
              </a:lnSpc>
            </a:pPr>
            <a:r>
              <a:rPr lang="en-GB" altLang="tr-TR" b="1" dirty="0"/>
              <a:t>Sheep pulmonary </a:t>
            </a:r>
            <a:r>
              <a:rPr lang="en-GB" altLang="tr-TR" b="1" dirty="0" err="1"/>
              <a:t>adenomatosis</a:t>
            </a:r>
            <a:r>
              <a:rPr lang="en-GB" altLang="tr-TR" b="1" dirty="0"/>
              <a:t> /</a:t>
            </a:r>
            <a:r>
              <a:rPr lang="en-GB" altLang="tr-TR" b="1" dirty="0" err="1"/>
              <a:t>Jaagsiekte</a:t>
            </a:r>
            <a:endParaRPr lang="en-GB" altLang="tr-TR" b="1" dirty="0"/>
          </a:p>
          <a:p>
            <a:pPr>
              <a:lnSpc>
                <a:spcPct val="96000"/>
              </a:lnSpc>
            </a:pPr>
            <a:r>
              <a:rPr lang="en-GB" altLang="tr-TR" dirty="0"/>
              <a:t>3) </a:t>
            </a:r>
            <a:r>
              <a:rPr lang="en-GB" altLang="tr-TR" i="1" dirty="0"/>
              <a:t>Avian type C retroviruses</a:t>
            </a:r>
            <a:r>
              <a:rPr lang="en-GB" altLang="tr-TR" dirty="0"/>
              <a:t> -	</a:t>
            </a:r>
            <a:r>
              <a:rPr lang="en-GB" altLang="tr-TR" b="1" dirty="0"/>
              <a:t>Avian </a:t>
            </a:r>
            <a:r>
              <a:rPr lang="en-GB" altLang="tr-TR" b="1" dirty="0" err="1"/>
              <a:t>leukosis</a:t>
            </a:r>
            <a:r>
              <a:rPr lang="en-GB" altLang="tr-TR" b="1" dirty="0"/>
              <a:t> virus</a:t>
            </a:r>
            <a:r>
              <a:rPr lang="en-GB" altLang="tr-TR" dirty="0"/>
              <a:t> (ALV)</a:t>
            </a:r>
          </a:p>
          <a:p>
            <a:pPr>
              <a:lnSpc>
                <a:spcPct val="96000"/>
              </a:lnSpc>
            </a:pPr>
            <a:r>
              <a:rPr lang="en-GB" altLang="tr-TR" dirty="0"/>
              <a:t>5) </a:t>
            </a:r>
            <a:r>
              <a:rPr lang="en-GB" altLang="tr-TR" i="1" dirty="0"/>
              <a:t>BLV-HTLV retroviruses - </a:t>
            </a:r>
            <a:r>
              <a:rPr lang="en-GB" altLang="tr-TR" b="1" dirty="0"/>
              <a:t>Bovine </a:t>
            </a:r>
            <a:r>
              <a:rPr lang="en-GB" altLang="tr-TR" b="1" dirty="0" err="1"/>
              <a:t>leukosis</a:t>
            </a:r>
            <a:r>
              <a:rPr lang="en-GB" altLang="tr-TR" b="1" dirty="0"/>
              <a:t> virus (BLV)</a:t>
            </a:r>
          </a:p>
          <a:p>
            <a:pPr>
              <a:lnSpc>
                <a:spcPct val="96000"/>
              </a:lnSpc>
            </a:pPr>
            <a:r>
              <a:rPr lang="en-GB" altLang="tr-TR" dirty="0"/>
              <a:t>6) </a:t>
            </a:r>
            <a:r>
              <a:rPr lang="en-GB" altLang="tr-TR" i="1" dirty="0"/>
              <a:t>Lentivirus:</a:t>
            </a:r>
          </a:p>
          <a:p>
            <a:pPr>
              <a:lnSpc>
                <a:spcPct val="96000"/>
              </a:lnSpc>
            </a:pPr>
            <a:r>
              <a:rPr lang="en-GB" altLang="tr-TR" b="1" dirty="0"/>
              <a:t>Feline immunodeficiency virus</a:t>
            </a:r>
          </a:p>
          <a:p>
            <a:pPr>
              <a:lnSpc>
                <a:spcPct val="96000"/>
              </a:lnSpc>
            </a:pPr>
            <a:r>
              <a:rPr lang="en-GB" altLang="tr-TR" b="1" dirty="0"/>
              <a:t>Bovine immunodeficiency virus</a:t>
            </a:r>
          </a:p>
          <a:p>
            <a:pPr>
              <a:lnSpc>
                <a:spcPct val="96000"/>
              </a:lnSpc>
            </a:pPr>
            <a:r>
              <a:rPr lang="en-GB" altLang="tr-TR" b="1" dirty="0" err="1"/>
              <a:t>Visna‑Maedi</a:t>
            </a:r>
            <a:r>
              <a:rPr lang="en-GB" altLang="tr-TR" b="1" dirty="0"/>
              <a:t> (</a:t>
            </a:r>
            <a:r>
              <a:rPr lang="en-GB" altLang="tr-TR" b="1" dirty="0" err="1"/>
              <a:t>Maedi-Visna</a:t>
            </a:r>
            <a:r>
              <a:rPr lang="en-GB" altLang="tr-TR" b="1" dirty="0"/>
              <a:t>) virus (of sheep) (V‑MV)</a:t>
            </a:r>
          </a:p>
          <a:p>
            <a:pPr>
              <a:lnSpc>
                <a:spcPct val="96000"/>
              </a:lnSpc>
            </a:pPr>
            <a:r>
              <a:rPr lang="en-GB" altLang="tr-TR" b="1" dirty="0"/>
              <a:t>Caprine‑arthritis‑encephalitis virus</a:t>
            </a:r>
          </a:p>
          <a:p>
            <a:pPr>
              <a:lnSpc>
                <a:spcPct val="96000"/>
              </a:lnSpc>
            </a:pPr>
            <a:r>
              <a:rPr lang="en-GB" altLang="tr-TR" b="1" dirty="0"/>
              <a:t>Equine infectious anaemia virus (swamp fever) (EIA)</a:t>
            </a:r>
          </a:p>
          <a:p>
            <a:pPr>
              <a:lnSpc>
                <a:spcPct val="96000"/>
              </a:lnSpc>
            </a:pPr>
            <a:r>
              <a:rPr lang="en-GB" altLang="tr-TR" b="1" dirty="0"/>
              <a:t>Human immunodeficiency virus </a:t>
            </a:r>
          </a:p>
        </p:txBody>
      </p:sp>
    </p:spTree>
    <p:extLst>
      <p:ext uri="{BB962C8B-B14F-4D97-AF65-F5344CB8AC3E}">
        <p14:creationId xmlns:p14="http://schemas.microsoft.com/office/powerpoint/2010/main" val="2140118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Clinical</a:t>
            </a:r>
            <a:r>
              <a:rPr lang="tr-TR" dirty="0" smtClean="0">
                <a:solidFill>
                  <a:srgbClr val="0070C0"/>
                </a:solidFill>
              </a:rPr>
              <a:t> </a:t>
            </a:r>
            <a:r>
              <a:rPr lang="tr-TR" dirty="0" err="1" smtClean="0">
                <a:solidFill>
                  <a:srgbClr val="0070C0"/>
                </a:solidFill>
              </a:rPr>
              <a:t>Signs</a:t>
            </a:r>
            <a:endParaRPr lang="tr-TR" dirty="0">
              <a:solidFill>
                <a:srgbClr val="0070C0"/>
              </a:solidFill>
            </a:endParaRPr>
          </a:p>
        </p:txBody>
      </p:sp>
      <p:sp>
        <p:nvSpPr>
          <p:cNvPr id="3" name="İçerik Yer Tutucusu 2"/>
          <p:cNvSpPr>
            <a:spLocks noGrp="1"/>
          </p:cNvSpPr>
          <p:nvPr>
            <p:ph idx="1"/>
          </p:nvPr>
        </p:nvSpPr>
        <p:spPr/>
        <p:txBody>
          <a:bodyPr/>
          <a:lstStyle/>
          <a:p>
            <a:r>
              <a:rPr lang="en-US" dirty="0"/>
              <a:t>The incubation period is a week to 45 days or longer. Some horses remain asymptomatic until they are stressed.</a:t>
            </a:r>
            <a:endParaRPr lang="tr-TR" dirty="0" smtClean="0"/>
          </a:p>
          <a:p>
            <a:r>
              <a:rPr lang="en-US" dirty="0" smtClean="0"/>
              <a:t>The </a:t>
            </a:r>
            <a:r>
              <a:rPr lang="en-US" dirty="0"/>
              <a:t>clinical signs of acute EIA are often nonspecific</a:t>
            </a:r>
            <a:r>
              <a:rPr lang="en-US" dirty="0" smtClean="0"/>
              <a:t>.</a:t>
            </a:r>
            <a:endParaRPr lang="tr-TR" dirty="0" smtClean="0"/>
          </a:p>
          <a:p>
            <a:r>
              <a:rPr lang="en-US" dirty="0">
                <a:solidFill>
                  <a:srgbClr val="7030A0"/>
                </a:solidFill>
              </a:rPr>
              <a:t>1-Acute Form</a:t>
            </a:r>
            <a:r>
              <a:rPr lang="en-US" dirty="0"/>
              <a:t>:</a:t>
            </a:r>
          </a:p>
          <a:p>
            <a:r>
              <a:rPr lang="en-US" dirty="0"/>
              <a:t>There are fever, </a:t>
            </a:r>
            <a:r>
              <a:rPr lang="tr-TR" dirty="0" err="1" smtClean="0"/>
              <a:t>weakness</a:t>
            </a:r>
            <a:r>
              <a:rPr lang="en-US" dirty="0" smtClean="0"/>
              <a:t>, </a:t>
            </a:r>
            <a:r>
              <a:rPr lang="en-US" dirty="0"/>
              <a:t>fatigue, anemia, and increased respiration in animals.</a:t>
            </a:r>
          </a:p>
          <a:p>
            <a:r>
              <a:rPr lang="en-US" dirty="0"/>
              <a:t>Abdominal and </a:t>
            </a:r>
            <a:r>
              <a:rPr lang="tr-TR" dirty="0" err="1" smtClean="0"/>
              <a:t>pleural</a:t>
            </a:r>
            <a:r>
              <a:rPr lang="en-US" dirty="0" smtClean="0"/>
              <a:t> edema</a:t>
            </a:r>
            <a:r>
              <a:rPr lang="tr-TR" dirty="0" smtClean="0"/>
              <a:t>,</a:t>
            </a:r>
            <a:r>
              <a:rPr lang="en-US" dirty="0" smtClean="0"/>
              <a:t> </a:t>
            </a:r>
            <a:r>
              <a:rPr lang="tr-TR" dirty="0" err="1" smtClean="0"/>
              <a:t>sometimes</a:t>
            </a:r>
            <a:r>
              <a:rPr lang="tr-TR" dirty="0" smtClean="0"/>
              <a:t> </a:t>
            </a:r>
            <a:r>
              <a:rPr lang="tr-TR" dirty="0" err="1" smtClean="0"/>
              <a:t>blood</a:t>
            </a:r>
            <a:r>
              <a:rPr lang="tr-TR" dirty="0" smtClean="0"/>
              <a:t> in </a:t>
            </a:r>
            <a:r>
              <a:rPr lang="tr-TR" dirty="0" err="1" smtClean="0"/>
              <a:t>feces</a:t>
            </a:r>
            <a:r>
              <a:rPr lang="tr-TR" dirty="0" smtClean="0"/>
              <a:t>.</a:t>
            </a:r>
          </a:p>
          <a:p>
            <a:r>
              <a:rPr lang="en-US" dirty="0"/>
              <a:t>Petechial hemorrhages in mucous membranes</a:t>
            </a:r>
          </a:p>
          <a:p>
            <a:r>
              <a:rPr lang="en-US" dirty="0"/>
              <a:t>80% death</a:t>
            </a:r>
            <a:endParaRPr lang="tr-TR" dirty="0" smtClean="0"/>
          </a:p>
          <a:p>
            <a:endParaRPr lang="tr-TR" dirty="0"/>
          </a:p>
        </p:txBody>
      </p:sp>
    </p:spTree>
    <p:extLst>
      <p:ext uri="{BB962C8B-B14F-4D97-AF65-F5344CB8AC3E}">
        <p14:creationId xmlns:p14="http://schemas.microsoft.com/office/powerpoint/2010/main" val="1901693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solidFill>
                  <a:srgbClr val="7030A0"/>
                </a:solidFill>
              </a:rPr>
              <a:t>2- </a:t>
            </a:r>
            <a:r>
              <a:rPr lang="tr-TR" dirty="0" err="1">
                <a:solidFill>
                  <a:srgbClr val="7030A0"/>
                </a:solidFill>
              </a:rPr>
              <a:t>Chronic</a:t>
            </a:r>
            <a:r>
              <a:rPr lang="tr-TR" dirty="0">
                <a:solidFill>
                  <a:srgbClr val="7030A0"/>
                </a:solidFill>
              </a:rPr>
              <a:t> Form:</a:t>
            </a:r>
          </a:p>
          <a:p>
            <a:r>
              <a:rPr lang="tr-TR" dirty="0" err="1"/>
              <a:t>Anemia</a:t>
            </a:r>
            <a:endParaRPr lang="tr-TR" dirty="0"/>
          </a:p>
          <a:p>
            <a:r>
              <a:rPr lang="tr-TR" dirty="0" err="1" smtClean="0"/>
              <a:t>Weakness</a:t>
            </a:r>
            <a:endParaRPr lang="tr-TR" dirty="0" smtClean="0"/>
          </a:p>
          <a:p>
            <a:r>
              <a:rPr lang="tr-TR" dirty="0" err="1" smtClean="0"/>
              <a:t>weight</a:t>
            </a:r>
            <a:r>
              <a:rPr lang="tr-TR" dirty="0" smtClean="0"/>
              <a:t> </a:t>
            </a:r>
            <a:r>
              <a:rPr lang="tr-TR" dirty="0" err="1"/>
              <a:t>loss</a:t>
            </a:r>
            <a:r>
              <a:rPr lang="tr-TR" dirty="0"/>
              <a:t>,</a:t>
            </a:r>
          </a:p>
          <a:p>
            <a:r>
              <a:rPr lang="tr-TR" dirty="0" err="1"/>
              <a:t>Abdominal</a:t>
            </a:r>
            <a:r>
              <a:rPr lang="tr-TR" dirty="0"/>
              <a:t>, </a:t>
            </a:r>
            <a:r>
              <a:rPr lang="tr-TR" dirty="0" err="1"/>
              <a:t>leg</a:t>
            </a:r>
            <a:r>
              <a:rPr lang="tr-TR" dirty="0"/>
              <a:t> </a:t>
            </a:r>
            <a:r>
              <a:rPr lang="tr-TR" dirty="0" err="1"/>
              <a:t>and</a:t>
            </a:r>
            <a:r>
              <a:rPr lang="tr-TR" dirty="0"/>
              <a:t> </a:t>
            </a:r>
            <a:r>
              <a:rPr lang="tr-TR" dirty="0" err="1"/>
              <a:t>chest</a:t>
            </a:r>
            <a:r>
              <a:rPr lang="tr-TR" dirty="0"/>
              <a:t> </a:t>
            </a:r>
            <a:r>
              <a:rPr lang="tr-TR" dirty="0" err="1"/>
              <a:t>edema</a:t>
            </a:r>
            <a:endParaRPr lang="tr-TR" dirty="0"/>
          </a:p>
          <a:p>
            <a:r>
              <a:rPr lang="tr-TR" dirty="0" err="1"/>
              <a:t>Jaundice</a:t>
            </a:r>
            <a:endParaRPr lang="tr-TR" dirty="0"/>
          </a:p>
          <a:p>
            <a:r>
              <a:rPr lang="tr-TR" dirty="0" err="1"/>
              <a:t>petechial</a:t>
            </a:r>
            <a:r>
              <a:rPr lang="tr-TR" dirty="0"/>
              <a:t> </a:t>
            </a:r>
            <a:r>
              <a:rPr lang="tr-TR" dirty="0" err="1"/>
              <a:t>hemorrhage</a:t>
            </a:r>
            <a:endParaRPr lang="tr-TR" dirty="0"/>
          </a:p>
        </p:txBody>
      </p:sp>
    </p:spTree>
    <p:extLst>
      <p:ext uri="{BB962C8B-B14F-4D97-AF65-F5344CB8AC3E}">
        <p14:creationId xmlns:p14="http://schemas.microsoft.com/office/powerpoint/2010/main" val="1527735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2102922" y="165895"/>
            <a:ext cx="8240486" cy="1143000"/>
          </a:xfrm>
          <a:prstGeom prst="rect">
            <a:avLst/>
          </a:prstGeom>
          <a:noFill/>
          <a:ln w="9525">
            <a:noFill/>
            <a:miter lim="800000"/>
            <a:headEnd/>
            <a:tailEnd/>
          </a:ln>
          <a:effectLst/>
        </p:spPr>
        <p:txBody>
          <a:bodyPr anchor="ctr"/>
          <a:lstStyle/>
          <a:p>
            <a:pPr>
              <a:defRPr/>
            </a:pPr>
            <a:r>
              <a:rPr lang="tr-TR" sz="4000" b="1" dirty="0" err="1">
                <a:solidFill>
                  <a:srgbClr val="000066"/>
                </a:solidFill>
                <a:effectLst>
                  <a:outerShdw blurRad="38100" dist="38100" dir="2700000" algn="tl">
                    <a:srgbClr val="C0C0C0"/>
                  </a:outerShdw>
                </a:effectLst>
                <a:latin typeface="+mj-lt"/>
              </a:rPr>
              <a:t>Secondary</a:t>
            </a:r>
            <a:r>
              <a:rPr lang="tr-TR" sz="4000" b="1" dirty="0">
                <a:solidFill>
                  <a:srgbClr val="000066"/>
                </a:solidFill>
                <a:effectLst>
                  <a:outerShdw blurRad="38100" dist="38100" dir="2700000" algn="tl">
                    <a:srgbClr val="C0C0C0"/>
                  </a:outerShdw>
                </a:effectLst>
                <a:latin typeface="+mj-lt"/>
              </a:rPr>
              <a:t> </a:t>
            </a:r>
            <a:r>
              <a:rPr lang="tr-TR" sz="4000" b="1" dirty="0" err="1">
                <a:solidFill>
                  <a:srgbClr val="000066"/>
                </a:solidFill>
                <a:effectLst>
                  <a:outerShdw blurRad="38100" dist="38100" dir="2700000" algn="tl">
                    <a:srgbClr val="C0C0C0"/>
                  </a:outerShdw>
                </a:effectLst>
                <a:latin typeface="+mj-lt"/>
              </a:rPr>
              <a:t>effects</a:t>
            </a:r>
            <a:r>
              <a:rPr lang="tr-TR" sz="4000" b="1" dirty="0">
                <a:solidFill>
                  <a:srgbClr val="000066"/>
                </a:solidFill>
                <a:effectLst>
                  <a:outerShdw blurRad="38100" dist="38100" dir="2700000" algn="tl">
                    <a:srgbClr val="C0C0C0"/>
                  </a:outerShdw>
                </a:effectLst>
                <a:latin typeface="+mj-lt"/>
              </a:rPr>
              <a:t> of </a:t>
            </a:r>
            <a:r>
              <a:rPr lang="tr-TR" sz="4000" b="1" dirty="0" err="1">
                <a:solidFill>
                  <a:srgbClr val="000066"/>
                </a:solidFill>
                <a:effectLst>
                  <a:outerShdw blurRad="38100" dist="38100" dir="2700000" algn="tl">
                    <a:srgbClr val="C0C0C0"/>
                  </a:outerShdw>
                </a:effectLst>
                <a:latin typeface="+mj-lt"/>
              </a:rPr>
              <a:t>thrombocytopenia</a:t>
            </a:r>
            <a:endParaRPr lang="en-US" sz="4000" b="1" dirty="0">
              <a:solidFill>
                <a:srgbClr val="000066"/>
              </a:solidFill>
              <a:effectLst>
                <a:outerShdw blurRad="38100" dist="38100" dir="2700000" algn="tl">
                  <a:srgbClr val="C0C0C0"/>
                </a:outerShdw>
              </a:effectLst>
              <a:latin typeface="+mj-lt"/>
            </a:endParaRPr>
          </a:p>
        </p:txBody>
      </p:sp>
      <p:pic>
        <p:nvPicPr>
          <p:cNvPr id="3174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451" y="1989138"/>
            <a:ext cx="2771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960563"/>
            <a:ext cx="22098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3789363"/>
            <a:ext cx="22098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8"/>
          <p:cNvSpPr txBox="1">
            <a:spLocks noChangeArrowheads="1"/>
          </p:cNvSpPr>
          <p:nvPr/>
        </p:nvSpPr>
        <p:spPr bwMode="auto">
          <a:xfrm>
            <a:off x="2679700" y="5026025"/>
            <a:ext cx="3307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r>
              <a:rPr lang="tr-TR" sz="2400" dirty="0" err="1"/>
              <a:t>petechial</a:t>
            </a:r>
            <a:r>
              <a:rPr lang="tr-TR" sz="2400" dirty="0"/>
              <a:t> </a:t>
            </a:r>
            <a:r>
              <a:rPr lang="tr-TR" sz="2400" dirty="0" err="1"/>
              <a:t>hemorrhage</a:t>
            </a:r>
            <a:endParaRPr lang="tr-TR" sz="2400" dirty="0"/>
          </a:p>
        </p:txBody>
      </p:sp>
      <p:sp>
        <p:nvSpPr>
          <p:cNvPr id="31751" name="Text Box 9"/>
          <p:cNvSpPr txBox="1">
            <a:spLocks noChangeArrowheads="1"/>
          </p:cNvSpPr>
          <p:nvPr/>
        </p:nvSpPr>
        <p:spPr bwMode="auto">
          <a:xfrm>
            <a:off x="7721601" y="5541963"/>
            <a:ext cx="1140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tr-TR" altLang="tr-TR" sz="2400" dirty="0" err="1" smtClean="0">
                <a:solidFill>
                  <a:srgbClr val="000066"/>
                </a:solidFill>
                <a:latin typeface="Times" panose="02020603050405020304" pitchFamily="18" charset="0"/>
              </a:rPr>
              <a:t>oe</a:t>
            </a:r>
            <a:r>
              <a:rPr lang="en-US" altLang="tr-TR" sz="2400" dirty="0" err="1" smtClean="0">
                <a:solidFill>
                  <a:srgbClr val="000066"/>
                </a:solidFill>
                <a:latin typeface="Times" panose="02020603050405020304" pitchFamily="18" charset="0"/>
              </a:rPr>
              <a:t>dem</a:t>
            </a:r>
            <a:r>
              <a:rPr lang="tr-TR" altLang="tr-TR" sz="2400" dirty="0" smtClean="0">
                <a:solidFill>
                  <a:srgbClr val="000066"/>
                </a:solidFill>
                <a:latin typeface="Times" panose="02020603050405020304" pitchFamily="18" charset="0"/>
              </a:rPr>
              <a:t>a</a:t>
            </a:r>
            <a:endParaRPr lang="en-US" altLang="tr-TR" sz="2400" dirty="0">
              <a:solidFill>
                <a:srgbClr val="000066"/>
              </a:solidFill>
              <a:latin typeface="Times" panose="02020603050405020304" pitchFamily="18" charset="0"/>
            </a:endParaRPr>
          </a:p>
        </p:txBody>
      </p:sp>
    </p:spTree>
    <p:extLst>
      <p:ext uri="{BB962C8B-B14F-4D97-AF65-F5344CB8AC3E}">
        <p14:creationId xmlns:p14="http://schemas.microsoft.com/office/powerpoint/2010/main" val="3489596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Diagnosis</a:t>
            </a:r>
            <a:r>
              <a:rPr lang="tr-TR" dirty="0" smtClean="0">
                <a:solidFill>
                  <a:srgbClr val="0070C0"/>
                </a:solidFill>
              </a:rPr>
              <a:t> </a:t>
            </a:r>
            <a:r>
              <a:rPr lang="tr-TR" dirty="0" err="1" smtClean="0">
                <a:solidFill>
                  <a:srgbClr val="0070C0"/>
                </a:solidFill>
              </a:rPr>
              <a:t>and</a:t>
            </a:r>
            <a:r>
              <a:rPr lang="tr-TR" dirty="0" smtClean="0">
                <a:solidFill>
                  <a:srgbClr val="0070C0"/>
                </a:solidFill>
              </a:rPr>
              <a:t> </a:t>
            </a:r>
            <a:r>
              <a:rPr lang="tr-TR" dirty="0" err="1" smtClean="0">
                <a:solidFill>
                  <a:srgbClr val="0070C0"/>
                </a:solidFill>
              </a:rPr>
              <a:t>Differantial</a:t>
            </a:r>
            <a:r>
              <a:rPr lang="tr-TR" dirty="0" smtClean="0">
                <a:solidFill>
                  <a:srgbClr val="0070C0"/>
                </a:solidFill>
              </a:rPr>
              <a:t> </a:t>
            </a:r>
            <a:r>
              <a:rPr lang="tr-TR" dirty="0" err="1" smtClean="0">
                <a:solidFill>
                  <a:srgbClr val="0070C0"/>
                </a:solidFill>
              </a:rPr>
              <a:t>Diagnosis</a:t>
            </a:r>
            <a:endParaRPr lang="tr-TR" dirty="0">
              <a:solidFill>
                <a:srgbClr val="0070C0"/>
              </a:solidFill>
            </a:endParaRPr>
          </a:p>
        </p:txBody>
      </p:sp>
      <p:sp>
        <p:nvSpPr>
          <p:cNvPr id="3" name="İçerik Yer Tutucusu 2"/>
          <p:cNvSpPr>
            <a:spLocks noGrp="1"/>
          </p:cNvSpPr>
          <p:nvPr>
            <p:ph idx="1"/>
          </p:nvPr>
        </p:nvSpPr>
        <p:spPr/>
        <p:txBody>
          <a:bodyPr>
            <a:normAutofit/>
          </a:bodyPr>
          <a:lstStyle/>
          <a:p>
            <a:r>
              <a:rPr lang="en-US" dirty="0">
                <a:solidFill>
                  <a:srgbClr val="CC00CC"/>
                </a:solidFill>
              </a:rPr>
              <a:t>Clinical</a:t>
            </a:r>
            <a:r>
              <a:rPr lang="en-US" dirty="0"/>
              <a:t> Equine infectious anemia should be among the differentials in individual horses </a:t>
            </a:r>
            <a:r>
              <a:rPr lang="en-US" dirty="0" smtClean="0"/>
              <a:t>with </a:t>
            </a:r>
            <a:r>
              <a:rPr lang="en-US" dirty="0"/>
              <a:t>weight loss, edema and intermittent fever. </a:t>
            </a:r>
            <a:endParaRPr lang="tr-TR" dirty="0" smtClean="0"/>
          </a:p>
          <a:p>
            <a:r>
              <a:rPr lang="en-US" dirty="0">
                <a:solidFill>
                  <a:srgbClr val="CC00CC"/>
                </a:solidFill>
              </a:rPr>
              <a:t>Laboratory tests </a:t>
            </a:r>
            <a:r>
              <a:rPr lang="en-US" dirty="0"/>
              <a:t>Equine infectious anemia is often confirmed by serology. </a:t>
            </a:r>
            <a:endParaRPr lang="tr-TR" dirty="0" smtClean="0"/>
          </a:p>
          <a:p>
            <a:r>
              <a:rPr lang="en-US" dirty="0" smtClean="0">
                <a:solidFill>
                  <a:srgbClr val="FF6600"/>
                </a:solidFill>
              </a:rPr>
              <a:t>Once </a:t>
            </a:r>
            <a:r>
              <a:rPr lang="en-US" dirty="0">
                <a:solidFill>
                  <a:srgbClr val="FF6600"/>
                </a:solidFill>
              </a:rPr>
              <a:t>an animal is infected, it becomes a carrier for life. </a:t>
            </a:r>
            <a:endParaRPr lang="tr-TR" dirty="0" smtClean="0">
              <a:solidFill>
                <a:srgbClr val="FF6600"/>
              </a:solidFill>
            </a:endParaRPr>
          </a:p>
          <a:p>
            <a:r>
              <a:rPr lang="en-US" dirty="0" smtClean="0"/>
              <a:t>The </a:t>
            </a:r>
            <a:r>
              <a:rPr lang="en-US" dirty="0"/>
              <a:t>two most commonly used serological tests </a:t>
            </a:r>
            <a:r>
              <a:rPr lang="en-US" dirty="0">
                <a:solidFill>
                  <a:srgbClr val="00B050"/>
                </a:solidFill>
              </a:rPr>
              <a:t>are the agar gel immunodiffusion (AGID or Coggins) test and enzyme-linked immunosorbent assays (ELISAs).</a:t>
            </a:r>
            <a:r>
              <a:rPr lang="en-US" dirty="0">
                <a:solidFill>
                  <a:srgbClr val="FF6600"/>
                </a:solidFill>
              </a:rPr>
              <a:t> </a:t>
            </a:r>
            <a:endParaRPr lang="tr-TR" dirty="0" smtClean="0">
              <a:solidFill>
                <a:srgbClr val="FF6600"/>
              </a:solidFill>
            </a:endParaRPr>
          </a:p>
          <a:p>
            <a:r>
              <a:rPr lang="en-US" dirty="0" smtClean="0"/>
              <a:t>RTPCR</a:t>
            </a:r>
            <a:r>
              <a:rPr lang="tr-TR" dirty="0" smtClean="0"/>
              <a:t> </a:t>
            </a:r>
            <a:r>
              <a:rPr lang="en-US" dirty="0" smtClean="0"/>
              <a:t>assays </a:t>
            </a:r>
            <a:r>
              <a:rPr lang="en-US" dirty="0"/>
              <a:t>can also be used to detect infected horses. </a:t>
            </a:r>
            <a:endParaRPr lang="tr-TR" dirty="0">
              <a:solidFill>
                <a:srgbClr val="FF6600"/>
              </a:solidFill>
            </a:endParaRPr>
          </a:p>
        </p:txBody>
      </p:sp>
    </p:spTree>
    <p:extLst>
      <p:ext uri="{BB962C8B-B14F-4D97-AF65-F5344CB8AC3E}">
        <p14:creationId xmlns:p14="http://schemas.microsoft.com/office/powerpoint/2010/main" val="3805469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04405"/>
            <a:ext cx="10515600" cy="5072558"/>
          </a:xfrm>
        </p:spPr>
        <p:txBody>
          <a:bodyPr>
            <a:normAutofit fontScale="92500" lnSpcReduction="10000"/>
          </a:bodyPr>
          <a:lstStyle/>
          <a:p>
            <a:r>
              <a:rPr lang="tr-TR" dirty="0" err="1"/>
              <a:t>The</a:t>
            </a:r>
            <a:r>
              <a:rPr lang="tr-TR" dirty="0"/>
              <a:t> </a:t>
            </a:r>
            <a:r>
              <a:rPr lang="tr-TR" dirty="0" err="1"/>
              <a:t>differential</a:t>
            </a:r>
            <a:r>
              <a:rPr lang="tr-TR" dirty="0"/>
              <a:t> </a:t>
            </a:r>
            <a:r>
              <a:rPr lang="tr-TR" dirty="0" err="1"/>
              <a:t>diagnosis</a:t>
            </a:r>
            <a:r>
              <a:rPr lang="tr-TR" dirty="0"/>
              <a:t> </a:t>
            </a:r>
            <a:r>
              <a:rPr lang="tr-TR" dirty="0" err="1"/>
              <a:t>includes</a:t>
            </a:r>
            <a:r>
              <a:rPr lang="tr-TR" dirty="0"/>
              <a:t> </a:t>
            </a:r>
            <a:r>
              <a:rPr lang="tr-TR" dirty="0" err="1" smtClean="0"/>
              <a:t>other</a:t>
            </a:r>
            <a:r>
              <a:rPr lang="tr-TR" dirty="0" smtClean="0"/>
              <a:t> </a:t>
            </a:r>
            <a:r>
              <a:rPr lang="tr-TR" dirty="0" err="1"/>
              <a:t>febrile</a:t>
            </a:r>
            <a:r>
              <a:rPr lang="tr-TR" dirty="0"/>
              <a:t> </a:t>
            </a:r>
            <a:r>
              <a:rPr lang="tr-TR" dirty="0" err="1"/>
              <a:t>illnesses</a:t>
            </a:r>
            <a:r>
              <a:rPr lang="tr-TR" dirty="0"/>
              <a:t> </a:t>
            </a:r>
            <a:r>
              <a:rPr lang="tr-TR" dirty="0" err="1"/>
              <a:t>including</a:t>
            </a:r>
            <a:r>
              <a:rPr lang="tr-TR" dirty="0"/>
              <a:t> </a:t>
            </a:r>
            <a:endParaRPr lang="tr-TR" dirty="0" smtClean="0"/>
          </a:p>
          <a:p>
            <a:r>
              <a:rPr lang="tr-TR" dirty="0" smtClean="0"/>
              <a:t>AHS</a:t>
            </a:r>
          </a:p>
          <a:p>
            <a:r>
              <a:rPr lang="tr-TR" dirty="0" err="1" smtClean="0"/>
              <a:t>equine</a:t>
            </a:r>
            <a:r>
              <a:rPr lang="tr-TR" dirty="0" smtClean="0"/>
              <a:t> </a:t>
            </a:r>
            <a:r>
              <a:rPr lang="tr-TR" dirty="0" err="1"/>
              <a:t>viral</a:t>
            </a:r>
            <a:r>
              <a:rPr lang="tr-TR" dirty="0"/>
              <a:t> </a:t>
            </a:r>
            <a:r>
              <a:rPr lang="tr-TR" dirty="0" err="1"/>
              <a:t>arteritis</a:t>
            </a:r>
            <a:r>
              <a:rPr lang="tr-TR" dirty="0"/>
              <a:t>, </a:t>
            </a:r>
            <a:endParaRPr lang="tr-TR" dirty="0" smtClean="0"/>
          </a:p>
          <a:p>
            <a:r>
              <a:rPr lang="tr-TR" dirty="0" smtClean="0"/>
              <a:t>Ruam</a:t>
            </a:r>
          </a:p>
          <a:p>
            <a:r>
              <a:rPr lang="tr-TR" dirty="0" err="1" smtClean="0"/>
              <a:t>purpura</a:t>
            </a:r>
            <a:r>
              <a:rPr lang="tr-TR" dirty="0" smtClean="0"/>
              <a:t> </a:t>
            </a:r>
            <a:r>
              <a:rPr lang="tr-TR" dirty="0" err="1"/>
              <a:t>hemorrhagica</a:t>
            </a:r>
            <a:r>
              <a:rPr lang="tr-TR" dirty="0"/>
              <a:t>, </a:t>
            </a:r>
            <a:endParaRPr lang="tr-TR" dirty="0" smtClean="0"/>
          </a:p>
          <a:p>
            <a:r>
              <a:rPr lang="tr-TR" dirty="0" err="1" smtClean="0"/>
              <a:t>leptospirosis</a:t>
            </a:r>
            <a:r>
              <a:rPr lang="tr-TR" dirty="0"/>
              <a:t>, </a:t>
            </a:r>
            <a:endParaRPr lang="tr-TR" dirty="0" smtClean="0"/>
          </a:p>
          <a:p>
            <a:r>
              <a:rPr lang="tr-TR" dirty="0" err="1" smtClean="0"/>
              <a:t>babesiosis</a:t>
            </a:r>
            <a:r>
              <a:rPr lang="tr-TR" dirty="0"/>
              <a:t>, </a:t>
            </a:r>
            <a:endParaRPr lang="tr-TR" dirty="0" smtClean="0"/>
          </a:p>
          <a:p>
            <a:r>
              <a:rPr lang="tr-TR" dirty="0" smtClean="0"/>
              <a:t>severe </a:t>
            </a:r>
            <a:r>
              <a:rPr lang="tr-TR" dirty="0" err="1"/>
              <a:t>strongyliasis</a:t>
            </a:r>
            <a:r>
              <a:rPr lang="tr-TR" dirty="0"/>
              <a:t> </a:t>
            </a:r>
            <a:r>
              <a:rPr lang="tr-TR" dirty="0" err="1"/>
              <a:t>or</a:t>
            </a:r>
            <a:r>
              <a:rPr lang="tr-TR" dirty="0"/>
              <a:t> </a:t>
            </a:r>
            <a:r>
              <a:rPr lang="tr-TR" dirty="0" err="1"/>
              <a:t>fascioliasis</a:t>
            </a:r>
            <a:r>
              <a:rPr lang="tr-TR" dirty="0"/>
              <a:t>, </a:t>
            </a:r>
            <a:endParaRPr lang="tr-TR" dirty="0" smtClean="0"/>
          </a:p>
          <a:p>
            <a:r>
              <a:rPr lang="tr-TR" dirty="0" err="1" smtClean="0"/>
              <a:t>phenothiazine</a:t>
            </a:r>
            <a:r>
              <a:rPr lang="tr-TR" dirty="0" smtClean="0"/>
              <a:t> </a:t>
            </a:r>
            <a:r>
              <a:rPr lang="tr-TR" dirty="0" err="1"/>
              <a:t>toxicity</a:t>
            </a:r>
            <a:r>
              <a:rPr lang="tr-TR" dirty="0"/>
              <a:t>, </a:t>
            </a:r>
            <a:endParaRPr lang="tr-TR" dirty="0" smtClean="0"/>
          </a:p>
          <a:p>
            <a:r>
              <a:rPr lang="tr-TR" dirty="0" err="1" smtClean="0"/>
              <a:t>autoimmune</a:t>
            </a:r>
            <a:r>
              <a:rPr lang="tr-TR" dirty="0" smtClean="0"/>
              <a:t> </a:t>
            </a:r>
            <a:r>
              <a:rPr lang="tr-TR" dirty="0" err="1"/>
              <a:t>hemolytic</a:t>
            </a:r>
            <a:r>
              <a:rPr lang="tr-TR" dirty="0"/>
              <a:t> </a:t>
            </a:r>
            <a:r>
              <a:rPr lang="tr-TR" dirty="0" err="1"/>
              <a:t>anemia</a:t>
            </a:r>
            <a:r>
              <a:rPr lang="tr-TR" dirty="0"/>
              <a:t> </a:t>
            </a:r>
            <a:r>
              <a:rPr lang="tr-TR" dirty="0" err="1"/>
              <a:t>and</a:t>
            </a:r>
            <a:r>
              <a:rPr lang="tr-TR" dirty="0"/>
              <a:t> </a:t>
            </a:r>
            <a:endParaRPr lang="tr-TR" dirty="0" smtClean="0"/>
          </a:p>
          <a:p>
            <a:r>
              <a:rPr lang="tr-TR" dirty="0" err="1" smtClean="0"/>
              <a:t>other</a:t>
            </a:r>
            <a:r>
              <a:rPr lang="tr-TR" dirty="0" smtClean="0"/>
              <a:t> </a:t>
            </a:r>
            <a:r>
              <a:rPr lang="tr-TR" dirty="0" err="1"/>
              <a:t>diseases</a:t>
            </a:r>
            <a:r>
              <a:rPr lang="tr-TR" dirty="0"/>
              <a:t> </a:t>
            </a:r>
            <a:r>
              <a:rPr lang="tr-TR" dirty="0" err="1"/>
              <a:t>that</a:t>
            </a:r>
            <a:r>
              <a:rPr lang="tr-TR" dirty="0"/>
              <a:t> </a:t>
            </a:r>
            <a:r>
              <a:rPr lang="tr-TR" dirty="0" err="1"/>
              <a:t>cause</a:t>
            </a:r>
            <a:r>
              <a:rPr lang="tr-TR" dirty="0"/>
              <a:t> </a:t>
            </a:r>
            <a:r>
              <a:rPr lang="tr-TR" dirty="0" err="1"/>
              <a:t>fever</a:t>
            </a:r>
            <a:r>
              <a:rPr lang="tr-TR" dirty="0"/>
              <a:t>, </a:t>
            </a:r>
            <a:r>
              <a:rPr lang="tr-TR" dirty="0" err="1"/>
              <a:t>edema</a:t>
            </a:r>
            <a:r>
              <a:rPr lang="tr-TR" dirty="0"/>
              <a:t> </a:t>
            </a:r>
            <a:r>
              <a:rPr lang="tr-TR" dirty="0" err="1"/>
              <a:t>and</a:t>
            </a:r>
            <a:r>
              <a:rPr lang="tr-TR" dirty="0"/>
              <a:t>/</a:t>
            </a:r>
            <a:r>
              <a:rPr lang="tr-TR" dirty="0" err="1"/>
              <a:t>or</a:t>
            </a:r>
            <a:r>
              <a:rPr lang="tr-TR" dirty="0"/>
              <a:t> </a:t>
            </a:r>
            <a:r>
              <a:rPr lang="tr-TR" dirty="0" err="1"/>
              <a:t>anemia</a:t>
            </a:r>
            <a:r>
              <a:rPr lang="tr-TR" dirty="0"/>
              <a:t>. </a:t>
            </a:r>
          </a:p>
        </p:txBody>
      </p:sp>
    </p:spTree>
    <p:extLst>
      <p:ext uri="{BB962C8B-B14F-4D97-AF65-F5344CB8AC3E}">
        <p14:creationId xmlns:p14="http://schemas.microsoft.com/office/powerpoint/2010/main" val="65140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Immunity</a:t>
            </a:r>
            <a:endParaRPr lang="tr-TR" dirty="0">
              <a:solidFill>
                <a:srgbClr val="0070C0"/>
              </a:solidFill>
            </a:endParaRPr>
          </a:p>
        </p:txBody>
      </p:sp>
      <p:sp>
        <p:nvSpPr>
          <p:cNvPr id="3" name="İçerik Yer Tutucusu 2"/>
          <p:cNvSpPr>
            <a:spLocks noGrp="1"/>
          </p:cNvSpPr>
          <p:nvPr>
            <p:ph idx="1"/>
          </p:nvPr>
        </p:nvSpPr>
        <p:spPr/>
        <p:txBody>
          <a:bodyPr/>
          <a:lstStyle/>
          <a:p>
            <a:r>
              <a:rPr lang="en-GB" altLang="tr-TR" dirty="0"/>
              <a:t>Animals can be virus-carriers for several years despite having antibody</a:t>
            </a:r>
            <a:r>
              <a:rPr lang="en-GB" altLang="tr-TR" dirty="0" smtClean="0"/>
              <a:t>.</a:t>
            </a:r>
            <a:endParaRPr lang="tr-TR" altLang="tr-TR" dirty="0" smtClean="0"/>
          </a:p>
          <a:p>
            <a:r>
              <a:rPr lang="en-US" altLang="tr-TR" dirty="0" smtClean="0"/>
              <a:t>Precipitant</a:t>
            </a:r>
            <a:r>
              <a:rPr lang="tr-TR" altLang="tr-TR" dirty="0" smtClean="0"/>
              <a:t>, </a:t>
            </a:r>
            <a:r>
              <a:rPr lang="en-US" altLang="tr-TR" dirty="0" smtClean="0"/>
              <a:t>the complement</a:t>
            </a:r>
            <a:r>
              <a:rPr lang="tr-TR" altLang="tr-TR" dirty="0" smtClean="0"/>
              <a:t> </a:t>
            </a:r>
            <a:r>
              <a:rPr lang="tr-TR" altLang="tr-TR" dirty="0" err="1" smtClean="0"/>
              <a:t>binding</a:t>
            </a:r>
            <a:r>
              <a:rPr lang="tr-TR" altLang="tr-TR" dirty="0" smtClean="0"/>
              <a:t> </a:t>
            </a:r>
            <a:r>
              <a:rPr lang="en-US" altLang="tr-TR" dirty="0" smtClean="0"/>
              <a:t>and </a:t>
            </a:r>
            <a:r>
              <a:rPr lang="en-US" altLang="tr-TR" dirty="0"/>
              <a:t>neutralizing antibodies are </a:t>
            </a:r>
            <a:r>
              <a:rPr lang="en-US" altLang="tr-TR" dirty="0" smtClean="0"/>
              <a:t>formed</a:t>
            </a:r>
            <a:r>
              <a:rPr lang="tr-TR" altLang="tr-TR" dirty="0" smtClean="0"/>
              <a:t>.</a:t>
            </a:r>
          </a:p>
          <a:p>
            <a:r>
              <a:rPr lang="en-US" altLang="tr-TR" dirty="0" smtClean="0"/>
              <a:t>Immunity </a:t>
            </a:r>
            <a:r>
              <a:rPr lang="en-US" altLang="tr-TR" dirty="0"/>
              <a:t>is not sufficient due to antigenic variation.</a:t>
            </a:r>
            <a:endParaRPr lang="tr-TR" altLang="tr-TR" dirty="0" smtClean="0"/>
          </a:p>
          <a:p>
            <a:endParaRPr lang="tr-TR" dirty="0"/>
          </a:p>
        </p:txBody>
      </p:sp>
    </p:spTree>
    <p:extLst>
      <p:ext uri="{BB962C8B-B14F-4D97-AF65-F5344CB8AC3E}">
        <p14:creationId xmlns:p14="http://schemas.microsoft.com/office/powerpoint/2010/main" val="1432587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Prevention</a:t>
            </a:r>
            <a:r>
              <a:rPr lang="tr-TR" dirty="0" smtClean="0">
                <a:solidFill>
                  <a:srgbClr val="0070C0"/>
                </a:solidFill>
              </a:rPr>
              <a:t> </a:t>
            </a:r>
            <a:r>
              <a:rPr lang="tr-TR" dirty="0" err="1" smtClean="0">
                <a:solidFill>
                  <a:srgbClr val="0070C0"/>
                </a:solidFill>
              </a:rPr>
              <a:t>and</a:t>
            </a:r>
            <a:r>
              <a:rPr lang="tr-TR" dirty="0" smtClean="0">
                <a:solidFill>
                  <a:srgbClr val="0070C0"/>
                </a:solidFill>
              </a:rPr>
              <a:t> Control</a:t>
            </a:r>
            <a:endParaRPr lang="tr-TR" dirty="0">
              <a:solidFill>
                <a:srgbClr val="0070C0"/>
              </a:solidFill>
            </a:endParaRPr>
          </a:p>
        </p:txBody>
      </p:sp>
      <p:sp>
        <p:nvSpPr>
          <p:cNvPr id="3" name="İçerik Yer Tutucusu 2"/>
          <p:cNvSpPr>
            <a:spLocks noGrp="1"/>
          </p:cNvSpPr>
          <p:nvPr>
            <p:ph idx="1"/>
          </p:nvPr>
        </p:nvSpPr>
        <p:spPr/>
        <p:txBody>
          <a:bodyPr/>
          <a:lstStyle/>
          <a:p>
            <a:r>
              <a:rPr lang="en-US" dirty="0"/>
              <a:t>the fight against </a:t>
            </a:r>
            <a:r>
              <a:rPr lang="tr-TR" dirty="0" err="1" smtClean="0"/>
              <a:t>fli</a:t>
            </a:r>
            <a:r>
              <a:rPr lang="en-US" dirty="0" err="1" smtClean="0"/>
              <a:t>es</a:t>
            </a:r>
            <a:r>
              <a:rPr lang="en-US" dirty="0" smtClean="0"/>
              <a:t> </a:t>
            </a:r>
            <a:r>
              <a:rPr lang="en-US" dirty="0"/>
              <a:t>is important</a:t>
            </a:r>
            <a:r>
              <a:rPr lang="en-US" dirty="0" smtClean="0"/>
              <a:t>.</a:t>
            </a:r>
            <a:endParaRPr lang="tr-TR" dirty="0" smtClean="0"/>
          </a:p>
          <a:p>
            <a:r>
              <a:rPr lang="en-US" dirty="0"/>
              <a:t>Horses should be serologically tested at intervals of 4-6 months.</a:t>
            </a:r>
          </a:p>
          <a:p>
            <a:r>
              <a:rPr lang="en-US" dirty="0"/>
              <a:t>Infected animals are euthanized</a:t>
            </a:r>
            <a:r>
              <a:rPr lang="en-US" dirty="0" smtClean="0"/>
              <a:t> </a:t>
            </a:r>
            <a:r>
              <a:rPr lang="en-US" dirty="0"/>
              <a:t>by </a:t>
            </a:r>
            <a:r>
              <a:rPr lang="en-US" dirty="0" smtClean="0"/>
              <a:t>rules.</a:t>
            </a:r>
            <a:endParaRPr lang="tr-TR" dirty="0" smtClean="0"/>
          </a:p>
          <a:p>
            <a:r>
              <a:rPr lang="en-US" dirty="0"/>
              <a:t>Many countries have control programs requiring equids to be tested for equine infectious </a:t>
            </a:r>
            <a:r>
              <a:rPr lang="en-US" dirty="0" smtClean="0"/>
              <a:t>anemia</a:t>
            </a:r>
            <a:r>
              <a:rPr lang="tr-TR" dirty="0" smtClean="0"/>
              <a:t>.</a:t>
            </a:r>
          </a:p>
          <a:p>
            <a:r>
              <a:rPr lang="tr-TR" dirty="0"/>
              <a:t>No </a:t>
            </a:r>
            <a:r>
              <a:rPr lang="tr-TR" dirty="0" err="1"/>
              <a:t>vaccine</a:t>
            </a:r>
            <a:r>
              <a:rPr lang="tr-TR" dirty="0"/>
              <a:t> is </a:t>
            </a:r>
            <a:r>
              <a:rPr lang="tr-TR" dirty="0" err="1"/>
              <a:t>available</a:t>
            </a:r>
            <a:r>
              <a:rPr lang="tr-TR" dirty="0" smtClean="0"/>
              <a:t>.</a:t>
            </a:r>
          </a:p>
          <a:p>
            <a:r>
              <a:rPr lang="en-US" dirty="0"/>
              <a:t>Infected equids become lifelong carriers, and must be permanently isolated from other susceptible animals or euthanized.</a:t>
            </a:r>
            <a:endParaRPr lang="tr-TR" dirty="0"/>
          </a:p>
        </p:txBody>
      </p:sp>
    </p:spTree>
    <p:extLst>
      <p:ext uri="{BB962C8B-B14F-4D97-AF65-F5344CB8AC3E}">
        <p14:creationId xmlns:p14="http://schemas.microsoft.com/office/powerpoint/2010/main" val="2864636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References</a:t>
            </a:r>
            <a:endParaRPr lang="tr-TR" dirty="0"/>
          </a:p>
        </p:txBody>
      </p:sp>
      <p:sp>
        <p:nvSpPr>
          <p:cNvPr id="3" name="İçerik Yer Tutucusu 2"/>
          <p:cNvSpPr>
            <a:spLocks noGrp="1"/>
          </p:cNvSpPr>
          <p:nvPr>
            <p:ph idx="1"/>
          </p:nvPr>
        </p:nvSpPr>
        <p:spPr/>
        <p:txBody>
          <a:bodyPr/>
          <a:lstStyle/>
          <a:p>
            <a:r>
              <a:rPr lang="en-US" dirty="0" err="1"/>
              <a:t>Ataseven</a:t>
            </a:r>
            <a:r>
              <a:rPr lang="en-US" dirty="0"/>
              <a:t>, V. S., &amp; </a:t>
            </a:r>
            <a:r>
              <a:rPr lang="en-US" dirty="0" err="1"/>
              <a:t>Arslan</a:t>
            </a:r>
            <a:r>
              <a:rPr lang="en-US" dirty="0"/>
              <a:t>, H. H. (2005). Equine infectious anemia in mules, donkeys, and horses: epidemiologic studies in the different geographic regions of Turkey. </a:t>
            </a:r>
            <a:r>
              <a:rPr lang="en-US" i="1" dirty="0"/>
              <a:t>Journal of equine veterinary science</a:t>
            </a:r>
            <a:r>
              <a:rPr lang="en-US" dirty="0"/>
              <a:t>, </a:t>
            </a:r>
            <a:r>
              <a:rPr lang="en-US" i="1" dirty="0"/>
              <a:t>25</a:t>
            </a:r>
            <a:r>
              <a:rPr lang="en-US" dirty="0"/>
              <a:t>(10), 439-441</a:t>
            </a:r>
            <a:r>
              <a:rPr lang="en-US" dirty="0" smtClean="0"/>
              <a:t>.</a:t>
            </a:r>
            <a:endParaRPr lang="tr-TR" dirty="0" smtClean="0"/>
          </a:p>
          <a:p>
            <a:r>
              <a:rPr lang="tr-TR" dirty="0"/>
              <a:t>http://www.cfsph.iastate.edu/Factsheets/pdfs/equine_infectious_anemia.pdf</a:t>
            </a:r>
          </a:p>
        </p:txBody>
      </p:sp>
    </p:spTree>
    <p:extLst>
      <p:ext uri="{BB962C8B-B14F-4D97-AF65-F5344CB8AC3E}">
        <p14:creationId xmlns:p14="http://schemas.microsoft.com/office/powerpoint/2010/main" val="1665134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0076" y="1659535"/>
            <a:ext cx="10515600" cy="1325563"/>
          </a:xfrm>
        </p:spPr>
        <p:txBody>
          <a:bodyPr>
            <a:normAutofit/>
          </a:bodyPr>
          <a:lstStyle/>
          <a:p>
            <a:pPr algn="ctr"/>
            <a:r>
              <a:rPr lang="tr-TR" sz="6000" b="1" dirty="0" err="1" smtClean="0">
                <a:solidFill>
                  <a:srgbClr val="0070C0"/>
                </a:solidFill>
              </a:rPr>
              <a:t>Visna-Maedi</a:t>
            </a:r>
            <a:endParaRPr lang="tr-TR" sz="6000" b="1" dirty="0">
              <a:solidFill>
                <a:srgbClr val="0070C0"/>
              </a:solidFill>
            </a:endParaRPr>
          </a:p>
        </p:txBody>
      </p:sp>
    </p:spTree>
    <p:extLst>
      <p:ext uri="{BB962C8B-B14F-4D97-AF65-F5344CB8AC3E}">
        <p14:creationId xmlns:p14="http://schemas.microsoft.com/office/powerpoint/2010/main" val="2604437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14400"/>
            <a:ext cx="10515600" cy="5262563"/>
          </a:xfrm>
        </p:spPr>
        <p:txBody>
          <a:bodyPr>
            <a:normAutofit fontScale="92500" lnSpcReduction="10000"/>
          </a:bodyPr>
          <a:lstStyle/>
          <a:p>
            <a:r>
              <a:rPr lang="en-US" dirty="0" err="1"/>
              <a:t>Maedi-visna</a:t>
            </a:r>
            <a:r>
              <a:rPr lang="en-US" dirty="0"/>
              <a:t> and caprine arthritis and encephalitis are economically important viral diseases that affect sheep and goats</a:t>
            </a:r>
            <a:r>
              <a:rPr lang="en-US" dirty="0" smtClean="0"/>
              <a:t>.</a:t>
            </a:r>
            <a:endParaRPr lang="tr-TR" dirty="0" smtClean="0"/>
          </a:p>
          <a:p>
            <a:r>
              <a:rPr lang="en-GB" altLang="tr-TR" dirty="0"/>
              <a:t>Isolates are neurotropic or </a:t>
            </a:r>
            <a:r>
              <a:rPr lang="en-GB" altLang="tr-TR" dirty="0" err="1"/>
              <a:t>pneumotropic</a:t>
            </a:r>
            <a:r>
              <a:rPr lang="en-GB" altLang="tr-TR" dirty="0"/>
              <a:t> and cause chronic wasting disease in sheep.  Variants which escape neutralisation arise during the infection (as with HIV and Equine Anaemia Virus).</a:t>
            </a:r>
            <a:endParaRPr lang="tr-TR" dirty="0" smtClean="0"/>
          </a:p>
          <a:p>
            <a:r>
              <a:rPr lang="en-US" dirty="0"/>
              <a:t>The major syndromes in sheep are </a:t>
            </a:r>
            <a:r>
              <a:rPr lang="en-US" dirty="0">
                <a:solidFill>
                  <a:srgbClr val="CC00CC"/>
                </a:solidFill>
              </a:rPr>
              <a:t>dyspnea (</a:t>
            </a:r>
            <a:r>
              <a:rPr lang="en-US" dirty="0" err="1">
                <a:solidFill>
                  <a:srgbClr val="CC00CC"/>
                </a:solidFill>
              </a:rPr>
              <a:t>maedi</a:t>
            </a:r>
            <a:r>
              <a:rPr lang="en-US" dirty="0">
                <a:solidFill>
                  <a:srgbClr val="CC00CC"/>
                </a:solidFill>
              </a:rPr>
              <a:t>) </a:t>
            </a:r>
            <a:r>
              <a:rPr lang="en-US" dirty="0"/>
              <a:t>or </a:t>
            </a:r>
            <a:r>
              <a:rPr lang="en-US" dirty="0">
                <a:solidFill>
                  <a:srgbClr val="FF6600"/>
                </a:solidFill>
              </a:rPr>
              <a:t>neurological signs (</a:t>
            </a:r>
            <a:r>
              <a:rPr lang="en-US" dirty="0" err="1">
                <a:solidFill>
                  <a:srgbClr val="FF6600"/>
                </a:solidFill>
              </a:rPr>
              <a:t>visna</a:t>
            </a:r>
            <a:r>
              <a:rPr lang="en-US" dirty="0">
                <a:solidFill>
                  <a:srgbClr val="FF6600"/>
                </a:solidFill>
              </a:rPr>
              <a:t>), </a:t>
            </a:r>
            <a:r>
              <a:rPr lang="en-US" dirty="0"/>
              <a:t>which are both eventually fatal. </a:t>
            </a:r>
            <a:endParaRPr lang="tr-TR" dirty="0" smtClean="0"/>
          </a:p>
          <a:p>
            <a:r>
              <a:rPr lang="en-US" dirty="0" smtClean="0"/>
              <a:t>Adult </a:t>
            </a:r>
            <a:r>
              <a:rPr lang="en-US" dirty="0"/>
              <a:t>goats generally develop chronic progressive arthritis, while encephalomyelitis is seen in kids. </a:t>
            </a:r>
            <a:endParaRPr lang="tr-TR" dirty="0" smtClean="0"/>
          </a:p>
          <a:p>
            <a:r>
              <a:rPr lang="tr-TR" dirty="0" smtClean="0">
                <a:solidFill>
                  <a:srgbClr val="FF6600"/>
                </a:solidFill>
              </a:rPr>
              <a:t>VİSNA:</a:t>
            </a:r>
            <a:r>
              <a:rPr lang="tr-TR" dirty="0" smtClean="0"/>
              <a:t> </a:t>
            </a:r>
            <a:r>
              <a:rPr lang="en-US" dirty="0" smtClean="0"/>
              <a:t>A </a:t>
            </a:r>
            <a:r>
              <a:rPr lang="en-US" dirty="0"/>
              <a:t>very contagious, progressive infection characterized by very severe demyelination. CNS symptoms and paralysis occurs</a:t>
            </a:r>
            <a:r>
              <a:rPr lang="en-US" dirty="0" smtClean="0"/>
              <a:t>.</a:t>
            </a:r>
            <a:endParaRPr lang="tr-TR" dirty="0" smtClean="0"/>
          </a:p>
          <a:p>
            <a:r>
              <a:rPr lang="tr-TR" dirty="0" smtClean="0">
                <a:solidFill>
                  <a:srgbClr val="CC00CC"/>
                </a:solidFill>
              </a:rPr>
              <a:t>MAEDI: </a:t>
            </a:r>
            <a:r>
              <a:rPr lang="en-US" dirty="0" smtClean="0"/>
              <a:t>It </a:t>
            </a:r>
            <a:r>
              <a:rPr lang="en-US" dirty="0"/>
              <a:t>is a chronic disorder, a disease that causes interstitial </a:t>
            </a:r>
            <a:r>
              <a:rPr lang="en-US" dirty="0" smtClean="0"/>
              <a:t>pneumonia</a:t>
            </a:r>
            <a:r>
              <a:rPr lang="tr-TR" dirty="0" smtClean="0"/>
              <a:t> </a:t>
            </a:r>
            <a:r>
              <a:rPr lang="tr-TR" dirty="0" err="1" smtClean="0"/>
              <a:t>characterized</a:t>
            </a:r>
            <a:r>
              <a:rPr lang="tr-TR" dirty="0" smtClean="0"/>
              <a:t> </a:t>
            </a:r>
            <a:r>
              <a:rPr lang="tr-TR" dirty="0" err="1" smtClean="0"/>
              <a:t>by</a:t>
            </a:r>
            <a:r>
              <a:rPr lang="tr-TR" dirty="0" smtClean="0"/>
              <a:t> </a:t>
            </a:r>
            <a:r>
              <a:rPr lang="en-US" dirty="0"/>
              <a:t>dry coughing</a:t>
            </a:r>
            <a:r>
              <a:rPr lang="en-US" dirty="0" smtClean="0"/>
              <a:t> </a:t>
            </a:r>
            <a:r>
              <a:rPr lang="tr-TR" dirty="0" err="1" smtClean="0"/>
              <a:t>and</a:t>
            </a:r>
            <a:r>
              <a:rPr lang="en-US" dirty="0" smtClean="0"/>
              <a:t> dyspnea</a:t>
            </a:r>
            <a:r>
              <a:rPr lang="tr-TR" dirty="0" smtClean="0"/>
              <a:t>.</a:t>
            </a:r>
            <a:endParaRPr lang="tr-TR" dirty="0"/>
          </a:p>
        </p:txBody>
      </p:sp>
    </p:spTree>
    <p:extLst>
      <p:ext uri="{BB962C8B-B14F-4D97-AF65-F5344CB8AC3E}">
        <p14:creationId xmlns:p14="http://schemas.microsoft.com/office/powerpoint/2010/main" val="58294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Structure</a:t>
            </a:r>
            <a:endParaRPr lang="tr-TR" dirty="0">
              <a:solidFill>
                <a:srgbClr val="0070C0"/>
              </a:solidFill>
            </a:endParaRPr>
          </a:p>
        </p:txBody>
      </p:sp>
      <p:sp>
        <p:nvSpPr>
          <p:cNvPr id="3" name="İçerik Yer Tutucusu 2"/>
          <p:cNvSpPr>
            <a:spLocks noGrp="1"/>
          </p:cNvSpPr>
          <p:nvPr>
            <p:ph idx="1"/>
          </p:nvPr>
        </p:nvSpPr>
        <p:spPr/>
        <p:txBody>
          <a:bodyPr>
            <a:normAutofit fontScale="92500" lnSpcReduction="10000"/>
          </a:bodyPr>
          <a:lstStyle/>
          <a:p>
            <a:pPr>
              <a:lnSpc>
                <a:spcPct val="96000"/>
              </a:lnSpc>
            </a:pPr>
            <a:r>
              <a:rPr lang="en-GB" altLang="tr-TR" dirty="0"/>
              <a:t>The particles are roughly spherical, and about 100nm diameter.  They have several hundred knobbed spikes. </a:t>
            </a:r>
            <a:endParaRPr lang="tr-TR" altLang="tr-TR" dirty="0" smtClean="0"/>
          </a:p>
          <a:p>
            <a:pPr>
              <a:lnSpc>
                <a:spcPct val="96000"/>
              </a:lnSpc>
            </a:pPr>
            <a:r>
              <a:rPr lang="en-GB" altLang="tr-TR" dirty="0" smtClean="0"/>
              <a:t>The </a:t>
            </a:r>
            <a:r>
              <a:rPr lang="en-GB" altLang="tr-TR" dirty="0" err="1"/>
              <a:t>nucleocapsid</a:t>
            </a:r>
            <a:r>
              <a:rPr lang="en-GB" altLang="tr-TR" dirty="0"/>
              <a:t> protein is helical and not noticeable by </a:t>
            </a:r>
            <a:r>
              <a:rPr lang="en-GB" altLang="tr-TR" dirty="0" err="1"/>
              <a:t>em</a:t>
            </a:r>
            <a:r>
              <a:rPr lang="en-GB" altLang="tr-TR" dirty="0"/>
              <a:t>.</a:t>
            </a:r>
          </a:p>
          <a:p>
            <a:pPr>
              <a:lnSpc>
                <a:spcPct val="96000"/>
              </a:lnSpc>
            </a:pPr>
            <a:r>
              <a:rPr lang="en-GB" altLang="tr-TR" dirty="0"/>
              <a:t>An obvious outer layer of capsid protein is icosahedral or cone-shaped, depending on genus. </a:t>
            </a:r>
            <a:endParaRPr lang="tr-TR" altLang="tr-TR" dirty="0" smtClean="0"/>
          </a:p>
          <a:p>
            <a:pPr>
              <a:lnSpc>
                <a:spcPct val="96000"/>
              </a:lnSpc>
            </a:pPr>
            <a:r>
              <a:rPr lang="en-GB" altLang="tr-TR" dirty="0" smtClean="0"/>
              <a:t>The </a:t>
            </a:r>
            <a:r>
              <a:rPr lang="en-GB" altLang="tr-TR" dirty="0"/>
              <a:t>RNA genome has 3</a:t>
            </a:r>
            <a:r>
              <a:rPr lang="en-GB" altLang="tr-TR" i="1" dirty="0"/>
              <a:t> genes, gag, pol</a:t>
            </a:r>
            <a:r>
              <a:rPr lang="en-GB" altLang="tr-TR" dirty="0"/>
              <a:t> and</a:t>
            </a:r>
            <a:r>
              <a:rPr lang="en-GB" altLang="tr-TR" i="1" dirty="0"/>
              <a:t> </a:t>
            </a:r>
            <a:r>
              <a:rPr lang="en-GB" altLang="tr-TR" i="1" dirty="0" err="1"/>
              <a:t>env</a:t>
            </a:r>
            <a:r>
              <a:rPr lang="en-GB" altLang="tr-TR" i="1" dirty="0"/>
              <a:t>.</a:t>
            </a:r>
            <a:r>
              <a:rPr lang="en-GB" altLang="tr-TR" dirty="0"/>
              <a:t>  </a:t>
            </a:r>
          </a:p>
          <a:p>
            <a:pPr>
              <a:lnSpc>
                <a:spcPct val="96000"/>
              </a:lnSpc>
            </a:pPr>
            <a:r>
              <a:rPr lang="en-GB" altLang="tr-TR" i="1" dirty="0">
                <a:solidFill>
                  <a:srgbClr val="0070C0"/>
                </a:solidFill>
              </a:rPr>
              <a:t>Gag</a:t>
            </a:r>
            <a:r>
              <a:rPr lang="en-GB" altLang="tr-TR" dirty="0"/>
              <a:t> (group‑specific antigen coding gene) encodes the capsid proteins and the proteases which cleave them and the envelope spikes; </a:t>
            </a:r>
          </a:p>
          <a:p>
            <a:pPr>
              <a:lnSpc>
                <a:spcPct val="96000"/>
              </a:lnSpc>
            </a:pPr>
            <a:r>
              <a:rPr lang="en-GB" altLang="tr-TR" i="1" dirty="0">
                <a:solidFill>
                  <a:srgbClr val="0070C0"/>
                </a:solidFill>
              </a:rPr>
              <a:t>pol</a:t>
            </a:r>
            <a:r>
              <a:rPr lang="en-GB" altLang="tr-TR" i="1" dirty="0"/>
              <a:t> </a:t>
            </a:r>
            <a:r>
              <a:rPr lang="en-GB" altLang="tr-TR" dirty="0"/>
              <a:t>encodes the reverse transcriptase enzyme; and the integrase (see later)</a:t>
            </a:r>
          </a:p>
          <a:p>
            <a:pPr>
              <a:lnSpc>
                <a:spcPct val="96000"/>
              </a:lnSpc>
            </a:pPr>
            <a:r>
              <a:rPr lang="en-GB" altLang="tr-TR" i="1" dirty="0" err="1">
                <a:solidFill>
                  <a:srgbClr val="0070C0"/>
                </a:solidFill>
              </a:rPr>
              <a:t>env</a:t>
            </a:r>
            <a:r>
              <a:rPr lang="en-GB" altLang="tr-TR" dirty="0"/>
              <a:t> encodes the envelope spikes whose knob is termed </a:t>
            </a:r>
            <a:r>
              <a:rPr lang="en-GB" altLang="tr-TR" dirty="0" err="1"/>
              <a:t>gp</a:t>
            </a:r>
            <a:r>
              <a:rPr lang="en-GB" altLang="tr-TR" dirty="0"/>
              <a:t> 69 or 70. </a:t>
            </a:r>
          </a:p>
          <a:p>
            <a:endParaRPr lang="tr-TR" dirty="0"/>
          </a:p>
        </p:txBody>
      </p:sp>
    </p:spTree>
    <p:extLst>
      <p:ext uri="{BB962C8B-B14F-4D97-AF65-F5344CB8AC3E}">
        <p14:creationId xmlns:p14="http://schemas.microsoft.com/office/powerpoint/2010/main" val="4208868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Ethiology</a:t>
            </a:r>
            <a:endParaRPr lang="tr-TR" dirty="0">
              <a:solidFill>
                <a:srgbClr val="0070C0"/>
              </a:solidFill>
            </a:endParaRPr>
          </a:p>
        </p:txBody>
      </p:sp>
      <p:sp>
        <p:nvSpPr>
          <p:cNvPr id="3" name="İçerik Yer Tutucusu 2"/>
          <p:cNvSpPr>
            <a:spLocks noGrp="1"/>
          </p:cNvSpPr>
          <p:nvPr>
            <p:ph idx="1"/>
          </p:nvPr>
        </p:nvSpPr>
        <p:spPr>
          <a:xfrm>
            <a:off x="838200" y="1591294"/>
            <a:ext cx="10515600" cy="4585669"/>
          </a:xfrm>
        </p:spPr>
        <p:txBody>
          <a:bodyPr>
            <a:normAutofit lnSpcReduction="10000"/>
          </a:bodyPr>
          <a:lstStyle/>
          <a:p>
            <a:r>
              <a:rPr lang="tr-TR" dirty="0" err="1"/>
              <a:t>Retroviridae</a:t>
            </a:r>
            <a:r>
              <a:rPr lang="tr-TR" dirty="0"/>
              <a:t> </a:t>
            </a:r>
            <a:r>
              <a:rPr lang="tr-TR" dirty="0" smtClean="0"/>
              <a:t>       </a:t>
            </a:r>
            <a:r>
              <a:rPr lang="tr-TR" dirty="0" err="1"/>
              <a:t>Lentivirus</a:t>
            </a:r>
            <a:endParaRPr lang="tr-TR" dirty="0"/>
          </a:p>
          <a:p>
            <a:r>
              <a:rPr lang="tr-TR" dirty="0"/>
              <a:t>RNA</a:t>
            </a:r>
          </a:p>
          <a:p>
            <a:r>
              <a:rPr lang="tr-TR" dirty="0" err="1"/>
              <a:t>It</a:t>
            </a:r>
            <a:r>
              <a:rPr lang="tr-TR" dirty="0"/>
              <a:t> </a:t>
            </a:r>
            <a:r>
              <a:rPr lang="tr-TR" dirty="0" err="1"/>
              <a:t>contains</a:t>
            </a:r>
            <a:r>
              <a:rPr lang="tr-TR" dirty="0"/>
              <a:t> </a:t>
            </a:r>
            <a:r>
              <a:rPr lang="tr-TR" dirty="0" err="1"/>
              <a:t>the</a:t>
            </a:r>
            <a:r>
              <a:rPr lang="tr-TR" dirty="0"/>
              <a:t> </a:t>
            </a:r>
            <a:r>
              <a:rPr lang="tr-TR" dirty="0" err="1"/>
              <a:t>enzyme</a:t>
            </a:r>
            <a:r>
              <a:rPr lang="tr-TR" dirty="0"/>
              <a:t> </a:t>
            </a:r>
            <a:r>
              <a:rPr lang="tr-TR" dirty="0" err="1" smtClean="0"/>
              <a:t>called</a:t>
            </a:r>
            <a:r>
              <a:rPr lang="tr-TR" dirty="0" smtClean="0"/>
              <a:t> </a:t>
            </a:r>
            <a:r>
              <a:rPr lang="tr-TR" dirty="0" err="1" smtClean="0"/>
              <a:t>Reverse</a:t>
            </a:r>
            <a:r>
              <a:rPr lang="tr-TR" dirty="0" smtClean="0"/>
              <a:t> </a:t>
            </a:r>
            <a:r>
              <a:rPr lang="tr-TR" dirty="0" err="1"/>
              <a:t>Transcriptase</a:t>
            </a:r>
            <a:r>
              <a:rPr lang="tr-TR" dirty="0"/>
              <a:t> </a:t>
            </a:r>
            <a:r>
              <a:rPr lang="tr-TR" dirty="0" smtClean="0"/>
              <a:t>(RNA </a:t>
            </a:r>
            <a:r>
              <a:rPr lang="tr-TR" dirty="0" err="1" smtClean="0"/>
              <a:t>depended</a:t>
            </a:r>
            <a:r>
              <a:rPr lang="tr-TR" dirty="0" smtClean="0"/>
              <a:t> DNA </a:t>
            </a:r>
            <a:r>
              <a:rPr lang="tr-TR" dirty="0" err="1" smtClean="0"/>
              <a:t>Polymerase</a:t>
            </a:r>
            <a:r>
              <a:rPr lang="tr-TR" dirty="0" smtClean="0"/>
              <a:t>).</a:t>
            </a:r>
            <a:endParaRPr lang="tr-TR" dirty="0"/>
          </a:p>
          <a:p>
            <a:r>
              <a:rPr lang="tr-TR" dirty="0" err="1" smtClean="0"/>
              <a:t>Enveloped</a:t>
            </a:r>
            <a:endParaRPr lang="tr-TR" dirty="0"/>
          </a:p>
          <a:p>
            <a:r>
              <a:rPr lang="tr-TR" dirty="0" err="1" smtClean="0"/>
              <a:t>Sentive</a:t>
            </a:r>
            <a:r>
              <a:rPr lang="tr-TR" dirty="0" smtClean="0"/>
              <a:t> </a:t>
            </a:r>
            <a:r>
              <a:rPr lang="tr-TR" dirty="0" err="1" smtClean="0"/>
              <a:t>to</a:t>
            </a:r>
            <a:r>
              <a:rPr lang="tr-TR" dirty="0" smtClean="0"/>
              <a:t> </a:t>
            </a:r>
            <a:r>
              <a:rPr lang="tr-TR" dirty="0" err="1" smtClean="0"/>
              <a:t>Ether</a:t>
            </a:r>
            <a:r>
              <a:rPr lang="tr-TR" dirty="0" smtClean="0"/>
              <a:t> </a:t>
            </a:r>
            <a:r>
              <a:rPr lang="tr-TR" dirty="0" err="1"/>
              <a:t>and</a:t>
            </a:r>
            <a:r>
              <a:rPr lang="tr-TR" dirty="0"/>
              <a:t> </a:t>
            </a:r>
            <a:r>
              <a:rPr lang="tr-TR" dirty="0" err="1"/>
              <a:t>Chloroform</a:t>
            </a:r>
            <a:r>
              <a:rPr lang="tr-TR" dirty="0"/>
              <a:t>.</a:t>
            </a:r>
          </a:p>
          <a:p>
            <a:r>
              <a:rPr lang="tr-TR" dirty="0" err="1">
                <a:solidFill>
                  <a:srgbClr val="FF0000"/>
                </a:solidFill>
              </a:rPr>
              <a:t>Virus</a:t>
            </a:r>
            <a:r>
              <a:rPr lang="tr-TR" dirty="0">
                <a:solidFill>
                  <a:srgbClr val="FF0000"/>
                </a:solidFill>
              </a:rPr>
              <a:t> </a:t>
            </a:r>
            <a:r>
              <a:rPr lang="tr-TR" dirty="0" err="1" smtClean="0">
                <a:solidFill>
                  <a:srgbClr val="FF0000"/>
                </a:solidFill>
              </a:rPr>
              <a:t>inoculated</a:t>
            </a:r>
            <a:r>
              <a:rPr lang="tr-TR" dirty="0" smtClean="0">
                <a:solidFill>
                  <a:srgbClr val="FF0000"/>
                </a:solidFill>
              </a:rPr>
              <a:t> in </a:t>
            </a:r>
            <a:r>
              <a:rPr lang="tr-TR" dirty="0" err="1">
                <a:solidFill>
                  <a:srgbClr val="FF0000"/>
                </a:solidFill>
              </a:rPr>
              <a:t>Choroid</a:t>
            </a:r>
            <a:r>
              <a:rPr lang="tr-TR" dirty="0">
                <a:solidFill>
                  <a:srgbClr val="FF0000"/>
                </a:solidFill>
              </a:rPr>
              <a:t> </a:t>
            </a:r>
            <a:r>
              <a:rPr lang="tr-TR" dirty="0" err="1" smtClean="0">
                <a:solidFill>
                  <a:srgbClr val="FF0000"/>
                </a:solidFill>
              </a:rPr>
              <a:t>Plexus</a:t>
            </a:r>
            <a:r>
              <a:rPr lang="tr-TR" dirty="0" smtClean="0">
                <a:solidFill>
                  <a:srgbClr val="FF0000"/>
                </a:solidFill>
              </a:rPr>
              <a:t> </a:t>
            </a:r>
            <a:r>
              <a:rPr lang="tr-TR" dirty="0" err="1">
                <a:solidFill>
                  <a:srgbClr val="FF0000"/>
                </a:solidFill>
              </a:rPr>
              <a:t>cell</a:t>
            </a:r>
            <a:r>
              <a:rPr lang="tr-TR" dirty="0">
                <a:solidFill>
                  <a:srgbClr val="FF0000"/>
                </a:solidFill>
              </a:rPr>
              <a:t> </a:t>
            </a:r>
            <a:r>
              <a:rPr lang="tr-TR" dirty="0" err="1" smtClean="0">
                <a:solidFill>
                  <a:srgbClr val="FF0000"/>
                </a:solidFill>
              </a:rPr>
              <a:t>cultures</a:t>
            </a:r>
            <a:r>
              <a:rPr lang="tr-TR" dirty="0" smtClean="0">
                <a:solidFill>
                  <a:srgbClr val="FF0000"/>
                </a:solidFill>
              </a:rPr>
              <a:t> of </a:t>
            </a:r>
            <a:r>
              <a:rPr lang="tr-TR" dirty="0" err="1" smtClean="0">
                <a:solidFill>
                  <a:srgbClr val="FF0000"/>
                </a:solidFill>
              </a:rPr>
              <a:t>sheep</a:t>
            </a:r>
            <a:r>
              <a:rPr lang="tr-TR" dirty="0" smtClean="0"/>
              <a:t>.</a:t>
            </a:r>
            <a:endParaRPr lang="tr-TR" dirty="0"/>
          </a:p>
          <a:p>
            <a:r>
              <a:rPr lang="tr-TR" dirty="0" err="1">
                <a:solidFill>
                  <a:srgbClr val="CC00CC"/>
                </a:solidFill>
              </a:rPr>
              <a:t>While</a:t>
            </a:r>
            <a:r>
              <a:rPr lang="tr-TR" dirty="0">
                <a:solidFill>
                  <a:srgbClr val="CC00CC"/>
                </a:solidFill>
              </a:rPr>
              <a:t> </a:t>
            </a:r>
            <a:r>
              <a:rPr lang="tr-TR" dirty="0" err="1">
                <a:solidFill>
                  <a:srgbClr val="CC00CC"/>
                </a:solidFill>
              </a:rPr>
              <a:t>Visna</a:t>
            </a:r>
            <a:r>
              <a:rPr lang="tr-TR" dirty="0">
                <a:solidFill>
                  <a:srgbClr val="CC00CC"/>
                </a:solidFill>
              </a:rPr>
              <a:t> is </a:t>
            </a:r>
            <a:r>
              <a:rPr lang="tr-TR" dirty="0" err="1">
                <a:solidFill>
                  <a:srgbClr val="CC00CC"/>
                </a:solidFill>
              </a:rPr>
              <a:t>neutralized</a:t>
            </a:r>
            <a:r>
              <a:rPr lang="tr-TR" dirty="0">
                <a:solidFill>
                  <a:srgbClr val="CC00CC"/>
                </a:solidFill>
              </a:rPr>
              <a:t> </a:t>
            </a:r>
            <a:r>
              <a:rPr lang="tr-TR" dirty="0" err="1">
                <a:solidFill>
                  <a:srgbClr val="CC00CC"/>
                </a:solidFill>
              </a:rPr>
              <a:t>with</a:t>
            </a:r>
            <a:r>
              <a:rPr lang="tr-TR" dirty="0">
                <a:solidFill>
                  <a:srgbClr val="CC00CC"/>
                </a:solidFill>
              </a:rPr>
              <a:t> </a:t>
            </a:r>
            <a:r>
              <a:rPr lang="tr-TR" dirty="0" err="1">
                <a:solidFill>
                  <a:srgbClr val="CC00CC"/>
                </a:solidFill>
              </a:rPr>
              <a:t>Maedi</a:t>
            </a:r>
            <a:r>
              <a:rPr lang="tr-TR" dirty="0">
                <a:solidFill>
                  <a:srgbClr val="CC00CC"/>
                </a:solidFill>
              </a:rPr>
              <a:t> </a:t>
            </a:r>
            <a:r>
              <a:rPr lang="tr-TR" dirty="0" err="1">
                <a:solidFill>
                  <a:srgbClr val="CC00CC"/>
                </a:solidFill>
              </a:rPr>
              <a:t>antiserum</a:t>
            </a:r>
            <a:r>
              <a:rPr lang="tr-TR" dirty="0">
                <a:solidFill>
                  <a:srgbClr val="CC00CC"/>
                </a:solidFill>
              </a:rPr>
              <a:t>, </a:t>
            </a:r>
            <a:r>
              <a:rPr lang="tr-TR" dirty="0" err="1" smtClean="0">
                <a:solidFill>
                  <a:srgbClr val="CC00CC"/>
                </a:solidFill>
              </a:rPr>
              <a:t>Maedi</a:t>
            </a:r>
            <a:r>
              <a:rPr lang="tr-TR" dirty="0" smtClean="0">
                <a:solidFill>
                  <a:srgbClr val="CC00CC"/>
                </a:solidFill>
              </a:rPr>
              <a:t> </a:t>
            </a:r>
            <a:r>
              <a:rPr lang="tr-TR" dirty="0">
                <a:solidFill>
                  <a:srgbClr val="CC00CC"/>
                </a:solidFill>
              </a:rPr>
              <a:t>is </a:t>
            </a:r>
            <a:r>
              <a:rPr lang="tr-TR" dirty="0" err="1">
                <a:solidFill>
                  <a:srgbClr val="CC00CC"/>
                </a:solidFill>
              </a:rPr>
              <a:t>partially</a:t>
            </a:r>
            <a:r>
              <a:rPr lang="tr-TR" dirty="0">
                <a:solidFill>
                  <a:srgbClr val="CC00CC"/>
                </a:solidFill>
              </a:rPr>
              <a:t> </a:t>
            </a:r>
            <a:r>
              <a:rPr lang="tr-TR" dirty="0" err="1">
                <a:solidFill>
                  <a:srgbClr val="CC00CC"/>
                </a:solidFill>
              </a:rPr>
              <a:t>neutralized</a:t>
            </a:r>
            <a:r>
              <a:rPr lang="tr-TR" dirty="0">
                <a:solidFill>
                  <a:srgbClr val="CC00CC"/>
                </a:solidFill>
              </a:rPr>
              <a:t> </a:t>
            </a:r>
            <a:r>
              <a:rPr lang="tr-TR" dirty="0" err="1">
                <a:solidFill>
                  <a:srgbClr val="CC00CC"/>
                </a:solidFill>
              </a:rPr>
              <a:t>with</a:t>
            </a:r>
            <a:r>
              <a:rPr lang="tr-TR" dirty="0">
                <a:solidFill>
                  <a:srgbClr val="CC00CC"/>
                </a:solidFill>
              </a:rPr>
              <a:t> </a:t>
            </a:r>
            <a:r>
              <a:rPr lang="tr-TR" dirty="0" err="1">
                <a:solidFill>
                  <a:srgbClr val="CC00CC"/>
                </a:solidFill>
              </a:rPr>
              <a:t>Visna</a:t>
            </a:r>
            <a:r>
              <a:rPr lang="tr-TR" dirty="0">
                <a:solidFill>
                  <a:srgbClr val="CC00CC"/>
                </a:solidFill>
              </a:rPr>
              <a:t> </a:t>
            </a:r>
            <a:r>
              <a:rPr lang="tr-TR" dirty="0" err="1">
                <a:solidFill>
                  <a:srgbClr val="CC00CC"/>
                </a:solidFill>
              </a:rPr>
              <a:t>antiserum</a:t>
            </a:r>
            <a:r>
              <a:rPr lang="tr-TR" dirty="0" smtClean="0">
                <a:solidFill>
                  <a:srgbClr val="CC00CC"/>
                </a:solidFill>
              </a:rPr>
              <a:t>.</a:t>
            </a:r>
          </a:p>
          <a:p>
            <a:r>
              <a:rPr lang="tr-TR" dirty="0" smtClean="0">
                <a:solidFill>
                  <a:srgbClr val="7030A0"/>
                </a:solidFill>
              </a:rPr>
              <a:t>SLOW VIRUS INFECTION</a:t>
            </a:r>
            <a:endParaRPr lang="tr-TR" dirty="0">
              <a:solidFill>
                <a:srgbClr val="7030A0"/>
              </a:solidFill>
            </a:endParaRPr>
          </a:p>
        </p:txBody>
      </p:sp>
    </p:spTree>
    <p:extLst>
      <p:ext uri="{BB962C8B-B14F-4D97-AF65-F5344CB8AC3E}">
        <p14:creationId xmlns:p14="http://schemas.microsoft.com/office/powerpoint/2010/main" val="3635140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026445" y="2481942"/>
            <a:ext cx="2968831" cy="197130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p:txBody>
          <a:bodyPr/>
          <a:lstStyle/>
          <a:p>
            <a:r>
              <a:rPr lang="tr-TR" dirty="0" err="1" smtClean="0">
                <a:solidFill>
                  <a:srgbClr val="0070C0"/>
                </a:solidFill>
              </a:rPr>
              <a:t>Transmission</a:t>
            </a:r>
            <a:endParaRPr lang="tr-TR" dirty="0">
              <a:solidFill>
                <a:srgbClr val="0070C0"/>
              </a:solidFill>
            </a:endParaRPr>
          </a:p>
        </p:txBody>
      </p:sp>
      <p:sp>
        <p:nvSpPr>
          <p:cNvPr id="3" name="İçerik Yer Tutucusu 2"/>
          <p:cNvSpPr>
            <a:spLocks noGrp="1"/>
          </p:cNvSpPr>
          <p:nvPr>
            <p:ph idx="1"/>
          </p:nvPr>
        </p:nvSpPr>
        <p:spPr>
          <a:xfrm>
            <a:off x="838200" y="1690688"/>
            <a:ext cx="8080169" cy="4763799"/>
          </a:xfrm>
        </p:spPr>
        <p:txBody>
          <a:bodyPr>
            <a:normAutofit fontScale="85000" lnSpcReduction="10000"/>
          </a:bodyPr>
          <a:lstStyle/>
          <a:p>
            <a:r>
              <a:rPr lang="en-US" dirty="0"/>
              <a:t>MVV </a:t>
            </a:r>
            <a:r>
              <a:rPr lang="en-US" dirty="0" smtClean="0"/>
              <a:t>can </a:t>
            </a:r>
            <a:r>
              <a:rPr lang="en-US" dirty="0"/>
              <a:t>be transmitted to lambs, kids or other susceptible species in milk or colostrum. </a:t>
            </a:r>
            <a:r>
              <a:rPr lang="en-US" dirty="0">
                <a:solidFill>
                  <a:srgbClr val="CC00CC"/>
                </a:solidFill>
              </a:rPr>
              <a:t>Lactogenic transmission was once thought to be the major route by which SRLVs spread, based on the ability to prevent most infections by removing lambs or kids from their dams at birth</a:t>
            </a:r>
            <a:r>
              <a:rPr lang="en-US" dirty="0" smtClean="0">
                <a:solidFill>
                  <a:srgbClr val="CC00CC"/>
                </a:solidFill>
              </a:rPr>
              <a:t>.</a:t>
            </a:r>
            <a:endParaRPr lang="tr-TR" dirty="0" smtClean="0">
              <a:solidFill>
                <a:srgbClr val="CC00CC"/>
              </a:solidFill>
            </a:endParaRPr>
          </a:p>
          <a:p>
            <a:r>
              <a:rPr lang="en-US" dirty="0"/>
              <a:t>In addition to milk, SRLVs have been found in respiratory secretions and feces, and infections have been demonstrated by intranasal or </a:t>
            </a:r>
            <a:r>
              <a:rPr lang="en-US" dirty="0" err="1"/>
              <a:t>intraconjunctival</a:t>
            </a:r>
            <a:r>
              <a:rPr lang="en-US" dirty="0"/>
              <a:t> inoculation, and via </a:t>
            </a:r>
            <a:r>
              <a:rPr lang="en-US" dirty="0" err="1"/>
              <a:t>fecally</a:t>
            </a:r>
            <a:r>
              <a:rPr lang="en-US" dirty="0"/>
              <a:t>-contaminated water</a:t>
            </a:r>
            <a:r>
              <a:rPr lang="en-US" dirty="0" smtClean="0"/>
              <a:t>.</a:t>
            </a:r>
            <a:endParaRPr lang="tr-TR" dirty="0" smtClean="0"/>
          </a:p>
          <a:p>
            <a:r>
              <a:rPr lang="en-US" dirty="0"/>
              <a:t>Feed and water troughs, or the </a:t>
            </a:r>
            <a:r>
              <a:rPr lang="en-US" dirty="0" err="1"/>
              <a:t>aerosolization</a:t>
            </a:r>
            <a:r>
              <a:rPr lang="en-US" dirty="0"/>
              <a:t> of infectious milk in dairies, might be additional sources of virus. </a:t>
            </a:r>
            <a:endParaRPr lang="tr-TR" dirty="0" smtClean="0"/>
          </a:p>
          <a:p>
            <a:r>
              <a:rPr lang="en-US" dirty="0" smtClean="0"/>
              <a:t>Iatrogenic </a:t>
            </a:r>
            <a:r>
              <a:rPr lang="en-US" dirty="0"/>
              <a:t>spread through the reuse of needles or other objects that contact blood and tissues (e.g., tail docking equipment) also seems possible</a:t>
            </a:r>
            <a:endParaRPr lang="tr-TR" dirty="0"/>
          </a:p>
        </p:txBody>
      </p:sp>
      <p:sp>
        <p:nvSpPr>
          <p:cNvPr id="4" name="Dikdörtgen 3"/>
          <p:cNvSpPr/>
          <p:nvPr/>
        </p:nvSpPr>
        <p:spPr>
          <a:xfrm>
            <a:off x="9087877" y="3148732"/>
            <a:ext cx="3052823" cy="707886"/>
          </a:xfrm>
          <a:prstGeom prst="rect">
            <a:avLst/>
          </a:prstGeom>
        </p:spPr>
        <p:txBody>
          <a:bodyPr wrap="none">
            <a:spAutoFit/>
          </a:bodyPr>
          <a:lstStyle/>
          <a:p>
            <a:pPr algn="ctr"/>
            <a:r>
              <a:rPr lang="en-GB" altLang="tr-TR" sz="2000" dirty="0" smtClean="0"/>
              <a:t>Transmission </a:t>
            </a:r>
            <a:r>
              <a:rPr lang="en-GB" altLang="tr-TR" sz="2000" dirty="0"/>
              <a:t>is via aerosol, </a:t>
            </a:r>
            <a:endParaRPr lang="tr-TR" altLang="tr-TR" sz="2000" dirty="0" smtClean="0"/>
          </a:p>
          <a:p>
            <a:pPr algn="ctr"/>
            <a:r>
              <a:rPr lang="en-GB" altLang="tr-TR" sz="2000" dirty="0" smtClean="0"/>
              <a:t>milk</a:t>
            </a:r>
            <a:r>
              <a:rPr lang="en-GB" altLang="tr-TR" sz="2000" dirty="0"/>
              <a:t>, or colostrum. </a:t>
            </a:r>
            <a:endParaRPr lang="tr-TR" sz="2000" dirty="0"/>
          </a:p>
        </p:txBody>
      </p:sp>
    </p:spTree>
    <p:extLst>
      <p:ext uri="{BB962C8B-B14F-4D97-AF65-F5344CB8AC3E}">
        <p14:creationId xmlns:p14="http://schemas.microsoft.com/office/powerpoint/2010/main" val="1147615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SRLVs can be found in semen and the female reproductive tract (e.g., uterus) of both sheep and goats, but they do not appear to directly infect oocytes or </a:t>
            </a:r>
            <a:r>
              <a:rPr lang="en-US" dirty="0" smtClean="0"/>
              <a:t>sperm</a:t>
            </a:r>
            <a:r>
              <a:rPr lang="tr-TR" dirty="0" smtClean="0"/>
              <a:t>.</a:t>
            </a:r>
          </a:p>
          <a:p>
            <a:r>
              <a:rPr lang="en-US" dirty="0">
                <a:solidFill>
                  <a:srgbClr val="CC00CC"/>
                </a:solidFill>
              </a:rPr>
              <a:t>Once an animal becomes infected, SRLVs are integrated into leukocyte DNA, and the animal carries the virus for life. </a:t>
            </a:r>
            <a:endParaRPr lang="tr-TR" dirty="0" smtClean="0">
              <a:solidFill>
                <a:srgbClr val="CC00CC"/>
              </a:solidFill>
            </a:endParaRPr>
          </a:p>
          <a:p>
            <a:r>
              <a:rPr lang="en-US" dirty="0" smtClean="0"/>
              <a:t>Viral </a:t>
            </a:r>
            <a:r>
              <a:rPr lang="en-US" dirty="0"/>
              <a:t>burdens vary between individual animals; however, both asymptomatic and symptomatic animals can transmit SRLVs.</a:t>
            </a:r>
            <a:endParaRPr lang="tr-TR" dirty="0"/>
          </a:p>
        </p:txBody>
      </p:sp>
    </p:spTree>
    <p:extLst>
      <p:ext uri="{BB962C8B-B14F-4D97-AF65-F5344CB8AC3E}">
        <p14:creationId xmlns:p14="http://schemas.microsoft.com/office/powerpoint/2010/main" val="58373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Pathogenesis</a:t>
            </a:r>
            <a:r>
              <a:rPr lang="tr-TR" dirty="0" smtClean="0">
                <a:solidFill>
                  <a:srgbClr val="0070C0"/>
                </a:solidFill>
              </a:rPr>
              <a:t> </a:t>
            </a:r>
            <a:r>
              <a:rPr lang="tr-TR" dirty="0" err="1" smtClean="0">
                <a:solidFill>
                  <a:srgbClr val="0070C0"/>
                </a:solidFill>
              </a:rPr>
              <a:t>and</a:t>
            </a:r>
            <a:r>
              <a:rPr lang="tr-TR" dirty="0" smtClean="0">
                <a:solidFill>
                  <a:srgbClr val="0070C0"/>
                </a:solidFill>
              </a:rPr>
              <a:t> </a:t>
            </a:r>
            <a:r>
              <a:rPr lang="tr-TR" dirty="0" err="1" smtClean="0">
                <a:solidFill>
                  <a:srgbClr val="0070C0"/>
                </a:solidFill>
              </a:rPr>
              <a:t>Pathology</a:t>
            </a:r>
            <a:endParaRPr lang="tr-TR" dirty="0">
              <a:solidFill>
                <a:srgbClr val="0070C0"/>
              </a:solidFill>
            </a:endParaRPr>
          </a:p>
        </p:txBody>
      </p:sp>
      <p:sp>
        <p:nvSpPr>
          <p:cNvPr id="3" name="İçerik Yer Tutucusu 2"/>
          <p:cNvSpPr>
            <a:spLocks noGrp="1"/>
          </p:cNvSpPr>
          <p:nvPr>
            <p:ph idx="1"/>
          </p:nvPr>
        </p:nvSpPr>
        <p:spPr/>
        <p:txBody>
          <a:bodyPr>
            <a:normAutofit lnSpcReduction="10000"/>
          </a:bodyPr>
          <a:lstStyle/>
          <a:p>
            <a:pPr>
              <a:lnSpc>
                <a:spcPct val="96000"/>
              </a:lnSpc>
            </a:pPr>
            <a:r>
              <a:rPr lang="en-GB" altLang="tr-TR" dirty="0" smtClean="0"/>
              <a:t>MV</a:t>
            </a:r>
            <a:r>
              <a:rPr lang="tr-TR" altLang="tr-TR" dirty="0" smtClean="0"/>
              <a:t>V</a:t>
            </a:r>
            <a:r>
              <a:rPr lang="en-GB" altLang="tr-TR" dirty="0" smtClean="0"/>
              <a:t> </a:t>
            </a:r>
            <a:r>
              <a:rPr lang="en-GB" altLang="tr-TR" dirty="0"/>
              <a:t>undergoes a </a:t>
            </a:r>
            <a:r>
              <a:rPr lang="en-GB" altLang="tr-TR" dirty="0">
                <a:solidFill>
                  <a:srgbClr val="FF0000"/>
                </a:solidFill>
              </a:rPr>
              <a:t>primary replication in lung </a:t>
            </a:r>
            <a:r>
              <a:rPr lang="en-GB" altLang="tr-TR" dirty="0" smtClean="0">
                <a:solidFill>
                  <a:srgbClr val="FF0000"/>
                </a:solidFill>
              </a:rPr>
              <a:t>macrophages</a:t>
            </a:r>
            <a:r>
              <a:rPr lang="tr-TR" altLang="tr-TR" dirty="0" smtClean="0"/>
              <a:t>,</a:t>
            </a:r>
            <a:r>
              <a:rPr lang="en-GB" altLang="tr-TR" dirty="0" smtClean="0"/>
              <a:t> </a:t>
            </a:r>
            <a:r>
              <a:rPr lang="en-GB" altLang="tr-TR" dirty="0">
                <a:solidFill>
                  <a:srgbClr val="00B050"/>
                </a:solidFill>
              </a:rPr>
              <a:t>which carry virus to the target organs, the brain, lung tissue, udder and/or joints according to the isolate.  </a:t>
            </a:r>
          </a:p>
          <a:p>
            <a:pPr>
              <a:lnSpc>
                <a:spcPct val="96000"/>
              </a:lnSpc>
            </a:pPr>
            <a:r>
              <a:rPr lang="en-GB" altLang="tr-TR" dirty="0"/>
              <a:t>Target organs become chronically inflamed after 2‑6 years of T cell responses to bouts of replication and the sheep rapidly lost condition and fall behind during flock movements.</a:t>
            </a:r>
          </a:p>
          <a:p>
            <a:pPr>
              <a:lnSpc>
                <a:spcPct val="96000"/>
              </a:lnSpc>
            </a:pPr>
            <a:r>
              <a:rPr lang="en-GB" altLang="tr-TR" dirty="0" smtClean="0">
                <a:solidFill>
                  <a:srgbClr val="FF6600"/>
                </a:solidFill>
              </a:rPr>
              <a:t>In </a:t>
            </a:r>
            <a:r>
              <a:rPr lang="en-GB" altLang="tr-TR" dirty="0" err="1" smtClean="0">
                <a:solidFill>
                  <a:srgbClr val="FF6600"/>
                </a:solidFill>
              </a:rPr>
              <a:t>Visna</a:t>
            </a:r>
            <a:r>
              <a:rPr lang="en-GB" altLang="tr-TR" dirty="0" smtClean="0">
                <a:solidFill>
                  <a:srgbClr val="FF6600"/>
                </a:solidFill>
              </a:rPr>
              <a:t> </a:t>
            </a:r>
            <a:r>
              <a:rPr lang="en-GB" altLang="tr-TR" dirty="0" smtClean="0"/>
              <a:t>inflammation results in demyelination with subacute meningitis around the ventricles and choroid plexus.  Posterior paresis progresses for up to one year when the sheep can no longer stand.</a:t>
            </a:r>
          </a:p>
          <a:p>
            <a:endParaRPr lang="tr-TR" dirty="0"/>
          </a:p>
        </p:txBody>
      </p:sp>
    </p:spTree>
    <p:extLst>
      <p:ext uri="{BB962C8B-B14F-4D97-AF65-F5344CB8AC3E}">
        <p14:creationId xmlns:p14="http://schemas.microsoft.com/office/powerpoint/2010/main" val="2977882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aedi vis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571" y="75202"/>
            <a:ext cx="8475702" cy="57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308759" y="6014608"/>
            <a:ext cx="11697194" cy="830997"/>
          </a:xfrm>
          <a:prstGeom prst="rect">
            <a:avLst/>
          </a:prstGeom>
        </p:spPr>
        <p:txBody>
          <a:bodyPr wrap="square">
            <a:spAutoFit/>
          </a:bodyPr>
          <a:lstStyle/>
          <a:p>
            <a:r>
              <a:rPr lang="tr-TR" sz="1600" dirty="0" err="1">
                <a:solidFill>
                  <a:srgbClr val="433447"/>
                </a:solidFill>
                <a:latin typeface="arial" panose="020B0604020202020204" pitchFamily="34" charset="0"/>
              </a:rPr>
              <a:t>Immune</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activation</a:t>
            </a:r>
            <a:r>
              <a:rPr lang="tr-TR" sz="1600" dirty="0">
                <a:solidFill>
                  <a:srgbClr val="433447"/>
                </a:solidFill>
                <a:latin typeface="arial" panose="020B0604020202020204" pitchFamily="34" charset="0"/>
              </a:rPr>
              <a:t> in </a:t>
            </a:r>
            <a:r>
              <a:rPr lang="tr-TR" sz="1600" dirty="0" err="1">
                <a:solidFill>
                  <a:srgbClr val="433447"/>
                </a:solidFill>
                <a:latin typeface="arial" panose="020B0604020202020204" pitchFamily="34" charset="0"/>
              </a:rPr>
              <a:t>maedi-visna</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mediated</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lesions</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Differentiated</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macrophages</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enable</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continuous</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presentation</a:t>
            </a:r>
            <a:r>
              <a:rPr lang="tr-TR" sz="1600" dirty="0">
                <a:solidFill>
                  <a:srgbClr val="433447"/>
                </a:solidFill>
                <a:latin typeface="arial" panose="020B0604020202020204" pitchFamily="34" charset="0"/>
              </a:rPr>
              <a:t> of </a:t>
            </a:r>
            <a:r>
              <a:rPr lang="tr-TR" sz="1600" dirty="0" err="1">
                <a:solidFill>
                  <a:srgbClr val="433447"/>
                </a:solidFill>
                <a:latin typeface="arial" panose="020B0604020202020204" pitchFamily="34" charset="0"/>
              </a:rPr>
              <a:t>viral</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antigens</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to</a:t>
            </a:r>
            <a:r>
              <a:rPr lang="tr-TR" sz="1600" dirty="0">
                <a:solidFill>
                  <a:srgbClr val="433447"/>
                </a:solidFill>
                <a:latin typeface="arial" panose="020B0604020202020204" pitchFamily="34" charset="0"/>
              </a:rPr>
              <a:t> T-</a:t>
            </a:r>
            <a:r>
              <a:rPr lang="tr-TR" sz="1600" dirty="0" err="1">
                <a:solidFill>
                  <a:srgbClr val="433447"/>
                </a:solidFill>
                <a:latin typeface="arial" panose="020B0604020202020204" pitchFamily="34" charset="0"/>
              </a:rPr>
              <a:t>lymphocytes</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In</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return</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the</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activated</a:t>
            </a:r>
            <a:r>
              <a:rPr lang="tr-TR" sz="1600" dirty="0">
                <a:solidFill>
                  <a:srgbClr val="433447"/>
                </a:solidFill>
                <a:latin typeface="arial" panose="020B0604020202020204" pitchFamily="34" charset="0"/>
              </a:rPr>
              <a:t> T-</a:t>
            </a:r>
            <a:r>
              <a:rPr lang="tr-TR" sz="1600" dirty="0" err="1">
                <a:solidFill>
                  <a:srgbClr val="433447"/>
                </a:solidFill>
                <a:latin typeface="arial" panose="020B0604020202020204" pitchFamily="34" charset="0"/>
              </a:rPr>
              <a:t>lymphocytes</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produce</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more</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cytokines</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that</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induce</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differentiation</a:t>
            </a:r>
            <a:r>
              <a:rPr lang="tr-TR" sz="1600" dirty="0">
                <a:solidFill>
                  <a:srgbClr val="433447"/>
                </a:solidFill>
                <a:latin typeface="arial" panose="020B0604020202020204" pitchFamily="34" charset="0"/>
              </a:rPr>
              <a:t> of </a:t>
            </a:r>
            <a:r>
              <a:rPr lang="tr-TR" sz="1600" dirty="0" err="1">
                <a:solidFill>
                  <a:srgbClr val="433447"/>
                </a:solidFill>
                <a:latin typeface="arial" panose="020B0604020202020204" pitchFamily="34" charset="0"/>
              </a:rPr>
              <a:t>monocytes</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to</a:t>
            </a:r>
            <a:r>
              <a:rPr lang="tr-TR" sz="1600" dirty="0">
                <a:solidFill>
                  <a:srgbClr val="433447"/>
                </a:solidFill>
                <a:latin typeface="arial" panose="020B0604020202020204" pitchFamily="34" charset="0"/>
              </a:rPr>
              <a:t> </a:t>
            </a:r>
            <a:r>
              <a:rPr lang="tr-TR" sz="1600" dirty="0" err="1">
                <a:solidFill>
                  <a:srgbClr val="433447"/>
                </a:solidFill>
                <a:latin typeface="arial" panose="020B0604020202020204" pitchFamily="34" charset="0"/>
              </a:rPr>
              <a:t>macrophages</a:t>
            </a:r>
            <a:r>
              <a:rPr lang="tr-TR" sz="1600" dirty="0">
                <a:solidFill>
                  <a:srgbClr val="433447"/>
                </a:solidFill>
                <a:latin typeface="arial" panose="020B0604020202020204" pitchFamily="34" charset="0"/>
              </a:rPr>
              <a:t>.</a:t>
            </a:r>
            <a:endParaRPr lang="tr-TR" sz="1600" dirty="0"/>
          </a:p>
        </p:txBody>
      </p:sp>
    </p:spTree>
    <p:extLst>
      <p:ext uri="{BB962C8B-B14F-4D97-AF65-F5344CB8AC3E}">
        <p14:creationId xmlns:p14="http://schemas.microsoft.com/office/powerpoint/2010/main" val="2311949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4453" y="156874"/>
            <a:ext cx="10515600" cy="4351338"/>
          </a:xfrm>
        </p:spPr>
        <p:txBody>
          <a:bodyPr/>
          <a:lstStyle/>
          <a:p>
            <a:r>
              <a:rPr lang="en-GB" altLang="tr-TR" dirty="0">
                <a:solidFill>
                  <a:srgbClr val="CC00CC"/>
                </a:solidFill>
              </a:rPr>
              <a:t>In </a:t>
            </a:r>
            <a:r>
              <a:rPr lang="en-GB" altLang="tr-TR" dirty="0" err="1">
                <a:solidFill>
                  <a:srgbClr val="CC00CC"/>
                </a:solidFill>
              </a:rPr>
              <a:t>Maedi</a:t>
            </a:r>
            <a:r>
              <a:rPr lang="en-GB" altLang="tr-TR" dirty="0">
                <a:solidFill>
                  <a:srgbClr val="CC00CC"/>
                </a:solidFill>
              </a:rPr>
              <a:t> </a:t>
            </a:r>
            <a:r>
              <a:rPr lang="en-GB" altLang="tr-TR" dirty="0"/>
              <a:t>the alveolar septa become infiltrated by lymphocytes and macrophages and the smooth muscle becomes hypertrophic (compensatory hypertrophy).  </a:t>
            </a:r>
            <a:endParaRPr lang="en-GB" altLang="tr-TR" dirty="0" smtClean="0"/>
          </a:p>
          <a:p>
            <a:r>
              <a:rPr lang="en-GB" altLang="tr-TR" dirty="0" smtClean="0"/>
              <a:t>Sheep </a:t>
            </a:r>
            <a:r>
              <a:rPr lang="en-GB" altLang="tr-TR" dirty="0"/>
              <a:t>become increasingly dyspnoeic and deaths occur after 6 months. </a:t>
            </a:r>
            <a:endParaRPr lang="en-GB" altLang="tr-TR" dirty="0" smtClean="0"/>
          </a:p>
          <a:p>
            <a:r>
              <a:rPr lang="en-GB" altLang="tr-TR" dirty="0" smtClean="0"/>
              <a:t> </a:t>
            </a:r>
            <a:r>
              <a:rPr lang="en-GB" altLang="tr-TR" dirty="0"/>
              <a:t>At post-mortem the lungs </a:t>
            </a:r>
            <a:r>
              <a:rPr lang="en-US" dirty="0"/>
              <a:t>are enlarged, abnormally firm and heavy, and fail to collapse when the thoracic cavity is opened. They are typically emphysematous and mottled or uniformly discolored, with pale gray or pale brown areas of consolidation. </a:t>
            </a:r>
            <a:endParaRPr lang="en-GB" altLang="tr-TR" dirty="0"/>
          </a:p>
          <a:p>
            <a:endParaRPr lang="tr-TR" dirty="0"/>
          </a:p>
        </p:txBody>
      </p:sp>
      <p:pic>
        <p:nvPicPr>
          <p:cNvPr id="1026" name="Picture 2" descr="Maedi–Visna: Sheep, lung. Lung fails to deflate and contains coalescing multifocal gray-white nodules/plaques (proliferative lymphocytes and pneumocytes) with adjacent atelectatic depressed parenchyma (red-p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10" y="3973706"/>
            <a:ext cx="3313058" cy="2663698"/>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617046" y="3973706"/>
            <a:ext cx="2645207" cy="1815882"/>
          </a:xfrm>
          <a:prstGeom prst="rect">
            <a:avLst/>
          </a:prstGeom>
        </p:spPr>
        <p:txBody>
          <a:bodyPr wrap="square">
            <a:spAutoFit/>
          </a:bodyPr>
          <a:lstStyle/>
          <a:p>
            <a:r>
              <a:rPr lang="tr-TR" sz="1400" dirty="0" err="1"/>
              <a:t>Sheep</a:t>
            </a:r>
            <a:r>
              <a:rPr lang="tr-TR" sz="1400" dirty="0"/>
              <a:t>, </a:t>
            </a:r>
            <a:r>
              <a:rPr lang="tr-TR" sz="1400" dirty="0" err="1"/>
              <a:t>lung</a:t>
            </a:r>
            <a:r>
              <a:rPr lang="tr-TR" sz="1400" dirty="0"/>
              <a:t>. </a:t>
            </a:r>
            <a:r>
              <a:rPr lang="tr-TR" sz="1400" dirty="0" err="1"/>
              <a:t>Lung</a:t>
            </a:r>
            <a:r>
              <a:rPr lang="tr-TR" sz="1400" dirty="0"/>
              <a:t> </a:t>
            </a:r>
            <a:r>
              <a:rPr lang="tr-TR" sz="1400" dirty="0" err="1"/>
              <a:t>fails</a:t>
            </a:r>
            <a:r>
              <a:rPr lang="tr-TR" sz="1400" dirty="0"/>
              <a:t> </a:t>
            </a:r>
            <a:r>
              <a:rPr lang="tr-TR" sz="1400" dirty="0" err="1"/>
              <a:t>to</a:t>
            </a:r>
            <a:r>
              <a:rPr lang="tr-TR" sz="1400" dirty="0"/>
              <a:t> </a:t>
            </a:r>
            <a:r>
              <a:rPr lang="tr-TR" sz="1400" dirty="0" err="1"/>
              <a:t>deflate</a:t>
            </a:r>
            <a:r>
              <a:rPr lang="tr-TR" sz="1400" dirty="0"/>
              <a:t> </a:t>
            </a:r>
            <a:r>
              <a:rPr lang="tr-TR" sz="1400" dirty="0" err="1"/>
              <a:t>and</a:t>
            </a:r>
            <a:r>
              <a:rPr lang="tr-TR" sz="1400" dirty="0"/>
              <a:t> </a:t>
            </a:r>
            <a:r>
              <a:rPr lang="tr-TR" sz="1400" dirty="0" err="1"/>
              <a:t>contains</a:t>
            </a:r>
            <a:r>
              <a:rPr lang="tr-TR" sz="1400" dirty="0"/>
              <a:t> </a:t>
            </a:r>
            <a:r>
              <a:rPr lang="tr-TR" sz="1400" dirty="0" err="1"/>
              <a:t>coalescing</a:t>
            </a:r>
            <a:r>
              <a:rPr lang="tr-TR" sz="1400" dirty="0"/>
              <a:t> </a:t>
            </a:r>
            <a:r>
              <a:rPr lang="tr-TR" sz="1400" dirty="0" err="1"/>
              <a:t>multifocal</a:t>
            </a:r>
            <a:r>
              <a:rPr lang="tr-TR" sz="1400" dirty="0"/>
              <a:t> </a:t>
            </a:r>
            <a:r>
              <a:rPr lang="tr-TR" sz="1400" dirty="0" err="1"/>
              <a:t>gray-white</a:t>
            </a:r>
            <a:r>
              <a:rPr lang="tr-TR" sz="1400" dirty="0"/>
              <a:t> </a:t>
            </a:r>
            <a:r>
              <a:rPr lang="tr-TR" sz="1400" dirty="0" err="1"/>
              <a:t>nodules</a:t>
            </a:r>
            <a:r>
              <a:rPr lang="tr-TR" sz="1400" dirty="0"/>
              <a:t>/</a:t>
            </a:r>
            <a:r>
              <a:rPr lang="tr-TR" sz="1400" dirty="0" err="1"/>
              <a:t>plaques</a:t>
            </a:r>
            <a:r>
              <a:rPr lang="tr-TR" sz="1400" dirty="0"/>
              <a:t> (</a:t>
            </a:r>
            <a:r>
              <a:rPr lang="tr-TR" sz="1400" dirty="0" err="1"/>
              <a:t>proliferative</a:t>
            </a:r>
            <a:r>
              <a:rPr lang="tr-TR" sz="1400" dirty="0"/>
              <a:t> </a:t>
            </a:r>
            <a:r>
              <a:rPr lang="tr-TR" sz="1400" dirty="0" err="1"/>
              <a:t>lymphocytes</a:t>
            </a:r>
            <a:r>
              <a:rPr lang="tr-TR" sz="1400" dirty="0"/>
              <a:t> </a:t>
            </a:r>
            <a:r>
              <a:rPr lang="tr-TR" sz="1400" dirty="0" err="1"/>
              <a:t>and</a:t>
            </a:r>
            <a:r>
              <a:rPr lang="tr-TR" sz="1400" dirty="0"/>
              <a:t> </a:t>
            </a:r>
            <a:r>
              <a:rPr lang="tr-TR" sz="1400" dirty="0" err="1"/>
              <a:t>pneumocytes</a:t>
            </a:r>
            <a:r>
              <a:rPr lang="tr-TR" sz="1400" dirty="0"/>
              <a:t>) </a:t>
            </a:r>
            <a:r>
              <a:rPr lang="tr-TR" sz="1400" dirty="0" err="1"/>
              <a:t>with</a:t>
            </a:r>
            <a:r>
              <a:rPr lang="tr-TR" sz="1400" dirty="0"/>
              <a:t> </a:t>
            </a:r>
            <a:r>
              <a:rPr lang="tr-TR" sz="1400" dirty="0" err="1"/>
              <a:t>adjacent</a:t>
            </a:r>
            <a:r>
              <a:rPr lang="tr-TR" sz="1400" dirty="0"/>
              <a:t> </a:t>
            </a:r>
            <a:r>
              <a:rPr lang="tr-TR" sz="1400" dirty="0" err="1"/>
              <a:t>atelectatic</a:t>
            </a:r>
            <a:r>
              <a:rPr lang="tr-TR" sz="1400" dirty="0"/>
              <a:t> </a:t>
            </a:r>
            <a:r>
              <a:rPr lang="tr-TR" sz="1400" dirty="0" err="1"/>
              <a:t>depressed</a:t>
            </a:r>
            <a:r>
              <a:rPr lang="tr-TR" sz="1400" dirty="0"/>
              <a:t> </a:t>
            </a:r>
            <a:r>
              <a:rPr lang="tr-TR" sz="1400" dirty="0" err="1"/>
              <a:t>parenchyma</a:t>
            </a:r>
            <a:r>
              <a:rPr lang="tr-TR" sz="1400" dirty="0"/>
              <a:t> (</a:t>
            </a:r>
            <a:r>
              <a:rPr lang="tr-TR" sz="1400" dirty="0" err="1"/>
              <a:t>red-pink</a:t>
            </a:r>
            <a:r>
              <a:rPr lang="tr-TR" sz="1400" dirty="0"/>
              <a:t>).</a:t>
            </a:r>
          </a:p>
        </p:txBody>
      </p:sp>
      <p:pic>
        <p:nvPicPr>
          <p:cNvPr id="1028" name="Picture 4" descr="Maedi–Visna: Sheep, lung. Lung fails to deflate with pale gray coalescing proliferative areas and cranioventral atelectasis (reddish 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811" y="3973255"/>
            <a:ext cx="4006384" cy="254806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10173195" y="4077733"/>
            <a:ext cx="2141517" cy="1169551"/>
          </a:xfrm>
          <a:prstGeom prst="rect">
            <a:avLst/>
          </a:prstGeom>
        </p:spPr>
        <p:txBody>
          <a:bodyPr wrap="square">
            <a:spAutoFit/>
          </a:bodyPr>
          <a:lstStyle/>
          <a:p>
            <a:r>
              <a:rPr lang="en-US" sz="1400" dirty="0"/>
              <a:t>Sheep, lung. Lung fails to deflate with pale gray coalescing proliferative areas and </a:t>
            </a:r>
            <a:r>
              <a:rPr lang="en-US" sz="1400" dirty="0" err="1"/>
              <a:t>cranioventral</a:t>
            </a:r>
            <a:r>
              <a:rPr lang="en-US" sz="1400" dirty="0"/>
              <a:t> atelectasis (reddish area)</a:t>
            </a:r>
            <a:endParaRPr lang="tr-TR" sz="1400" dirty="0"/>
          </a:p>
        </p:txBody>
      </p:sp>
    </p:spTree>
    <p:extLst>
      <p:ext uri="{BB962C8B-B14F-4D97-AF65-F5344CB8AC3E}">
        <p14:creationId xmlns:p14="http://schemas.microsoft.com/office/powerpoint/2010/main" val="2226474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Clinical</a:t>
            </a:r>
            <a:r>
              <a:rPr lang="tr-TR" dirty="0" smtClean="0">
                <a:solidFill>
                  <a:srgbClr val="0070C0"/>
                </a:solidFill>
              </a:rPr>
              <a:t> </a:t>
            </a:r>
            <a:r>
              <a:rPr lang="tr-TR" dirty="0" err="1" smtClean="0">
                <a:solidFill>
                  <a:srgbClr val="0070C0"/>
                </a:solidFill>
              </a:rPr>
              <a:t>Signs</a:t>
            </a:r>
            <a:endParaRPr lang="tr-TR" dirty="0">
              <a:solidFill>
                <a:srgbClr val="0070C0"/>
              </a:solidFill>
            </a:endParaRPr>
          </a:p>
        </p:txBody>
      </p:sp>
      <p:sp>
        <p:nvSpPr>
          <p:cNvPr id="3" name="İçerik Yer Tutucusu 2"/>
          <p:cNvSpPr>
            <a:spLocks noGrp="1"/>
          </p:cNvSpPr>
          <p:nvPr>
            <p:ph idx="1"/>
          </p:nvPr>
        </p:nvSpPr>
        <p:spPr/>
        <p:txBody>
          <a:bodyPr/>
          <a:lstStyle/>
          <a:p>
            <a:r>
              <a:rPr lang="en-US" dirty="0"/>
              <a:t>The incubation period for SRLV-associated diseases is highly variable, and usually lasts for months to years. </a:t>
            </a:r>
            <a:endParaRPr lang="tr-TR" dirty="0" smtClean="0"/>
          </a:p>
          <a:p>
            <a:r>
              <a:rPr lang="en-US" dirty="0" smtClean="0"/>
              <a:t>Sheep </a:t>
            </a:r>
            <a:r>
              <a:rPr lang="en-US" dirty="0"/>
              <a:t>typically develop the clinical signs of </a:t>
            </a:r>
            <a:r>
              <a:rPr lang="en-US" dirty="0" err="1"/>
              <a:t>maedi</a:t>
            </a:r>
            <a:r>
              <a:rPr lang="en-US" dirty="0"/>
              <a:t> when they are at least 3-4 years of age. </a:t>
            </a:r>
            <a:endParaRPr lang="tr-TR" dirty="0" smtClean="0"/>
          </a:p>
          <a:p>
            <a:r>
              <a:rPr lang="en-US" dirty="0" err="1" smtClean="0"/>
              <a:t>Visna</a:t>
            </a:r>
            <a:r>
              <a:rPr lang="en-US" dirty="0" smtClean="0"/>
              <a:t> </a:t>
            </a:r>
            <a:r>
              <a:rPr lang="en-US" dirty="0"/>
              <a:t>seems to appear somewhat sooner, with clinical signs in some sheep as young as 2 years. </a:t>
            </a:r>
            <a:endParaRPr lang="tr-TR" dirty="0"/>
          </a:p>
        </p:txBody>
      </p:sp>
    </p:spTree>
    <p:extLst>
      <p:ext uri="{BB962C8B-B14F-4D97-AF65-F5344CB8AC3E}">
        <p14:creationId xmlns:p14="http://schemas.microsoft.com/office/powerpoint/2010/main" val="2736038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31273"/>
            <a:ext cx="10515600" cy="5345690"/>
          </a:xfrm>
        </p:spPr>
        <p:txBody>
          <a:bodyPr>
            <a:normAutofit/>
          </a:bodyPr>
          <a:lstStyle/>
          <a:p>
            <a:r>
              <a:rPr lang="en-US" dirty="0" err="1">
                <a:solidFill>
                  <a:srgbClr val="CC00CC"/>
                </a:solidFill>
              </a:rPr>
              <a:t>Maedi</a:t>
            </a:r>
            <a:r>
              <a:rPr lang="en-US" dirty="0"/>
              <a:t> is the most common form of disease in sheep infected with MVV, and usually occurs in adults. </a:t>
            </a:r>
            <a:endParaRPr lang="tr-TR" dirty="0" smtClean="0"/>
          </a:p>
          <a:p>
            <a:r>
              <a:rPr lang="en-US" dirty="0" smtClean="0"/>
              <a:t>It </a:t>
            </a:r>
            <a:r>
              <a:rPr lang="en-US" dirty="0"/>
              <a:t>is characterized by </a:t>
            </a:r>
            <a:endParaRPr lang="tr-TR" dirty="0" smtClean="0"/>
          </a:p>
          <a:p>
            <a:pPr lvl="1"/>
            <a:r>
              <a:rPr lang="en-US" dirty="0" smtClean="0">
                <a:solidFill>
                  <a:srgbClr val="FF0000"/>
                </a:solidFill>
              </a:rPr>
              <a:t>wasting </a:t>
            </a:r>
            <a:endParaRPr lang="tr-TR" dirty="0">
              <a:solidFill>
                <a:srgbClr val="FF0000"/>
              </a:solidFill>
            </a:endParaRPr>
          </a:p>
          <a:p>
            <a:pPr lvl="1"/>
            <a:r>
              <a:rPr lang="en-US" dirty="0" smtClean="0">
                <a:solidFill>
                  <a:srgbClr val="FF0000"/>
                </a:solidFill>
              </a:rPr>
              <a:t>progressive </a:t>
            </a:r>
            <a:r>
              <a:rPr lang="en-US" dirty="0">
                <a:solidFill>
                  <a:srgbClr val="FF0000"/>
                </a:solidFill>
              </a:rPr>
              <a:t>dyspnea. </a:t>
            </a:r>
            <a:endParaRPr lang="tr-TR" dirty="0" smtClean="0">
              <a:solidFill>
                <a:srgbClr val="FF0000"/>
              </a:solidFill>
            </a:endParaRPr>
          </a:p>
          <a:p>
            <a:pPr lvl="1"/>
            <a:r>
              <a:rPr lang="en-US" dirty="0">
                <a:solidFill>
                  <a:srgbClr val="FF0000"/>
                </a:solidFill>
              </a:rPr>
              <a:t>Arthritis</a:t>
            </a:r>
          </a:p>
          <a:p>
            <a:pPr lvl="1"/>
            <a:r>
              <a:rPr lang="en-US" dirty="0" smtClean="0">
                <a:solidFill>
                  <a:srgbClr val="FF0000"/>
                </a:solidFill>
              </a:rPr>
              <a:t>Mastitis</a:t>
            </a:r>
            <a:endParaRPr lang="en-US" dirty="0">
              <a:solidFill>
                <a:srgbClr val="FF0000"/>
              </a:solidFill>
            </a:endParaRPr>
          </a:p>
          <a:p>
            <a:pPr lvl="1"/>
            <a:r>
              <a:rPr lang="en-US" dirty="0" smtClean="0">
                <a:solidFill>
                  <a:srgbClr val="FF0000"/>
                </a:solidFill>
              </a:rPr>
              <a:t>Abort </a:t>
            </a:r>
            <a:r>
              <a:rPr lang="en-US" dirty="0">
                <a:solidFill>
                  <a:srgbClr val="FF0000"/>
                </a:solidFill>
              </a:rPr>
              <a:t>and normal childbirths</a:t>
            </a:r>
            <a:endParaRPr lang="tr-TR" dirty="0" smtClean="0">
              <a:solidFill>
                <a:srgbClr val="FF0000"/>
              </a:solidFill>
            </a:endParaRPr>
          </a:p>
          <a:p>
            <a:pPr lvl="1"/>
            <a:r>
              <a:rPr lang="en-US" dirty="0" smtClean="0"/>
              <a:t>Fever</a:t>
            </a:r>
            <a:r>
              <a:rPr lang="en-US" dirty="0"/>
              <a:t>, </a:t>
            </a:r>
            <a:r>
              <a:rPr lang="en-US" dirty="0" smtClean="0"/>
              <a:t>bronchial </a:t>
            </a:r>
            <a:r>
              <a:rPr lang="en-US" dirty="0"/>
              <a:t>exudates </a:t>
            </a:r>
            <a:r>
              <a:rPr lang="en-US" dirty="0" smtClean="0"/>
              <a:t>depression </a:t>
            </a:r>
            <a:r>
              <a:rPr lang="en-US" dirty="0"/>
              <a:t>are not usually seen. </a:t>
            </a:r>
            <a:endParaRPr lang="tr-TR" dirty="0" smtClean="0"/>
          </a:p>
          <a:p>
            <a:r>
              <a:rPr lang="en-US" dirty="0" err="1" smtClean="0"/>
              <a:t>Maedi</a:t>
            </a:r>
            <a:r>
              <a:rPr lang="en-US" dirty="0" smtClean="0"/>
              <a:t> </a:t>
            </a:r>
            <a:r>
              <a:rPr lang="en-US" dirty="0"/>
              <a:t>is eventually fatal; death results from anoxia or secondary bacterial pneumonia</a:t>
            </a:r>
            <a:endParaRPr lang="tr-TR" dirty="0"/>
          </a:p>
        </p:txBody>
      </p:sp>
    </p:spTree>
    <p:extLst>
      <p:ext uri="{BB962C8B-B14F-4D97-AF65-F5344CB8AC3E}">
        <p14:creationId xmlns:p14="http://schemas.microsoft.com/office/powerpoint/2010/main" val="2863231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24395"/>
            <a:ext cx="10515600" cy="5452568"/>
          </a:xfrm>
        </p:spPr>
        <p:txBody>
          <a:bodyPr>
            <a:normAutofit lnSpcReduction="10000"/>
          </a:bodyPr>
          <a:lstStyle/>
          <a:p>
            <a:pPr marL="0" indent="0">
              <a:buNone/>
            </a:pPr>
            <a:r>
              <a:rPr lang="en-US" dirty="0" err="1" smtClean="0">
                <a:solidFill>
                  <a:srgbClr val="FF6600"/>
                </a:solidFill>
              </a:rPr>
              <a:t>Visna</a:t>
            </a:r>
            <a:r>
              <a:rPr lang="en-US" dirty="0" smtClean="0"/>
              <a:t> </a:t>
            </a:r>
            <a:r>
              <a:rPr lang="en-US" dirty="0"/>
              <a:t>usually begins insidiously, with subtle neurological signs such as </a:t>
            </a:r>
            <a:endParaRPr lang="tr-TR" dirty="0" smtClean="0"/>
          </a:p>
          <a:p>
            <a:r>
              <a:rPr lang="en-US" dirty="0" err="1" smtClean="0"/>
              <a:t>hindlimb</a:t>
            </a:r>
            <a:r>
              <a:rPr lang="en-US" dirty="0" smtClean="0"/>
              <a:t> </a:t>
            </a:r>
            <a:r>
              <a:rPr lang="en-US" dirty="0"/>
              <a:t>weakness, </a:t>
            </a:r>
            <a:endParaRPr lang="tr-TR" dirty="0" smtClean="0"/>
          </a:p>
          <a:p>
            <a:r>
              <a:rPr lang="en-US" dirty="0" smtClean="0"/>
              <a:t>trembling </a:t>
            </a:r>
            <a:r>
              <a:rPr lang="en-US" dirty="0"/>
              <a:t>of the lips or a head tilt, </a:t>
            </a:r>
            <a:endParaRPr lang="tr-TR" dirty="0" smtClean="0"/>
          </a:p>
          <a:p>
            <a:r>
              <a:rPr lang="en-US" dirty="0" smtClean="0"/>
              <a:t>loss </a:t>
            </a:r>
            <a:r>
              <a:rPr lang="en-US" dirty="0"/>
              <a:t>of condition. </a:t>
            </a:r>
            <a:endParaRPr lang="tr-TR" dirty="0" smtClean="0"/>
          </a:p>
          <a:p>
            <a:r>
              <a:rPr lang="en-US" dirty="0" smtClean="0"/>
              <a:t>ataxia</a:t>
            </a:r>
            <a:r>
              <a:rPr lang="en-US" dirty="0"/>
              <a:t>, </a:t>
            </a:r>
            <a:endParaRPr lang="tr-TR" dirty="0" smtClean="0"/>
          </a:p>
          <a:p>
            <a:r>
              <a:rPr lang="en-US" dirty="0" smtClean="0"/>
              <a:t>incoordination</a:t>
            </a:r>
            <a:r>
              <a:rPr lang="en-US" dirty="0"/>
              <a:t>, </a:t>
            </a:r>
            <a:endParaRPr lang="tr-TR" dirty="0" smtClean="0"/>
          </a:p>
          <a:p>
            <a:r>
              <a:rPr lang="en-US" dirty="0" smtClean="0"/>
              <a:t>muscle </a:t>
            </a:r>
            <a:r>
              <a:rPr lang="en-US" dirty="0"/>
              <a:t>tremors, </a:t>
            </a:r>
            <a:endParaRPr lang="tr-TR" dirty="0" smtClean="0"/>
          </a:p>
          <a:p>
            <a:r>
              <a:rPr lang="en-US" dirty="0" smtClean="0"/>
              <a:t>paresis </a:t>
            </a:r>
            <a:endParaRPr lang="tr-TR" dirty="0" smtClean="0"/>
          </a:p>
          <a:p>
            <a:r>
              <a:rPr lang="en-US" dirty="0" smtClean="0"/>
              <a:t>paraplegia</a:t>
            </a:r>
            <a:r>
              <a:rPr lang="en-US" dirty="0"/>
              <a:t>, usually more prominent in the </a:t>
            </a:r>
            <a:r>
              <a:rPr lang="en-US" dirty="0" err="1"/>
              <a:t>hindlegs</a:t>
            </a:r>
            <a:r>
              <a:rPr lang="en-US" dirty="0"/>
              <a:t>. </a:t>
            </a:r>
            <a:endParaRPr lang="tr-TR" dirty="0" smtClean="0"/>
          </a:p>
          <a:p>
            <a:r>
              <a:rPr lang="en-US" dirty="0" smtClean="0"/>
              <a:t>Other </a:t>
            </a:r>
            <a:r>
              <a:rPr lang="en-US" dirty="0"/>
              <a:t>neurological signs, including rare instance of blindness, may also be seen. </a:t>
            </a:r>
            <a:endParaRPr lang="tr-TR" dirty="0"/>
          </a:p>
        </p:txBody>
      </p:sp>
    </p:spTree>
    <p:extLst>
      <p:ext uri="{BB962C8B-B14F-4D97-AF65-F5344CB8AC3E}">
        <p14:creationId xmlns:p14="http://schemas.microsoft.com/office/powerpoint/2010/main" val="2833321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maedi vis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981076"/>
            <a:ext cx="83502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28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92530"/>
            <a:ext cx="10515600" cy="5084433"/>
          </a:xfrm>
        </p:spPr>
        <p:txBody>
          <a:bodyPr>
            <a:normAutofit lnSpcReduction="10000"/>
          </a:bodyPr>
          <a:lstStyle/>
          <a:p>
            <a:r>
              <a:rPr lang="en-GB" altLang="tr-TR" dirty="0"/>
              <a:t>The virus only survives for a </a:t>
            </a:r>
            <a:r>
              <a:rPr lang="en-GB" altLang="tr-TR" b="1" dirty="0"/>
              <a:t>few hours outside the host</a:t>
            </a:r>
            <a:r>
              <a:rPr lang="en-GB" altLang="tr-TR" dirty="0" smtClean="0"/>
              <a:t>.</a:t>
            </a:r>
            <a:endParaRPr lang="tr-TR" altLang="tr-TR" dirty="0" smtClean="0"/>
          </a:p>
          <a:p>
            <a:pPr>
              <a:lnSpc>
                <a:spcPct val="96000"/>
              </a:lnSpc>
            </a:pPr>
            <a:r>
              <a:rPr lang="en-GB" altLang="tr-TR" b="1" u="sng" dirty="0"/>
              <a:t>Replication</a:t>
            </a:r>
            <a:r>
              <a:rPr lang="en-GB" altLang="tr-TR" dirty="0"/>
              <a:t>: </a:t>
            </a:r>
            <a:r>
              <a:rPr lang="en-GB" altLang="tr-TR" dirty="0">
                <a:solidFill>
                  <a:srgbClr val="FF0000"/>
                </a:solidFill>
              </a:rPr>
              <a:t>Retrovirus replication is most unusual.  </a:t>
            </a:r>
          </a:p>
          <a:p>
            <a:pPr>
              <a:lnSpc>
                <a:spcPct val="96000"/>
              </a:lnSpc>
            </a:pPr>
            <a:r>
              <a:rPr lang="en-GB" altLang="tr-TR" dirty="0"/>
              <a:t>Single stranded nucleic +</a:t>
            </a:r>
            <a:r>
              <a:rPr lang="en-GB" altLang="tr-TR" dirty="0" err="1"/>
              <a:t>veRNA</a:t>
            </a:r>
            <a:r>
              <a:rPr lang="en-GB" altLang="tr-TR" dirty="0"/>
              <a:t> is transcribed to -</a:t>
            </a:r>
            <a:r>
              <a:rPr lang="en-GB" altLang="tr-TR" dirty="0" err="1"/>
              <a:t>veDNA</a:t>
            </a:r>
            <a:r>
              <a:rPr lang="en-GB" altLang="tr-TR" dirty="0"/>
              <a:t> by the reverse transcriptase protein which is released during </a:t>
            </a:r>
            <a:r>
              <a:rPr lang="en-GB" altLang="tr-TR" dirty="0" err="1"/>
              <a:t>uncoating</a:t>
            </a:r>
            <a:r>
              <a:rPr lang="en-GB" altLang="tr-TR" dirty="0"/>
              <a:t>.  </a:t>
            </a:r>
          </a:p>
          <a:p>
            <a:pPr>
              <a:lnSpc>
                <a:spcPct val="96000"/>
              </a:lnSpc>
            </a:pPr>
            <a:r>
              <a:rPr lang="en-GB" altLang="tr-TR" dirty="0"/>
              <a:t>-</a:t>
            </a:r>
            <a:r>
              <a:rPr lang="en-GB" altLang="tr-TR" dirty="0" err="1"/>
              <a:t>veDNA</a:t>
            </a:r>
            <a:r>
              <a:rPr lang="en-GB" altLang="tr-TR" dirty="0"/>
              <a:t> becomes circular double stranded ±DNA which is </a:t>
            </a:r>
            <a:r>
              <a:rPr lang="en-GB" altLang="tr-TR" dirty="0">
                <a:solidFill>
                  <a:srgbClr val="CC00CC"/>
                </a:solidFill>
              </a:rPr>
              <a:t>integrated into host cell chromosomes </a:t>
            </a:r>
            <a:r>
              <a:rPr lang="en-GB" altLang="tr-TR" dirty="0"/>
              <a:t>by a second viral enzyme, a DNA integrase.  </a:t>
            </a:r>
          </a:p>
          <a:p>
            <a:pPr>
              <a:lnSpc>
                <a:spcPct val="96000"/>
              </a:lnSpc>
            </a:pPr>
            <a:r>
              <a:rPr lang="en-GB" altLang="tr-TR" dirty="0"/>
              <a:t>Chromosomal </a:t>
            </a:r>
            <a:r>
              <a:rPr lang="en-GB" altLang="tr-TR" dirty="0" err="1"/>
              <a:t>proviral</a:t>
            </a:r>
            <a:r>
              <a:rPr lang="en-GB" altLang="tr-TR" dirty="0"/>
              <a:t> DNA then codes for viral proteins and viral RNA using cellular enzymes and organelles.  </a:t>
            </a:r>
          </a:p>
          <a:p>
            <a:pPr>
              <a:lnSpc>
                <a:spcPct val="96000"/>
              </a:lnSpc>
            </a:pPr>
            <a:r>
              <a:rPr lang="en-GB" altLang="tr-TR" dirty="0"/>
              <a:t>The rate of virus production from the cell is slow and cells continue to divide</a:t>
            </a:r>
            <a:r>
              <a:rPr lang="en-GB" altLang="tr-TR" dirty="0" smtClean="0"/>
              <a:t>.  </a:t>
            </a:r>
            <a:endParaRPr lang="en-GB" altLang="tr-TR" dirty="0"/>
          </a:p>
          <a:p>
            <a:endParaRPr lang="tr-TR" dirty="0"/>
          </a:p>
        </p:txBody>
      </p:sp>
    </p:spTree>
    <p:extLst>
      <p:ext uri="{BB962C8B-B14F-4D97-AF65-F5344CB8AC3E}">
        <p14:creationId xmlns:p14="http://schemas.microsoft.com/office/powerpoint/2010/main" val="1392834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4: Limb paralysis due to infection with maedi-visna virus (MVV). Early in the disease course animals often show unilateral hindlimb paresis (a). The disease then progresses to ataxia, hindlimb paralysis (b), recumbency and death. Animals affected with visna are usually a small subsection of those infected with MVV in a flock (Picture b: Valentín Pérez and Julio Benav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624" y="365125"/>
            <a:ext cx="8096250" cy="2476501"/>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960624" y="2931848"/>
            <a:ext cx="8585860" cy="954107"/>
          </a:xfrm>
          <a:prstGeom prst="rect">
            <a:avLst/>
          </a:prstGeom>
        </p:spPr>
        <p:txBody>
          <a:bodyPr wrap="square">
            <a:spAutoFit/>
          </a:bodyPr>
          <a:lstStyle/>
          <a:p>
            <a:r>
              <a:rPr lang="en-US" sz="1400" smtClean="0"/>
              <a:t>Limb paralysis due to infection with maedi-visna virus (MVV). Early in the disease course animals often show unilateral hindlimb paresis (a). The disease then progresses to ataxia, hindlimb paralysis (b), recumbency and death. Animals affected with visna are usually a small subsection of those infected with MVV in a flock (Picture b: Valentín Pérez and Julio Benavides)</a:t>
            </a:r>
            <a:endParaRPr lang="tr-TR" sz="1400" dirty="0"/>
          </a:p>
        </p:txBody>
      </p:sp>
      <p:sp>
        <p:nvSpPr>
          <p:cNvPr id="8" name="Dikdörtgen 7"/>
          <p:cNvSpPr/>
          <p:nvPr/>
        </p:nvSpPr>
        <p:spPr>
          <a:xfrm>
            <a:off x="4821381" y="6604084"/>
            <a:ext cx="7243948" cy="253916"/>
          </a:xfrm>
          <a:prstGeom prst="rect">
            <a:avLst/>
          </a:prstGeom>
        </p:spPr>
        <p:txBody>
          <a:bodyPr wrap="square">
            <a:spAutoFit/>
          </a:bodyPr>
          <a:lstStyle/>
          <a:p>
            <a:r>
              <a:rPr lang="en-US" sz="1050" dirty="0"/>
              <a:t>Crilly, J. P., </a:t>
            </a:r>
            <a:r>
              <a:rPr lang="en-US" sz="1050" dirty="0" err="1"/>
              <a:t>Rzechorzek</a:t>
            </a:r>
            <a:r>
              <a:rPr lang="en-US" sz="1050" dirty="0"/>
              <a:t>, N., &amp; Scott, P. (2015). Diagnosing limb paresis and paralysis in sheep. In practice, 37(10), 490-507.</a:t>
            </a:r>
            <a:endParaRPr lang="tr-TR" sz="1050" dirty="0"/>
          </a:p>
        </p:txBody>
      </p:sp>
      <p:sp>
        <p:nvSpPr>
          <p:cNvPr id="9" name="AutoShape 4" descr="data:image/png;base64,iVBORw0KGgoAAAANSUhEUgAAAMgAAACDCAIAAABHpcNmAAAgAElEQVR4nOzbVY9lSZou6POnZqTuOlWZGe6+efFaZotpr828tzOHczCHMzMzMzNDuId7uAdlZmRmVVdX95lzO3NRo5Hi3I9GGvX7C76LR59eM5n9t//zv/Jf+X8h/+3/6wH+K///zP8N609WmwUKVl4xQfkeyiTh0ESzKSSTQjBmWjQxso0zMMVtYeVkAppIaGHEv1jxFJxJQmgLJVqAnIQBM81boWgXFAsUkinBzIjJBPMTQiKsnkKJSQQwUTCZgiZGpPSQEC+S0x4L0SIpXi6nPpYT5UKkSIqUcOH7bKiQ8RfwkRIhXsFGS2GkSIjcl+JFMJjLh3KkcLYzGNf8QVozoBFSohVC/Jkzq1bLrOITDwlPlhmoKaScTMoWoN3DmB/tqIUEqKzbJT2JFhBZt7GCheTMOJ+MQRtUrNB5j4A/oLiZZK2UaGH5FJq3QcUORQvFJjNSCq3cQ9kfHeS/mm0/IJiJ5E2EnEIImOBKwsi/WOzJFEBlpxrMcnrSnJ6g0+0RFIXiRQdgUzAqGSNNNEymwD2CTsLpFAreQ1AzQaZglAlnUnDmRwf+Z6vDTIJkEvzFjiYhRDIKk1E6GSP+ZDInY+Q9BEtyoEl21IxTJoL80WH9s9mUgmEoJzhYIQWnzBhpJ6lkG/IXk/knm91M0SYcT7LbzCh+z2JPsqE/mqw/mcwWu8OGYRYETbKYkm1mG06mOBw2grUxwk/WlGTzT0nJP/zrv/5vf/7zv5jMJgpyFM8TgsDqHt6dCn2ZlC+dcqVSRiqtR0hRxxlAAgqIAIckxUKc5RHIYhz3HSwTxWGibuOUJIr/wUEmk6yDk5IwwsGJtDuMGwFEdFlo1UTyPyJYCsWYAP8TQplJaAOijdMcgu6QNNrwoophE1QrFG1QxBQPqngRzUUaHlz1oJKBSG7SGZEihWyonIs95hLPmGiRlP5YSn8ppj3jow+ZUKkQfyBnPATREhAtokP3uehDGC2FkWI2WsRFyvhIKRfK86bmeOJZgjfOBVJhOJcO52KeNNSdQF2pqBqwszwiSBaWdwgKpblIyUlILlz308EE5Y9TniipBwjZTaouCwBWhkV53SGoiKDaIG+hoYMX7tG0iZdtgm4BooXmTDRMwhkbI5hwmIIzZoq1MLwJCmZWvEdQNho4WMHB60Y03x/LcIXCuscrGwaQNCtgTQCk0NRPDscPdlsShjkAa6VBCkEl4WQyQVohZ2U4jFfNFGtnJRsnWiBrBdBCA4RlHSxrY4CFolMw4i8WWzLqsDGUnWVxUcF5OQXHLRSNibINsHaSNDkcJoc9GXFYKJJyuinNSfKijSCtBE6KMqsZNoJIsZtTrMl2AkUZGiExUpJo3UsqhgMAK26zInaz1ZpiSTGjdlpW9EimO6NYi+dpkXTa6eZ9YTEYZ4wg5YoQRtQC9WScSbJaTXaLBXPYSRylAcZAO8V8B4vU3IzhpnU3JjjtDLSzkJA0QjAET5wPZDHeuBVyVpJxAIjxkpmEP9kdKXbMhBBWhiUUJ644ccUJ3T7eHwKuAKUapKIBIyAFs/hgGq57GXeEDWbQ/nTKE4P+NNabCzxx0hXmQ1lqLI/1pQmBTDGYLYWy1Vi+Gi+UYgV8OFOJF+qJUj6UJYZz1Hi+EivgAzm8P82byPVEMxVvXA5kGolyPVGsRHLkeK4Uy1fDOazhE71xZzRH8ido3cW6XJI3Cr1hyh3hg9mMESVkFWg60F20qlppysEAK4o4CARlUDuJ0IKAsRDhOZQXUZ4lJJbRJKBKrK7TskKJouhyKX6/FAixbq/sD8ueANQ90BX1pj8MpuW5o3E9EBJdblJURH9Uj2cpwYTijwpePzQ8lOykFRUTFVSUCVkyU8Q9mx2hGYzlUFYiBA2oBlA1KGu0JAFFYSSNVTwYy1tJHAEUI0tQN6Dugk4nKQkEz9ppiuBFqGmcrpOiiPMCrWoOwOAsC0SR5nlS4DCeo2QZqDItMlbcYicQShIwlkElBXhjlB6kVCfCQ1IQMVZEWVkO5jlTy420Ujl2X4nmQ6fXQWM23IaQdrMtBaUpBycnMwIiuZJx8L//y7/+6b//6U9//u8/pvxwz2oyIeh3sNRYDucPsf4QF4hBt4cxDFLTSU0nNSdt+KAvxHp9gtcL3W7G7bFxnB0wGOQcFI2zPNScvMvHGl5ac/Jev+APMi4v6/GK/oDoD/PegBSIyKE46w1wvgDtdDO6T/JHFH9Ij2R604v9mSWBrEJ3ar4n/X4gpzSYW+bNKDHi2Vo0TQ5nCsE04A0poSxPWrESzeYDMS2e40rk6MGY4ovJwSwjtdyT+TCQ+zKQ/TKS+yZ+vz6Q90yOZrrSi7xZxZ7MknDe81DuE2csi3d5gaaxiqq63Zo/KLoCnNNFcCwtQEZgOEX0RGKe1EwjnulNzQ5mFvjTC4OZpeH854ni6syymljB80jek9T7L9KK3+ZWtBY8aosXPA9ll3vTc3iPB7iCSqTcCBca4QzV6+dUnWQ5jGMFt0fxhfVgXIuGpUBA8vhUv0/1+znD4Ayd1WQoC4Km8U4XrUikwDGyBDWN012ix88bHkaR7QyGAsrBkBjLsJpCqzKpiLQicLoq6ColslDlBUMGEkeyFMGQrCLQAk3xkOA5qDlFt481DM7tVQIxORjmfV7O5QdOF20YrDcM3SHWFWf9qdAXgZ4IYwQo3cd6M6EnlwsWwlAxF8hGWcGCYTaKwDia4jmEFm28G9GjlC8D1YImRrIDzQoNhxImjATtTPsOljej1JnIU6M5WjyP94ZFT4j3+OVQWI8knJF0LZKmhTPlYEwKxjhvmHW7eY9P9oUlt1fQDdUXdEdSPbF0I5pwRlLdsXRPPMsVSfclsmI5JfG8h5H8p6Hsh770HGco4k/NCaQVBNJywxnFsdxn8cJnkZyKROHTeOGLeNHrUN5jf25FOOdRLKfUm57jTeR4YjneeI4/ozCS+9CXdd+fXRTJeRDMLHJHMxVfmhzKNdIrfDnPIverooVVscLqRElTvLgxWvgiVvg6lPcokv8knPcymPM4nvc4lFnmTi1Qg1EjFDNCCT0UkfwuRgaswvvimVnF1aGCynBpXaykLnq/0pfz0p31LFpUk1HWmV7WnfNoIPfhQM6D3qzy7rSS9twnY8Uv5tNK22P36+NF9VogRggcJRmi26/6w86Ah9cESVMUr8sTT00reBzKKQvllYTzSj3xTNXrlj2G7PHqAb8zFFB8HtXnETyGFgrwTqfi9ah+r+xzq34foyisrvJOVXYZkssJVZF3KtApQl1iJJ7TJdFQOF3lDacc8PFuQ/Z5FL9f9HgVb0APx9VwQg4l1GiGHs/UoplGosBILdQS+VosF3qCrC+qBDJFl59RDd4dFjxRwRPnPFHOH+OC6aw/jdbCpBYj9BBleGjVScsKKUqE6oa+VEL147ILE3VcclPOAONJgECOTQmjks8O5O9gadFcd2q+JzXXGctSAjEtENWDMT2UcEbSZG+MM/xqIKYG4+5Epj89x5eW7UnN8aXleeNZocxCb0aRN6M0kvc4UfA0kFERynrgTy8yIhneRFY4syiSXeHPLHOn3g/llPjT7oezKqI5DyI5FcG8J5H7r9PLGrLK61KLqtNKGuJFtbHCN7H7L9OK3qQWVSdKqhPFr1KLX6WX1yVKqjPKG6OFlb7MUm8sxxvL9MYynOEsJZytxvL82Y8TRTWZZS2pRc2pxc3RwtrUotrM0tr0orepha/zHzQ9fDlQ+KTNGc3njYAzGA+lF8Vyyl3RDGckpvi8rK4IhssdzhK8cSGQoUcLXPH7vrSSaMHzRGlNxoOmeFFDRnlHrKghUlAVLawO572OFTeEcqsCuS8SxQ1ZZT3xwppwzvNQZnkkqzyW8yS98FV2cWVeaV1uRVvmg+7Mh71pFe3p5W1p5d2JkvpI/uNQVkkgURCI5/jSs3ypWcG0fF96fjiryJeWG87KD6TnhjIKghn5vtRsdzRd9kXUQMSIpcrBMOfxcx6PEgyr4YQzluZNzzZiCSUUUyMZWiTLlVrgSS/RowXO+H1v9iNfziN3RqmR9TCQ/9yVmqvHMsRgOh9IFcNpnD8qBlJZZ0B0+QRPkNLcjO6V/XHOGwHeAO0KcL4Y540J/gQwgpTTj0uajSDMGEGoBq7qdsA6GPqezW5CiHs2xIRgSTY0xeYw2xErBr6DZcTzjVi2EcuQoxlaLMuTVuhJK3BGM/Vwqjue4YpmqIGEEoi7Etl6LFOP5eiRTD2c7ku7H8555I7f96UXBTOLvGn3xUCq4E814rlGPNObnhfILI7mP4nlPonnlaUWPjJiee60Qnd6sT/noT/nWbjgdXpZU1ppQ1pJc0Z5a7yoNrW4Nr2kNqOsJq2sKV7YEi+sC+U9dWWUy9FsLZZlxPP0SKYeikvugOzxuKKpwayCQHp+av7zREFlRkl9ekldMOdZKPdhNO9pOPdxJO9p4n5N4dOBstezmQ+HQnlVRijLncjxZZeF855ooXRW1ySPX3T5oSzTAkcIABcA1JyCK6D6w+GsivTixtSS6mj+82BWuRJOc8YLwrkv4gXVoewX7kShL/1BWkljdllHdkVn1oPORElt/uP+3IrutKLatOLanPKmtOL69LLW1OKmSOGbcP6rRFFLKK8uUlibWlzlSeQG0opcqTlqJBbKKovmPglklvkzSyJ5D0I5FeHcR9H8x+Hch/6MYiWUpoUznbEMPZqQQxHW7RY8PiUY06NpWjRNj2ao4VTeG2Q0Nyk7geIGsot1hUgjBL0x1h0RghnOtEJnLFMOxThvCJN1WvdAI8h7Q8DppEQRgwLC8FaStkNoA9AGoAMKpKwhPI/yMu0MsN5U4AxacdqCEjYaWinmR6vlh5SUJKvtR1PSTynmvyQn/Tkp6b//+NNfkk0mG/kdrFhRTaK4JlL42plRoqcWqLEsI1HgShT7syp8GSXezGJPeokeK9Bi2XIowvtCKCtzulMOxtRIluLPEANpQiBVjeQKgXRvZlko920o/7Uv52kw70Ug/6U/65E3rdyXUebNKPVlPQ7lvQ3nVQVzX3kyKmKFleHc2khBXWppU6yoLlZUlyhpSpS1RIsbovn18YL6YO5Lb1a5J73ElSjwppWkFjYn7jcFsh/4syqieW+jBW/9GeXetDJv1oNg/qPY/VfRwtepRVWpxW9DeY/CeQ+D2Q+NRIkaLdSD+a5Qrj+jxJNa4kkt1GP57vRST3qhL60wlFZmhNN4w6v4o85oVA2GOd3FG7rgckveiOgJi56AYHh4w2NE09Rwwp9eHM4siWSWxgueRQseJ+6/TuQ+Sc0r96fmpRW+yiqtjRU8i+ZVxLLL/GmFejjdGcmQIjFnIt0Vz9HD6Z5EQazgdSi33JNWqEQyoNcrB0JqMKoEokowLvhCvDcg+v1SICz5o0owLvkjejShRaK816cEIoLHz7vcjKoBp0EpCtCcQNUoQSA4FgOMjcAtGGqnaAeACAQoAHaaQnmJdQc4t4813ISgIIDDWImSNeh0MYqGAsaKOhCGdgBgoxgThltwzILbTajZhFrMKGbGaQvOmByYDcdTEMSME/fMlj/9kGxB8Xs2yw9m01/M5h+Sk/+cZEoh6XsI/h2seEVvtLQzXNTqyn6iJYqN1BIjrViL3/fnPHZnPNLTylzpFe6MCi2SIwXC0OVmnIbgCyiRVCWaIwUzeX9UjWa6M8oCOU992a8COZX+7JfOtHIpUqAlCpxpxYH8qlB+bSC/KphX5Up74sl45Ep7IEfyw3mvovkNodyaYF5VMO9tsKDGnfXGm1vtznzhSnvoSX/qTnvkzXroyXzuzan251YH86qDebWh+7XhwvpwXl0wt8GfUxPMrQ4VVAULXkXuvwnmvwrkPo8UvAzmPg/nvkwUvvJmFsjBqODyiIZb9oZ5l1/xBFV/VPCn6bFcPRLjXT7e7RG8QVci359ZqgTToO7kDAOoGpAlRuShKkFNZjUVyAKtcILL6QyE3ZF0X2quM5LQgxHZ5eIUFkosb+hSIKSEY+54luoPcS4nrYqCS1N8AT0S00JxX2pWIL00nP3En1nqTi0wYtlKMCb5fKyu8YYBNU0wnECWeafBGwan6ew/Z1AESgaEBChZoCSB4IADkBhLIzRuw20OzGZD7Wa7xY45bJgDITEMUA5AmDA7Amg7jZsJFGE5UpQQwDgo2k7gNszhwAkUQDtF2nDUhtsRCrdjuBXDLQhqw3EbgZptySmmH02mZLPFkmRKvmdKSraZLKjdTpEmDE12ICYUSbE7LIgjyWL7yWRKMttMDsyCI9+X97x6d16dK6fKyHqmRMvlULEaLlLD+aI/lTH8mOIiNTeuqoxhQMPDury8L8gYXkyQGNVgPX45FJdDqXwgwntjnDcm+hOcK8y5g4TshLqbdwd4f5z3p0Fv2JnI1KJZ7rQid8YjLbVYTxS708pihS9D2U/9GRXxwqfpxc+Ln9ZVNfY1tA12D8209oy1dY/Wtw0/quzJe1ifU/E691FtpKAqvaghu7Qys6QuVtCQuF8bynvty3nlyXohhAr1eJE7o5wPxGndLfvC0GnQsiy6vIonwLsMoElQFVlFokWRkRRK4BAGI3kAFYnVDMkbYZ0Go4qcrgNFYWURKAKry7yhQoXFAUayFJRpVmZZWQIKh7MUDgjAESSgcJYgBJqRIa8LvC4CEVACpBUeKDzQZWci15ddrkUz9WiOEkjVwhlaOF3yB1V/UPWHBJcLahrv1DhVhCILJYWAjJ1E7ITDhiMOmiQ5SPEcyXMYQyMUjlAEQhEYQyIUZicQDBAog2MMidIECRmcoREaxwCJQeCgSCthtxIOO4nZcIcdQzAKs6E2B2JBCARlaDuBWzC7FbWkWO6ZrMkmh81GEHaSMNvMScn3kkxJPyX/9MNPf/kx6ce/3PvBbDMnW8xmu8PssJrsFpPdbsPQe2bTT1Zzss2eYrIlWc3fl/dYiZJaLsbus/50zh2DzgCjemjZwDkBZSEuKdDwEZJIKDIha4Ss4KKEiwIpCVDXGc3FGj5aNYDuxDiR4AQccgiAKGRJUUYAhwEW41gHC1CWBbIGdAPorkh61pOXrwdHR7d29g4P362vHi3Mbs9Pbx3uvru6+Pj59tdfb3/7/dNff7/77d/uvn17//OHq58/XP98dfbp7PTT5OTW7Mj2wtjO3ORhf+/6xvL54uxWX89UdWVrWcXTwrIHgfRMPejldB6DOMZgDhp1ABrlaIRyUAxOQRoFFMlDhEYJiBMQQwGCAwwlMZQg7LjDitkIQJEQMDwLZI5RWCCztABpDpKQYgSK4ghGALwmMBykAEMCHEg8p6uMwmIQIyDJSZDhSYKlGJmnJJYQgeAJKKE0MRDhPD7J6zcSuc70XDUaNaKpejAuGB7B4+IMHaoyp6mC04mzwEbhCCBJAeIcjULSwVAoYEiOJVhA8izBQZJnSYFHIUAh7QAkxgGK5yiWJQHEKIqEDAmBg8RtOIJQGEoTGEPjEKCAtuKYHUdshD3FbjWjDguOIhRuddgcmN2B2Kw28z3TPZPDZsGQFLs1yWIy2Sw2zGGym62Y457NkmJHzTieZDen2M1WAk9x2O9ZzMlm67/86S8/mr7fWFIwocTylHieGEzjPGHeFwWuAHD6JF8YGh5UEAhZZXQ3pTkJScIgiwEGhSTBcQjgUMAxkkJyMsFKBMs7KNKKow4Kd1CEg6JRwGIQYIBykJjF4TCjNkUXKt+8WJ9fuTq8vj779OX22y+3v/zx6Y+/fv7756tfbi++nu1/ON+7u9j5cLJ2ebxycbJ4drl8cr15frP/8fLw4/XBx9vtm3dL52tDW3szJ8dL51cbl5/3r389uvt6fPvl/O7TxYfd1Z2dha2dla2eru6WxqYnTx7fLy3LyM0VFN6B220EaiUJnAMkS/MyJABOQIISGByQDgyx2UwWW4oVszpojGAZlMRogNOQIFkcgxgJCQrgCIlQLMmINFQEoIg4R0ONZzWFFhmSpaCsAlVhdZHTZF5TgSQAUaIEllFV3vCJLo8ejKvBLNEXVgIh3uXnnB7NH1J8Qag5KUFiRInTVaCItMRTIkdLHM4xlMjiHERZmuAZnKMpkbPRuI3CUZalRAnnWAwyCE3iLI1BihI4RuJxlsEZmqRplCRwhsYZigC0g8AdBOHAUYREbbjVglltJIIwFEJROEORHHCQuNlmtVgtZrvNiqJ2DLPjGEqTdhy1YoidJB0MsAIGVzRMlO0MsBKkhcAtOJ5kNv9w796//pT8/c27rFJOL+X0YYqLUAzg9FOKi1SctGbggmLH0WS7HeVEQlZJWSJEgZIlQhRI2UnJBi2rNCfigCdZESo6qzs5w03wIg5ZShQpVbZzwGy3Jqf8QAEyL69oYmBub+70cPnd6faHo/X3xwvvPmxf32xd3O5dna+fXmy9uzr6+O748/Hu9cXh3YezbyebtwfLF6eLp3szh4dLZ1erV1cLZwfTh+OtM4s9q7vj27sjG6fje+dzx1c7N+92rj7u3nzZ/fB+9+pq9/pi/fJu/+7j0d3tyafLvfcXe2cToxPPnj6rqHjk8QVoFjICi3MMwuA4SyIUasdtOImQDIZSCMVSDAdQAsVpDAc4xiAoQAmOoQQO5yEjspRIMYpIqyqpCKQIUECRkAQ8K2guIAtAYHiJ41SJlnkC0jjEcI4CishIHC3LlMgDmYeSrAci/2zfrOYEikqJAiNylMhBVQKKSAoswUNaZDld/n+cMTIHFAHnAMZCgueBpuI8xABNQkAKPCEJUJWALJACS/EsxUGMIjGGwgFJAAKlMBuGESxHCTwGGErgUQgwjsUAQBgG53lSUsw4mYI4MJbFONZGkXaKtpG0FScsGGolUDtFoqzAaAHgCpOKh1acOCdaKdpOoHYCMSOO72A5AMRECRMlXFIIRQNOH617ad1Nq17BHWFVP++M0ZoHlVRcVmhNE70hStcZlyEHI3o4AZ1eoHtZd4DWXZTLYNweTFQYVWcND2N4cFXBAJOemtnZNjQ2sDHVs7M8eni0cnW6enE8f3Q+dXQ1c/B59fx67uBgeGm8rmtrdPVi/fL64OOHky+f3n37cPL1YOVqffJ4aXhlb3b/fOXd4fzp8crVytju9vTp2drN8eLF+uDG9vDW+fLpzea765Xju5Xjy9nt1b7piY6J7cmD/enjzdHdvYmDz3t3f1x9++Xy67fb384OLwcGRl+8qc4tLg+lJTTDYDgGZVAEEowEKJ4gIEawJCkytMoClQMSgDILdZHRZc6lC4YqGkpGQX5qboE/EVc9TkERSJY0E1YbiWIMigOU5gDFApIlSY6GKk+JkBQBLfGsqjEiZEWBkwXBkGlJogSRkRVW01lVZWTxn+sKqhIjC6wmQ5VnFJYUIMFDFDIWEiV4hhI5oEiMLOIcxDnAiBwj8rSs0KrOSALJQYJnoabQMk9wkOJYWuAwSDOSAFWFUiRKlgieQyHAIHAwtJ0i7RSFcjyt6A4GWgkcZyEOGTtF2inSSuJWEjMTWAqKWEiCc8d4fxahe0ini3eHoep20MBOInYKtWHfw7JRuIXA7AxNiCJnuDmnj5IUQhJQwELFICU3rXkIWaJVVfCFOU8QeiK8P5X3RSndxRpeRnXiokhIEiGJlKZRqo5xAiOrrO6hFCfv9j973bg4c7gycTY7uDfTu7E9eXIyd3Exd3o+tX86sn42tPR+bP3D+PZJ38Jqc99e79T55Pbl4sm7hZOrpZPLpaOTqe3tvvn9gfm9waXzhePjuaOzmcN380cXy+eHSxdny5cHk3uHswfHswcnMwcnM3vHY1tXU4dHY7uT7dNd9UOvntQ9Ln1R97xhfWjtYHz/ZO70auvmeu/uw/7t3eHHu5PPF4fvdtb3FhcWW9vbHj9/XvHiycua1y8rn9fX17a1tA729vf39NTX1b1587qvu2tidGRuZmF9fWdlZfPy/G5tcXdpdmdxamNpZqu3b7htoPtRTXXZ67fOSAyqBinwlEBTAsPIHCMLUFVYVWJVQTR0TtEFTYSKCFVdMJy0JOAcoCWB1RROV6Am4RywUTgjC5TEopAkeEBLHCmyGMfQEsuqMpQFThFpHuKAoQSWFAAuMJQiUhJPyyLn1Dmnxkg8xmA4gxIsjbEAATTBMThHkzwAisAovI3GbBRqQaxm1I4AGoHQTlE4y6AM7qBQhCZQhrLTFCnwdprBBRHoTlzRMFElZRmXRYwTcCiiDEyypyQhVpPD9v3GonELgdhpws4wKIQOmiR4Fhd4B80gJJ1ktTkAjkCckhRKdhOyk/XF9HiZGs3nPEHW5Vf8qZI3DJxO3uPj3X5KUGlRpkQRY6EvFO5sGd1ZutyYu5gZ2B1pnV7sWdgd2dweXt8bXN/vW9rtmd7qGDhoH74cnD8dnNlo7d7vHtzrGt3pmtjvmj7umTofnN/umhyvrF9p6V1vH9vuW9wZXNnvmzvoWzga294a3twb2zlbOD1dOrtcvjidPd0Z3dsb3T2bPTuaOl3p3xxrn6p6VvfqSU39m7bOqu7R5qnp7uXZvpW57qX9ib3t4Y2tkfWF7rnFvqXPR59/Pv58MneyPrh4uXJ4u3VyMX9wOLJ9Pr5yMDw91dI1WN+y3D263Dk61Tm2PLSyObm1MLT49uHbF+VvRlrHL1ffnS+fXp/c/vbz33777R/7p+/buoZ0fxDlASGQJE9BiRecKucUOZVlVY4WCMBjvMwCSQAyBzUeKAKna4Lh5A2VN5yUJGAsTcs8JUBagBQHKAHSMoQKJCFOC+Cf/R1KIsVzGEfTEsc6VWhojCZRighUiZYFnGMJDlI8pESecxooBASgKMiQkGFETnBpjCJRAo8xJMoQKEtTksgoCiEIDhagHINxDAIAQgMMAAdN/RMGJQgIRZoxhxknUcghDLTjJMIQNoq0E9R3sHBIETyDcwwKaYQhMchATUc5GYWCBbMnW5NshAPnAPq4jUMAACAASURBVCVKtKgwskYpKioJnNMFFAPoLqB7GNWDsAJnBKDmYwSNFkTeqWRm5cwPLBxOnWyP7y2MbPQ1T4+3Tax0T2/0TK93T622jOx0Tax2DEzU1m01t530DG129s01NoxXvx2prpysr1tsaFlt7tjsHJhv7ml9WjHy5ulyS8diU99i08BG5/h+/8Jq29R2//L+8Pr24PLR9M7l0tnx1OHe+OHB+Mn26N764PZs+8JS/9J0+8Rw/fBk+9RAY39vbf9I0+hsx9RCx8zm4PrGwPruyOZa39LW6Obl2uXN5vuLxfOFzqm5jtGJtsn+hqHe2t7ZjrGl7um1gcXNodW9sa3tofWDye29sa290c21/rnx1r6hxq7ptqGD0YXd/rndwZX3K0dfTm+/3f72ty9/rM8tJRIxkqcoEaheQ3TKjMIxIsfILMnhLE8LMlRcimhIUOMFQ5PdHsXr0QMeLeDnNJmWGFqEFEezMsvJHBAByZE4ROxECgoctAQJHlI8pDhA8gzFsxjkoFPn3S5W1yhFQFkG5RiMpTGA4xwDnTrvMiieJVlAsgzJ0Q6GwDmAcSzOQoLjCEEAigoVDSgaJSsYL9gZgAAWgywCaAdDIoBBISR4wQZIE0kgnMw6fQ7AWgmcEAVGVu/Zvz8VIgxBSywj86TA4hyDspSVxKwUaaVwhCVRlsAFllQVWjdEf8KVuC+HMoDLRWtOWnOL/jCtOQlJwQSRUXSg6FDXgahmZOdNDCwcTJ/vTBwsD69MdMwNN06ONgyPN/VPNffNN3ctNrSttnWO19cNVr+erauerq5aaWlbaesYrnrT9bKi53XZZM2z6eo3E1WV/W9fNz8vbX2S3//mSf+r5+P1DfPNrRudg9vdU5sdo7tdY4d9cwf9C4dDq7sDa/tD21u9q4vt03Ntk7uDS0djKzsDc4O1Xd3VbT21bQO1nRMtQ5uDS+s9C8t9CyN1fXtDK0eTe9vj24fzJ8cLp9tjO0ONgw3P61peNze8rBxqGxloGRlsmVge2jqav9ifPjqeP71cuzxZODlZOLnauPyw/f528+p0/uhs/vBq6eTd3OHF7O67pZPduYPbi0/f7n4+2TkoKiuBqix6DM4pyW5FNJycrlkxhw21YzROc7SoC6zK0SJLSwKrSkAROV3hdEE0BIqjCY5iJEhLgFV5TuMFpwQUltV4wVAZSUBpEoc0kHgCMgQE/9x2jCJTEo+xNAJwBOAIjdlp3EYTGMvQAiR5muIhwTIIjaMQw1gCZXCCA4TAEQKHswDnOFKQCUG2AxbnBASydoa2UhTKchgnIJBzQIjygoMVSUlDALRSJCkpNob90WT5DpadwlDIEDxHcDwpCChHI5AiOIhChpQkRtdxVaHdXiWaxfnjbCChJYrV6H0lkgO9USmS6cos1lLz5WgGF4hSutcOmUAgMtW9sjP5bmPiaKF/fbZ3daJtYbp1ZrS+f6i+Y7iuZb65fbGxcaTydeuzh70vHw6+fdD7pmKs6uV2d89KS+t41YuuJ/njlaWztY8mqx7N1r3oeJL9JFPrfJze9Tin+3npVM3L1Yb6nbbulZb22bqm6ZqWtbaBra7x1fbR9c6Jza7R2aaeqYbOvf6Jo6HZ4+H56Zaenqqmzte1va/rFztH9/uXt3sWZ9vHNocWLucPzmcODsb3jqZPDiaPFjqWumv7qh6+muueHm8aXutZ2htY3Rte3xvfOJjaOZ45PBw/3B3ZOZ49ulh592716mbz5nLj4mL15Gbj4mb59Gbl+Hx2/2zu+Gr9/d3p52+f/vh69+23X/7aOzSi+bwIjQGJ5nSJ0yQgchQHaJ4jIQMESPOAlUVG5DlVAoooepyiR4eaxOuq4HayTpVWJc6lQ6cieVy8ofOGQks8LfCMIFCiQAoCJQq0yENNZjWZ4CHBQ0YWaInHWEjyPJQVqMqcJkKFIwXIKDLOQoQiMAYnAEYAnBZYqKuUItOSiAIGZ3lalDFWwDmB5EUUsg6GtlG4jcSsJGZnSJSFNopBAYsxDEqTOC+aMcKBEd/BQgFpowgHw+Ash3McIQiEIGOQR1jOAVlcVHBZRgWeklRc4B0cJBUN6C7W4wWGhzPCvDvCe0O8N8QYLuj2+qPpzbVtKwPrG6PHM32b0x2LCz3rk11z0+3D0029o7UtEzUNK03Nay3N41Vvhqpe9Ve+6HlVMfCmouN56Xp7x3Zbx1pbw3Tl477nub3P0odfZIy/zp+sLn2cpVfl6V0Pw23liYm3hZNvS0dePRqpfDHTUD3+5tVaU/NKc8tcQ+NCY8tyS8d8c/tMXdNSU/t6a/9G2+BGx9BEdet0fcdcfedKc//hwPLB4PpS28Rix+Th5O7x5M672YPTib3V7oXh2r7WN41tVW1TPTNrA4tHwys303uH/YsnY6snkxunk7sbnUurnfOHY+tn03tXi+fvl88v5/fulveuZzY+TK9fjq29n94/m9w+mdy4Wty52z3/evXlP3779//8x//c2TvMzc9HaNxC2MyoxUEgBMcQkAYiDxWOVXhWFglI4TQGRCh5nKLHBTWddWpQU1hDh06NcxlAU1ld5w0VqBxQWFbhWVmAqkzLMi1LnK7whovTNUYSWE1mZIGWREL4522qSEoi5zaArtGKAHUZ44CNxFFAITRqI6wOykGIDMYBUhQRCFFA23AUYRiM5RlZBopCSSLOQhzQDhpPQmwm1GEjHAiFEAyOUqiNwM0Ibv1fYNGCgLIMAmmcYyiRI3mBlmUHoOw0jkDawQGU51CWRwFLcgLFCxgLKUmgdJWUZSAprKKwigg1jVEl2eOuq2ya6pmb6Vte7tvaHNhd7lmc75oda+wdels7UdM0XFWz2Ny41FgzW1s59PZl39un7S+fNTwt7Xp+v+lR3mTdq/XmmsX6V6sNL3ufZA88SZt9nbX4Jnv6TX5Nked+wNFQqtYVOd/kK00Vge6HGZMvy+Zqnk5XPp54+7T3RXnf67KJ6serdVV77W07TU07Tc3nfcOXI/OX4ytnw4vno8uX05un05snswf7o1vbPXOHwysX88fnswc3C4dX07trXZMTjZ3jLYMzrTOzreM7w8u7w0vbQ/OHE+unU7vvpg8PhtYOhldPRtbOhhevRlc/Tu3eTe98mt68mVr9snx0Pbl9Prx2ObZ5NDS/1Na13No219K2PjT22/u73z9++4+//o9vX3/v6hs0QiELjiIMhnM4wZK0CKEmik5F1GQosSSL0yxBCwyrq7xhMIpEi7xgGFDXOadOyxIjyYJh8E6Nd6qsIgORhxKHQ5rkAVRFRpUpUcIgg7MMUERK4CiJhbrEOXVSFhlNxXjeDiiEoxGW/gmxmkjURDisJGKjUQdLITSNkLSDJEwOsxkxIRSOAsZKog6GdFCkg6IQirLiiBl3WDDEijtsmA2lEQdpt2JWK+awkd/DwiF0QNrGEHYaR2jKThE4DxBIOygKBbSNJjEIHAyDAPjPKodCgEKAczzBiwTPUSJLCywCoJ2istJzZ3tnRjtmuxrHlvqWN3rXFjunFzpHh6sbhiurh6squ14+Gnr7eKzy8XT1y4nqV40Pcqoqsqoq8poe570qiXa8yJ9vetP1KG/wdVHP07yVuqfzNQ+Waku26h+s1Vb0PYpXZnEv0pmnWbCl3D35NLHwKnvudc7868LxZ0VDL0pHXhUv1jzeb6k76+66Gph4P7xwO7X+aX73enr7dGz9amb/evHoy9r53dzh1fjOzcT27ez+3erZ5/WLu4Wji7GNk6Gl3d7pne6Zw57Zo76p/b65w6H5peaug4Hpk5Hl69m9y8nN85GVD9M7H8ZXb8cWb0fmv4zOf5tc+TK99nFm7XZs5W5i5WJk8Xx85XBwfLGpdaSqYbK+5XBi5cvBx0/HHz6f3f39179fXd92DgzFs7NwQDooFIEkq8qSJikuWfO6BUPhNIESAcZTgksTDQNICpANoLqgrrK6AhSJN5yiyy253ZxT5zSdV1VWFRgRYICgeZYRBZwlHAChBI7kOUZiaQHgHLDRJCEIkscbSKQ+fvWqZ3BoYHikq7Onoa755fNXWQU5os+NsBxGA1YScZay4jYbZrPjNgtqtSAWlMYcBGKxW012E0pjCEniDOsgCQeBWTAMA5TJZko2pfwvHcvuoFE7hdtpCuMYlIW4wNKqjPM8KfK0LJICR/IcBhkMAhwCHDAkBzEICJbFWYDxAOdYB0MLitZZ378wsN3RONZe3bbQPTXTOrrSNTHf1tf16lXb80ftT0s6nxd1vijqe1k2XfOq70lx28O0lmdZTwsiz/KiVeVpleWJ2gcZNSVpHa+K+t5WTFU9Hat6utT45rSj8bCx6qDp9Xbtg43akpWawoWqnJEn4YGHwenXWetVJe9a3ly0Vu81Vu23thx3D1wNTZ8MLJ2O7F5O719Mbx+NrR6Nrt4tHnyc3f06vfl1ZuNmdPluYv1uZuvD/M7FxMr52Orl+ObF8Pr12Mb74dmTjuGb0bkPEwvHPaPXgzPv+6dOuobvJpeupxbPBqevhuY/ji19HF/8MDj5eXDk59HJXyaX7oanr7qHbgZHz/onTgZnjnrGTvsnV9pHljtHJxv7p1qGD2dWL5YPPmy+//X919+//v7x7svQ2HhqYQEuizhHoxCDCstrClRVSuIpiWVVSdB13nABVUUgDzVD9LgUn5vTnZyusZokugzJ42UUxYZjQOSAKgJNoGWWYBmUJTCOcADSASiUY0S/N5pf8Lq+cXRiem/78O7y47fbb3+9/e3buy+fj28/HdxdH3x4f/RuZ2mruqrOHY0q4ZgWigFFJHiKgDTGUHYKJwRIcIwFsdlQhwWxptjNKEWTLG9GEIShbajDbDWZbd+XdzNmRmgUZWgUAAckHQxF8BzUNNYwCJ6FugJ1leAhSiAYjhGAoSWWlAAt86TEkxJHSxIpCijHZOQUjPTMD3WstNX2j7R0bvVNbfVMbnSPT9a2DVRVdr563PWkaLzyQeez/M4nuYMviroe5g6/Ka15kJMeFEqyvC8KI3UPst6WxmofZDY+Lhiufj5X83aprm6vteOwvWOntWmrvvKipeq6s+6qreas5e1e65u1xperda9OWho+9Xbv11Ze9PVcDY1fD899GFt9P7J2O7l5Mby01TV5N7Xx6+TGL6NLX0YX7oamvozPf5lc/TKxcjUwvd8xeNI7fjW8cju5/XV27+epzeuB8Zv+mZ+nNz9NzV8PTt8OzF73TXwcW/g8tXw7uXDQ2X/Q2ns7PHPVO/q+d/Cys+1usO/j0Pht/8hN79BJe89R99BJz9Bp9+BF3/BOV/9a79B0a39fZdNUU+vR6Nz1/MGHhePzmb3Phzd/fPn9529/65mYSpTkM06VlVUgc4LuhJrGqoro1DlNU/wBPRhU/UHF51d8ftHtFt0B2eunFRaqomQYUBEwBsVpAiUIB02kELZYbvbLhrqy50+eVFXWdrS3DfWt7u9//vz7H5//9svlly+nd3+7+vWXw9uLxcPjmZ33qydXcwdnUwfnc8c3K+/Pl8/GB8YTmZkoBIyi0JLEiALOMTjP4CyNsRTGUgiFWzGrg7JbUJsNx8wOixUx/3TvTz/+9C825HtYJA8IjsE5QHAQYxkC0DTH4iyLC7wNx1GKpESJFDmSJREad1AkzpAojaEUQQucjcBwyEJNAYr46k3DYPdcT+tYb33veEvHQnPXSkvfVF3HWHXDcNXb3hePhl5WjL8uH31dPPa6aPBZbv/j/KHn5UXpRtCLP8r315TGmx5l11VktDwrbH5cPF79aqWuZqu5dbqmarGpfqWxfqOx5kN/+8f+zrve7tue3uu+/qP2zovuvs9Dk5+HZi/7J2/Gl25Gl68nVi9G1r7Mbn2aXDrpGb0env1jeuVT/9hN3+DNwNB138iXyeXr0bnLvrF33UNX/WPv+sY/jW9+ndr+NrN+Ozh50tb1vmfoy/D855HpX8ZmPg5NfB6f+3li5XZo7np4aq+167Cj613v4Pv+oeuBgYuu1pu+rtuBvrvB/vOuzsP25t225vOervPursP2jqOuvuWWzoWWrpXG7rm6huWm1suhmeuR5avx9euZ3dPpzS/Ht398+bdPn39b291t6esufvoskJOjxiKS3w91J+900pIIVI03DNHj4Qw30Jy8J0hruo0hHBRmxRE7aQcqlLx6MDOj7NXLtsGB7b2Tf/z9f/7993/84/d//Ocf//EfP//xnx+//fvtbz+f3N1uv/uwevrzztXd2snRxOb+8OrFzN7J+PrRyMbJ9MHZyvvtmZOV0bWV0YWc7KxkxOIgEJRG7LgVAZiVRq2kw4LY7pmSUuwpKI3YcIedQBAas+AOk92E4Iid/v4FKVRlRhVIkQWySEKWYkkKUs6AH+M4O4GTHMtoOiGLtMyiPCAkiRY5gmdsJIZBgEDKAUgrhWRm5/a0TPU1Tfc293XWtA3WtYw3NfZVVvW9fjv09s3Aqyddj+73Pi9srkhre5De+TS340nuUGV5x5PCytLUFyWJl4WJhkf5zY8yOx5nNz8u7HzxcLz6xWzNq8XG2v63z2Ybqudqq3fbW9/1drzv7fk0PP55aObTwMy7ntGL/tGfJ5c/j67/PHf4cWb3cnjlbGDuemT58/TG7dj8p8mFr+OzNz0Dpx0dW82N+60tn4amPk8sn/SOnHT33AyP7ja3HbR1/zKz/Wl0+ap/9LSrZ62u7qi960Pf5JeRyc/Dw5+Hxr6MTPw6NvVpYPhdV99Re9duW+u7vp73ff0XPT1n3e0fens+DvR8GOh51zt42tO901J33F573FZ/1tN+2t251ti63zN81j+929W30tR01NN9Mz77YWbjZnrzqG/6cnzhZn7zduvir3e//v3XP75+/u308mbv9GJkdv5pdU3B44fxvJxQelo8OzOalRnKyIzk5Poy0nPKyypePH9Z/baxo6VneHBtd+fi/fXXz7/++7d//+vd73d7798vn3xYOvyycvTLysHfdi7/fvDh74cf/9h7/8f+za9bV9/WL84mN4+ndw4md46mD3bGd9b6FraHZ3fH1k6X3h3Onx+vnG0vbUZDfhtqteEOG2bDAWEjUZShCJqxY6iDwBwUbicwk8OSZEtxUISdxOwExsjff6ZAOYXW3YzTRSsylARG4kkBim6D4HiS4wS3i9achKzQssR73JioOiBLK4ID0jgLCQ5gHCU41ZbGnrHWhd6qvv6mrp765u63lWN1NeP1taOVb4bevmx5UtTzJHfoZV7Hw/T6sljT45zul/drK9I7X5S0PL3/tjTjTWlmTcX9mrL0vueFg69LO58WTb59uVxfM1L1YrjqxVxdzVhV1Wpr22lX92lnz93gxMeh2bvBuZvhxZux1a/T219mt+9mt2+nN8+GFt8Nzr4fmPk4sfh1Yv6XybmPI+P7ba1LNW+3mhqOOjpuBkePu/rXGpqOurov+gbOe/ou+ocu+kePugd22tq3m5u321o3WtvfD05+Gp286ev62N9129P+sa/jtr/jsKV+p7lxo7nuoKPxZqD3vLNlp7XmsrP9rqfjsrdzv713pLp2pqZ6ofLZav3blbo3Wy21601NW+1dp0Pj70YnjvsGD3v6j/pHjvpHvixsfhhd/ji+/GFg8np8/mpy9Xp+7/3a0a/Ht//4/Nf/+O0///b7P/7213/79stvHz58vL6+/Xj39fb2093Hz++vb3/79rd/++0ff//lb//H7//4t7vffz26/bJz9WXr4m7+4Gxg5qR35LRn+Hpg8pfxxW8TS39fPfx97eTb4tEf6xd/bF7+tnnx+/b793P7p9M7N8tnV5P7F6MbW50jm23dBwNzJxP720N7OwuX18dfF8YmOYE2oRYSQCBwGEOSLAMFjmAYG0kQEGCASUas90w/WR0mO25HKYLk+O9gpditVoq0AvoHu9WGYShgLARmJQlalBhBQBmG4CRG1khBsANwD0HNOE6KPMpCSpYQluFkqeLh8+qaxqH63uH6zuY31W2VVT1vXo1XvlloqJ2pqRx4/bTp2f3epznjL/Im3hR3PMsbeFU+8PLhwMuKgcqKpid59Q9zWl+W1j3Ir63I6nle1Ps0f+xNxWLN66W6mpE3L8YqX+60t601Ny23tJ/0DlwNDLzr7bscGP0wPP9heOWsf+FmdP1qZOl2ZuN8bGmnd+r9+OqX6fWvMys3g2Nfxiav+gY3m5q22loOu7p2W1p2W9qOunq3mlvWmxq3WlvPhob3e4bm65umamun6mpnaqrXW5pWGptPe0avBsZPOzouOtuO2xpPOhq2Wyrnap5NVz+bqnqy2fT2oqvhpK3yoKXmsqvluqvtrKttqvr16+Lc9ucV41UvR6qqOp49mW18u9FSP1P3dqOt+bS352JwZKer/6h3aLuj66h/9P34yqf5/c8zW3ezGx/ntt+Pr+x19V+NzZxPLF3ObX/efffLye0vZx+/vfv868WXj/vXXw9vftm//rp79WX36svWu8/rx5+XDz5MrV8Pz10NTlz2j7zr6T9saTpoq7vo7vzQN/R1ZObnicV/Wzn8bXrr59Gl35b3f147/bx0+HH1/HRs+2R47W5m79PY2sfh6fcDozeDS9dTByeTBzvDu5uj+0crl/8XV+/V3FqaXmn+ib6biOmYGEV0T2gkRXdLKqvKrMrM42jggY0N7wESBAk6kADhvcfewIbd8B4gQRKgJ0jQE/Te8/hzMlWSSlL0/IG5qKusf/BdrIj3jfU+a32PZ2/rkzUqndxFJBFpDDyZ2IF52UnA4Ok0HI2KB4FuIq6TiH2D6+rAdmCI2C485ofO1z/3sZgkLID9oeP7X/zmH3/3h29eYV+/6HrZQcC+IeI6cVgcSOkkkboIpNfdXb/53Te//uab79+86MRhX3R1dhBxGIBot/tSiarVbJoK+RvJVA4J5GFvLeBbDMOrEWgl7KtBtrhpdAEyrofsq2HXlN9ahsyrichpPlt2aoqwPu81xOzqpEOddE4U3NqSS7vgt7ZivkYUmg341mLh80rxqpRt50o7ueJuNr2bSJ4Uq+fl+nG+flhunFcW7qaaT3O7J1NrO+Xlu5nNt42Nx9nFq3zpJJU+zWWvypOnpWo7X9hKotsJ9LiQP6+UdzKpxWhkLZXZyBQa0WgB9kxFgjPRyHY2c5zJn5ZmTkoze8n8fj7figZbEXgOcUxCxlnEshKx70asZynoOAGdJoK3heh1NnqeTzWTkQJsNakkkHG04HVlve6pkLeZCC1HIxuJyGEucVRMt/Ppw3zmsFg6yNf2C7NHk3O3M8sfFnfeLu08zLXuZxcfZucvqnP7hZnD2urD2tHb9ZO3a8fvN84fVw/uF1vPi2tv51Y/LLae6yt3k1P31fJdufw0WXmuJq8yga2QddZjuC7nP80vf5hfu61O3xdn/m394N9WNj9Xqu+m5z+2zp5aZ9drp6eNw9vl489Lxz/OrP5rffmnmeWvja33i8dvlw7fLR3dNvYPZvbaK9ePl5+XFhY4Ys53Xa+78Fg8Af8ai+kEiN1kPJZKxFKIBBAgsZhEGtiB737Z+fJ198/R5Df4rg5892tcJxYgkhngn0lqMovxXVfnr3732z+8/OGX//Tbf/zVr191duBI5DfdnV14DIZIeN3d8arj5dDIcCY1hcDxoMM46bcX/c6sxzwTsM/5zQsBcyvq2opD85Bl0qndCHs2Y/5mLDAX9CTsykbUs5WOrseRPGTwm0YhkyJkGvGp+2LG0TpsXwl75gLmpGuiDFs34+GddPQwFdyMxeZjsekQshyLt1LZ7UxxK1dtZSvHpfrV1MpBbnY/P7OZnTwpzF6XZ++qUzfFwmoQ3krGz0uVnWS6EYBX48FmDN6KI/uZ+GI4MBeNLscTs37PlN81GYJm0chMKLKfzV2WKmeVmc1caT6K1qPhab9nFrZXfKYKZCi6lFOQesmv3g6bW379SRy6yYUvU9BlIbmGomXIARkGIdNIPQjNodGlVLoVT2xF0WYs0MqE1hNIO4vuZxLb2dxJZX4zPdku1S9mli+ml47Lc9cz6w+zK0/15lVlYbdY28hXT6fm3zfWPsy3nubW72dX76cX3tWX3zeW384uvGssPs/UbkrJq3zssYC+r8Tu8+GtiGMp5LucrD/OND/Mr7+vz72bmv7P5s5/LK/eF9CDZOpu/uT9ztPd1sPZ8tXV+tWHpf0fa/X/vdL8z+W1z3Ob/7p+/P81d/80u/qutnJWXW+V93bXb94+/Li7vSvul3QQsQQqFUvCdxA6sSRsNxmPBakkFhvgcnEU4DWm81X3q25Cx8+P0NiuDgLuz1wEFiB24DHfvX5JoDOxDPZv//DiF7/69a9+/cvffvNP37x8+X131w9dnTgQILAYL7BdQnFPPl0xm1yQ3ZJ0qRJ2RdSqSNqG5/wTa/6JDUS7GbFuRJxrUddi2LES8swHvEthfysZmYLsNcRWhC1TiC/p0XtNo3bNYNajyTk0Gaty1mNaDHvn/JasU10J2Ns5dCsOr6O+xQhc9TvzPkcVgUpBuJGIr6RyMyF0PVNupoqNELqTye1kMpvJVDuTeioV9pLhEmSuB6G9TGo7iVa81qrXvBRyr0eg7VRoOR6cjwZXIqHVGNwIembD8Fwk3ETju8nUeXnyIFuYj0cLQW/WZ68GXNOIPe3UJl0TWcdo2T0651e1EN1+UH8YsR6EnadRdxv1LyFQxW2Z9VmWotBGOl4LIfPx5GYivp+KNhBHI+abiwWWo9BC0NkIBg4qjbVsZbs8vZYptkszF7Xlu/r6Y6N1Pbu6V6ht5kqrycxONn+Uzx7ksiel6s3U3O1k46Y8+1Br3NZmriqTN1OVvXhgL+a9L6feViufZ+tPtdm7Wv1iqn5RmnxXq32o1b7Ozf/n+t5/LK6+LSYOM5nzpfO7/efT5s3uVLtdP3w7v/mn5tr/3t3718W5TzOL/77W+veF2p+mp/6043qftQAAIABJREFUuPlx5XAj01gqrext3F8evT9pX2qNpk4KgcyidBG6MGQClkolsdgAh91NJHQTcJ14LIaExZB+3t3wAttNYjFxVMorzJsuYvcbXOc3L777rrvzBRH7XcfL19gOLBmPBykULofIYnQQcTga0E0DOJKeXCwXCcTUamXEOurTcC0KelAvSZl6yvbeRZd00z+y4ddsB21bMV8tYJkLu5toZBlFmwl0DY1MQ46yzxY0a1zGEathyKYdSjk1jbBrFrY0AtayT7cQsK6FoZmAZz3u30p6q17tZNAas46hlvECZA25TblQYD6erMdis/FY2uNpRKOtBLoShpvJ2EIYPs7GZmFLzmeoIc41NLAY8ZU8xrLHuBqFFoOe5Si0lgguhn0bKNJOR1fR4Aoa3UrG26nkcSZ3Wig10VgZdqNOfdKtK3iNea8h7tRErGNFt7IZ0G0EJnbh8fOQ5iCk3g4ZTmOuzaB1LeJai3raKf9xKrQVD08jvnoU2UhGjvLx1XhgCQ2uJMLLMf9swFCFTJWAN+lzViNIPYkup1Lt0uRRafq8OndeW9jJV1vJzE46f5gvtDPoZgrdyaTPK5XjbPG0UDktVvayhTU0cVwpHeXSp/nC3eT808zqu8bSY63+bmbxsTb7WCk9lPK3+eyn6bl/Xdz4j/mFn6qZy2zhYuXs9uD5av36cKbdnm6fFBc+NZb+bW33y3z9NBl/rpY/z029X6pf1Ffn0408nG7Ep5rTJ6362dXO4+XZw4RR34nHvu7u7qSQsCDI6Rvg9fV34TFYMr6TiMOQCFjyz086IJ8PCgVkLovIBLEAiUAlYsgEPJ2CZ5AwFMyLzhdYCr6TTCCzWRQ2o5uEx1GJGDLRaXdWYqhWOTih6AlqxY4xilGO9avAsIqOahjTDtGad2AroN6POlbD7pmAYzsb3UrGZ4Oh+Uh4IQjX/e5mPFSBnU7dkGZMYlXKkjZ1zW+dDzpnYXPOOVaD9WsJf9lrXoh6F0Lmsnc859X4jENZr3Em6I65jHHINYPGij53KeDLBLwzUX8j4iu7zVOQYx71VwOWtH2s6jeVnJqloH0x5Ky6jWWPeSHsLXgMOaduLuxuBOw7cf9hIribiG0kkgepZDuJ7qfix5n0SgTOeqx5rznnVJd8xqmgJW4ZydlGp5yjLUTZRpTtwMh5ZGIfUWwGJ1qwYieoWfIqF73q7ahzPWhbQZzrEf9OKnqYza5FkWYyvB6P7+QyG5lkK5OajwYTXqPXPBayGwphX8HvrQX9K4lQMxHbLZbOJhfaucl2tnhaLN/V6ofF6moqvZXLn5drh6Vqu1RdRfP1ULpdmrmaXLiqNS9q6+eVlatyfSsC7SSgm0r5Kpe6yqaeq1NfZxf/ZbbxsYw+ZH2nqcT5/P7dxs396uX9xs1t6+a41roqVv601Pq31c37Su2+WFwNuGUsSmd3BwnkDEj7V3OVtdzmRmnreLZ9tXl7sn8pG1a86u7uwhPIdDqWAuAB4DWuCwuQMFRyF4H0+i+YdyLjzxEJOoHBwIHUFx1vCBTSG3znD90vcBQChoIn0ihdeNwbPJbMohMYdDydOjg4EIPssGVcNcyfGGQi2l7LEM4gfW3s+T6qAXNmXt3VO+eQbgU1e3F7HTItIJ6TfGo3Ft2Po62wvw476kF3HXHNBd0Ztxa1qwpuU8Vjyrp1OZd6BbGuRVxplyrhUiWd6hpkmfMZViK2SZ8x47PkfI4pvyfjs4Qc+iIC5V2OesRfCroykDnjMeXs+mm/rewzxqyjUftowjZedau3456tmHcJcZZ95oLXkPPq0w51CTZVvcZWyLOL+o9TiYN05iiJHiQjKxHPZtTfjHgbIddyxLMaMLfCjmbQPu/TLUGqVkCx4R84CIy0/cMH4fF1z8CKe7AFDRwERpcdsiXv8GbQMgfplxDTRTp8mgydF0sL4eBcFFqNoTMBZCbqb0TDs+EQ6rFHPOaQQx+wTSR9jhzkynqNkyHvQjJxMrl4Wl64mGxc1hZu6pt7pYXlRHEjVz6qzh5WGu3yzGa20oyXD/L188riSXHxfLJ5WqrvJhLzkKbmHNiKQm00fJFLv5+s/1RrfKnmz1D7acJ+mC8czO5dNU6vFk6edu8etm6vWlc7hfJVPv3P880f62ufp6eO4ohRyOr6/T+IWZQxCSOgHllNFDcK84elpf1842z5cHVxmynkY0l4AkAhAsROXDeBTiexGUQGnUijAXTGz4RFYlAJDABPp2BBChYkYwEymQZiAUIHqYtAoxAYNCKTTmIy2BIxlc8lsTlUjsBtMfj0UrtOph/jTPSTNAOUUdH3Y/w/KAXf+EexWS190sSvmvgNt3zeN74csq7H/Hvx8GY4cJwMn6SCs7C54jNUvNrliGsL9W6GfYdpdC7gSDo1kK6vFbG3U8G4TVXwGiuIreQ11L3Gtai74bcXffacz5nxOVJuS8Kuzbr1BZ+j6vdmfKawQ4mYxmaCruWoZzZgTthH405F3DIyDWvXQpZW2D7vN6OW0RJsLED6lG0s79XUApatmH8rHrgoZk7TiXbMtxm0rgYta1H3ot+0EXJshRwtxLCP2tdgwzpiXIOVu37FWVh56B859o8c+oc3ff0t32A7MHoSHN6Dh/ZC6s2woRnQ78ddd8XIRSp4Xiy2UskSZF5Ew9PB4GTYV/K7qogr5jYEnTrUY0E9lnzAk4OdxQA0iyanY4n1fPW0tvC0sH1X37pb2L6qt44n5/YK5c10fic/tVucaZemt1O5nVR6P5U9K07dFGdOC+XNNNoI6Gfsw2fp6FNl+v3U7L805r+WC+dxaNEzuhezHZcXD+vnF/XTy6XT573bp+2rm92njWp9CTZfZ9AP5do/T838cXrmIp1dQODNbGY9mbUM8sq+idVk9qA0f1ic3C/MnS0eZlIVPEh41f1DF77zNQ6Dp9GJDBBDIWEoeDzl58VrL7pffdf14iWus5tMxFBJJBaVCFLxVAqZQ8dQSUQGg8CgE5l0Kp/zhkwgc9gqtcqjlcMabsCmNI7wDEPEsUHcoOiliPybAc63zsE3eT191iGYtPIqVvGMe2gVMbQiri0U3kaDO1HvaTrUCtvXAsaNsLWd8J0n/Xf51EU2NQOZ025NwDQ06VavhlxzIdd82D0FW0ouTR2yrqBQHXFXEU/R74w6dFHLRFA7WPQZJxF3ym0L2tR+03DYNpaDzEth16zfUHKOL4asdVg/D+taQfN62DIDaUoe1QyknfZN1P3amlu1GLTtxPybIVcb9e6irlbY2EL+/CqohVj2ovbdkHUnYt2NWbZDui2/6jJuuY2armO6s9D4eWDoFBnahfrb8PCxf/Q8On6B6o5jpr2I/jxpO487rnKB8zTSTkR3Msma37mMwstxtBFDCl7zJOJMei1Rlynvd+dgVw5yZzyOCoJMh9Kz0UwjntmuTJ9OL52UFy9ri/dz6zf1tYuphXZucitX2MkV2+niYSbbTifbieRpJn+ZyZ6n0YNUdCsWuMilf5xZ+Of68r80lv59rv62FFuGVHENawkx75VXL5dvzxdPrxZOP+zefGzfvDt5f75+vBcPXyX8N4nwUzb503T1bal0nc29qzQ+z22XvN6qx7CXyl7UWnezayfl+e3MTHth36DTf/vDr//w8ndvMB0EgIAl4d9gOn/o+OEPL3//F3ZDdzeA66bgcRQihQ1SuHQSDSCCAJEB/tDV8fuXP/z+1fc4GkDhMt4QsZwenkkttQ+DPiXNMd6n7GHrB6nmMdq4DPj2N/+969u/NfS+QcYJFTsnrQWmnL2z3uFFWN0MmTeTvu0EshH2boXc2xHbIepY8muqLsVWxHGRi+/GgyWXJmQeRkzDaYeqDps2Er7ZgGU56lwPu7Yj/vVYYC7orSGerEuXdKlRmwLRyycRV8XrKHgsqFVZcOtzPmPcqZ7xW+uwYSNi24m6tqPOg7h3N2jbjtg3Y7YVRL+BGDYjhhaiWYfU2xH7TsyzGTKtI+qFgHIrrD+MudoR5xHq2wnZ9mP2w5hjP2TeC+qOY8aTqO4mrr+N6c6C4xchxRHUexDo33X1HMEDh4GBy+jEaVh7HDGdxUy3KetDynOd8p0lof0Y1IzCayiynYB3M+m5sL8WdBW9+ohlPOrQFmFHwe9M+5wVxN+IhRfjqXk0V49k1rOV9UxuJ1fcy1YPC5NX1dmH2cXzSv2wMHmcr5xksieZ1FEmvo+G9iOB/bD/MhG8ziSeS6WvU3M/Ta78NFX/Uqm8LWe2I9aUXhA3cBZigYN6+2rh7Gzh7G7h/OvW5af9q3fHj1c7dxeTU/fZ8GMhepWCr1Kh97Xq5+mZz5W5z/XmXnF+Kz1zXl48razfTDbvaqtHufpGpr5YXWTwOS+637zuwnThu3EEfDe2G0Po7sT93G7AgaQuANcN4LAAHk+jEJnMN4RODKmbyKBSOcwuIrYD10lmsQA+l8bnSnoE42KSSUbSS3B9lO9Jnd+JBMD4EH28n0Ij/f53f//fFPwupfiFS4EtWtmzjp66d3AWVs4jhuWQdQlxbKPwRtjeipj2UOe0V5lxDq0gpp2Isxm2ZV3KoGk4ZlHUEcscrGuFbOsRzyYK7aDQTgRei7gXI9AkbCm61NMh62TAMoXY825twa0te4wFl67iM6TsyrRTXfMad2PuA9S27jduRq0HCUc7Yj2I2o9itoOI8ShmaYdNe8hEO2hoR21NWL0emFiCR5cC4/tx20HEfp7wnqCeg6j9LOU+jTrOosaLqOkyZr6M6S6j6tuE/i6pPQ0OHgf6L8PDp37ZASQ99PefIKMXEe1t0noXtz6m7M9Z70PWe5V2ncTd2xHPJgq3wp79FLqZjtYRd9mtyrlGM15dEbLELMqoXV2GHJvJxFw0OBONL6OFZjyzFIutpzNNNL0WT57k00fZeCseWUVDW8nIfip8lA4exaGDqHc/6jtLRZ9Luadc+jmTfMqmLxOx05hvO2Ccdo0nDPy4njXrlm0Upo4Li02HaT0587R49nXl+P3GxWP77nL34Xy68VRKvC2g7wrRd8Xsx6npn+orP9bXvy5svl8+vGkcXk5tX01u3NXWbieXLqtL28mpzclVu8PTQSZ2kSg4MrkLj+3GY7vwmDeYn4cpAD6bwmcDPA6JySAw6CQ2qxsg4AACjg6Q2TSQxyYyqDgGjcjlMER8mZSuGQBHBVjxm19RO35LAgkMsZAjYoh53XJhB+XlP4xLCArJK6X4u6SRXrMLpz0DNXh8Gpqow7oZn2EZsayF9HVoZNI9VveoG7ByCR5f808s+lRT0EQF0ldcmlmPdjFgaAVtmxH3st/cijhX/NYFxDALm2cgXdY+PO23LITdOacybJJm7PKiW5l0qsMmecTUh5rkS4hjO2LfRDQbiH4NVu+EdUeo6SRmOQ4bjkPa84jxEjWfo8Zz1HwcM637FesB5aJ7ZAPRn6e9JzHbacx+EnUcRqwnqO0+Dd3ErXcJx23cfhs330S1jwn9TWz8JCA/D408pnS30YnLoOIyOHIeGLoJKx9iuruo9i6uu0/ZbpKOpwJ0n4EvUv6DuG874m4nQhtxeDZgnvaOTftGc66xhE0BTYhK7okGbFyL+Oaj/loYno+F6gg8HwlWvJ6FcGQ57N+Oepp+cwPWzyPmZcSw6te1UedlCrrN+M+S0F0+c5WOnqSCR6hvxTe24JHNOKVlsyijZc04JBvBseO467zcOPOZWgpK3Rt5WDr+vHbxuHxx3bo6Xz3dz5YeComP5cSHYuxdKfVczn2YrH6YnP7SWPu8cnS/cHRR27qaaj3ObDzNtO7rmwel+k5xbrm8yJX0dRDxeCrQRSRgSMTX2G4s+ec7FpXHJbIZeDqApwEEOkBiAngqiQSCZBaLxKThQSKeTiCyKRQus3+wRy4jjIi7WG9+QXz9G6aAiWOQqTwWBiSDNKKUjxtgfq+W4nX93ebBLkRFKdvFJYc0Z+uruIcnofGcezRrG6g4+0t2Wcoy0PCML8Pj857hVXhsPTCxHTWvhM3TPm3OPlxyj64gurWgYRFRN4OGimUoY+qZdCjqntGEkZd1jqRtY1FDX0TfW3CNxs0DIb00YZZmHf1Vn2oJMS14xrcj+jW/atU1fBTWXcRt51HLdcJ+iVou49aruO0iYTuNmvYC4zvBsTVodANStYPmi7jzJGraRzTnqPMAMZ+h9ruU9zKqv0GNd3HzY9L6nLLeo4bbmPoO1Tynze+z9qeE8TGqvg2NPkbH3sY1bxOGh5j2PqF9zNqeC+63OffHAvKcQ64z/uMEtB/ztcLOlYi1GdbN+xRZc19YJ45bpLMe9VbEvhS0Vd3Gis9U89vrAfe03110WxYi8DJi2w5b1mHNCqRuIfrdsGEvYrxIQ/eZ4FM+eJ2CL+Lh7ZB5zqdY8iqWnNKmT77kHV6DFAdB9VXCfp7y3cTsRz5N2yJc1km3iksfW5fPS2eXM0c3i6dntbX9RPw+H/86Wfjn6eJjNnhfCD8WY4/5xKfa3Ie57Ye59nV973pm62Fm6219576+e1xttgsL+5Mtt83bQcQQmXQ8jdZBIHQSiTgA+JmwyCwqnkbGkIldJFIXidRNxmApBCJAJdAZWIDSgcMQaWQiA5APy13GMcu4UET+A+bXf8dgc3i9MhyNBnA4NB6bSCayGZjxng5dH845SoQnqNA4JWUVp62SlElSdsrz7iFIL/aqOXGjuOIcSVvls+6hJjw+51U0YeVpwnKWdqz61Q2vsuoaanjkK97hdsS4EdTMu4Yn7f0Zg7Bs7q3ZeosWcdzYi5plWdtAwTaQsQ8mjNKKTTppl81A4zNe1ax7eBVSbAbVTe/IUUR7iZpPg8bTkPkibr1M2M7i1mPU2g4Zt2HlhmdkP6rdQsb3Q/pz1H4aMZ2huoPQxGXceZ1wXyZc51HTZVRzFdPcovp3GfungvseNdzF9Ndh7bu0/W3K/i5puoso7yOKTxnD26TxDtVfBCeuIpq7hPk+aX2XcfxYCr7Phx7z4etsbD8G7cWgjahzLWyYdQ9VbH0Ve3/NPbwMabbC5jqkaXh1dUhf8xlnfMaqW1dwqqou1Ypftx00bAe0O4i+HTadxR0XKddl0nuThG8z8FnStRM0NqHROW/fKty/4pNNWwUzFuGaf/wwZj1M+I6C1l0de1FBXVezN42jR9N7z6s3Z9W9i+m9u8buUb56nI48ZCOfitmfJgtfJtNPhdhPszM/zcx/qNaep+bupzce5vbv6jt3k2vP01vXU5tnk7sHxfXN/PJMqkpnM7upZCKdjqVSvnn54tfffvsXdgPQTca/wWNeYjA4EMTTQTwdZPC5eAbwGtfdRSJ0kkhEOjA+JovYBkKmASbpe0Ln97zePgJI7sB14ShEPJWEBwEygzAxQHcoWJ4xqmeMbBnAwCoA0bCy9v6yayhpHbCP8TxjbFQrqUHjKfvArG+0FdSsBJRNePwoqjuPm1a9igXvSMPZswfLT8LKq6RzP2hc9shnXNK8XljQc4tGTs0mq7tG6h7FpGs4a5GmzT2TVsmar3/Bq6jDmoZXMe/q30EU+0HNbkB5ETOcRLT7AfVxxHAS0VyhhuOIfsuv2g2o9wLK7cD4ZlC9FRg/ihnP45bD0MRhaOwAUdyn3FdR81XMehpUXkd1d3HTVVR3j5oe46brqOoqprpDtW9T1g9p28e05QlVv0vovmRtT3HTTUx7EZm4iKhuoobnpOtryf+5GHmXizzlY5fp+H7UvxeBd1HfesTSgBQz7v6Go28NGll1yZc9Q9NuxWZAtwhNVB0js56xim1gGhqruUbWYOVOULONqLdDE1vIxF5YuxfR7QQ1B0Htacy4H1GvQPIVn2LVN7Lulm57+3Zg6U5gcDOoXUd0TVi1YxUvjpEKI0BFQV+ZEO6Vlk9mT46mdh8W9w/KM5uJ2E0++ZgOfirGP5fjP9Yqn6bKz4Xc+2rluVT9PLv0eX7zcaZ1XVl5X2t9mdl8qG1cTO8fTbXXs83lYlOrNr7sft2Bw3QTcT+8efkPv/iHnwuLyeiiEN6QcHiQSWIwiUw6BqCCfF43hdhJwuIZVCKLQQBwYh4ubBGGTGIu+IoC4okMKpGOJwJ4HJVCoNNBkYjE4/T1MgImqV/NsY0Qghq6fxzIWsVlz2DOLsvZB4veiZylP2HpLTgH8vbBknNoGR5v+RV7iPIopDmP6le9I82AYt3bv+vpPQ4rj8KGnYB2K6RuBsZqVmnDIp4x8RfcskWvfNo+WDSKElp2ziBqQsPtmHbWM1awDU7apOvw0EFo7CyiPw6pDhHFPqxoBycOgqqz8PhJSHkcntiDxg9C6uOg5iSiW/GObiETBzHtYUTbDozuQkPHQeVFzHiETBz6lefB8Zuo9hY1XEdNN1HdTWTsPqa4i45/ydk/59wfs84vGdvHpPFz1vY57/6Q8dwlrFcJ03lUcxszfc5B/1ZD/3kq/aGYeMzHL5LRi3TyMlu4yGU2Y+5Fv7JuE8/Z+MtuSdPbt+IeXIHGl73Dy97BGefArEcx7Rmd8g7NQCN1l7zuGKg7ZEte6RY8eBBWbsJDW9DQUVR3ghpXIfmMU7Dk6j2NTlxGVLdR3UPSthPWrMKqFUi57pS1dWBLTY0NgdF+8orPtl/fP5w9vl2+OJxamoQdTdR/X84+5+MfC9HPldhtJvxQSD8W0Kci+r5cfDs5fV2ZOsuX7yuN99PrX2aan2ab9/Wts5n9/cmD1cJOLb/AZDO/e/UDAQRxFCKGTPz5KGSzcTRKJwnfSSBjaTQSm0VkcrtAOgYAqFw2mc3GUMl4KpYOvB6WdKkG8WIhnsZmEGlMkMcnc9gkFgNPpZBYbAxIAxhEs1qqG6SYxkHYyLOPkmN63qRvMKTlxIzikmes5ByMW3pQvbDkHEyYJFWbdNU7cpuw3MQNRwHVTmBi06do+4f3fL1r7v5Fz/C8b3jZO7rqViy4+ledfQsWfs3Mrlq4ZaMgo6RMWQXTtt4NaGTLPzrvGppzDc/ZpFvwYDs4eh7VHQfH9iDZrm9wB1LswYoTRHEcUh2GJ85jpqOwpo2oTkPqLUjRjhg2/IqWb3jLO3DgHz0NaQ+D6uOI+hBRXEVUt9GJ26jmXcp6F1ZfI8M3wZF3Cf2POdfnvPd91vkl7fwx6/mpBH/Kw58Kweec7zppPYtobqKGDynPHyvRf6nlvlYL7yulp1L53dTMbXH6KJNfDbvnfKNL7t5Fh3DOzluDpGuQfM7TX7YKap6eaXd/yd6ftEhjeh5qZOYt3IKJs+Dt2wsMX8TU57GJo7BiHxndCYxtwCPb8NAhMnyVUN2lTHth3UbI0AqZavBY1TtYcvTXTIKFCdK6ilQewq9ZB68W9k8XLm8XLvfKswW3vuTWLMCWnbj7KOlpB3WHoYkdRHmacD4UAncZ30MWucxGD9Lpq1L53WTtrli5K+Sey9XH6cXr2dbB1PZqfmOlsh+EongK6XV35/cvv3/Z8XPmncgAO4mY15gOHEgmsGgUNhPk8ohMZgceQ+OyKGwmwGMRmVSQBYgkdEkfjSOikZgAnk4lc5l4DhNPJWIJHTgqlcigUVigQtHnUHM9aq5ljGaQYx2j5JCO4x0HUKM4ax0oO+RZqzRnkaBarltBRXW8eZf8JKLdhkeOwtrrmPXYrzpDRh4S4+3g+Iyjv2SVzlr7171jCw550ytfcUqrOnZezZy1C+s23qqvf8UjW/NI9+D+Xf/QfmB8Hxrdgfs3fLJd/+ieX74PS/d8sh1o+DisPgtPHAbGjiKqA0S17R3ZhIb3AmMnIdW2f2zF07/mk296+08QxQkycRRUtQNjbXj4Ojpxj2ruwuqniPohNH6HKN7F9V+yzq9Z948l+EvR9zUP/5RHfiwhX4vIhxzykPHeJK03ccMtanqM2T7nkR8r6c+l0vvS5PvK7Pup6eNkYi0aLXv0FXvvtJU9aaRXDMy6XVh3ibNGRkJPi2moKTUtqSGjGkrFwq/ZeYse0apPsIP0HSCj+2HFJjK4gYyuI6PNQN8CJGv4x0vuYdTaG3cMoR5VzKkKGIdNSrFWJdCM8GEdN2JihTVAepzYSkYeNq6Pp1Znw/G8U1NyKxp+zYJPuQSPN2HFQUR5Fhk/RkYOEMVhVH0QVJ2EtUdx52kxfz81935q9qmUfygkPpWyn6pTN5ON7dxMPTHZSNdT4QxHIHyFef2q49WLN39RvEajkuh0CpNB5bKwINBNxuCpJDKHCXD+XBHBpAmFJC6HyGbQRHyakIenU4kMGhYgUzhMCp+NBQh4MpbMoIE8DpnD7huUQAZJwigJqll+FRVSgj4lPWfvKTn6I3pJyd5Xc0gbrt6yiRNSkeJqypxNsOEbXPYOHaPmh4TtNqJ9SGjexlU3qGEHmljzji7Ypesu+bprYN0nX3fL171j65BqHR5c8UrnbMI5u7BuYm16xHtw31lYeYqMHwb6Nz09ixbhtk966JcdwIP7/qF9eGTfP7Ltkx8ER/Yg+Zanfyc4uhue2A0oml7pkrun6ZFuuaXH/uE9eHAbkm/75Dte+QUyfheZuA+rnqPqt1H1c0z3Ie34mod+LPi/Fv2f8tCPpeAfq5EvRfhTHv6YQ+6SrquY8Sauu4rq3qacn3OBL4XYT9Xcx1LxbbFyX8wfxEI76WTBrU8bhEUjmDeQE+OYpAqbGOuKjL5JqfC5CVJRR67ZaIsuQQvq3/T1t7y97aBsG5GtIIop70De0RM2S21qiXWCox3n9w9KxbJenlTI6xUL5H3cXgFbwKFz6VQekyXgi3p5irHe8VGuYpCtHh91W1xWg8phHkHdY1OwahEZWw2MtwLjBxH1Y9b2peJ7TJrb/tGtwPCWf7gdUm4ENO0s2i5UtuKFs0z5uVL5cSr/sZA5SWbXY5mM143YtaaJYZBJJdLJWIDyGv/zMAXA45DYnC6AhKMRyGwayOfShDwSh9FBxHaTCF1E7GtcF4EBUDhMCp8sX2i+AAAgAElEQVTXSQWxNBqBySCANJDDJbOZBDpAYlCpHBbAE5C5PDaf5TEOJa0DBVtv0SJJW3sz1r6iXVpyyUPGHr+aGVbRShbujI1fNNJKOtKaU7Dl62t55Y8p+7us6yw0cR1VPaHq9xn3x6z/c8F/Gp44DalvoupTZOw0rD6PGU/C+j1kdNUjmzGxqzpa3cTZ9PTu+vqP/Ypj/9iuR9xy8ptW/ra75zwyfhpSnoTG9qCBbbh/G5LtwgPbcP+OX74XGtkIjK77ZGtQ77JbuOaSbnn6ttyyDY9sw9u3BQ1sufsOPLKb4MhjVHUXVj3F9c8p2/uM93Mx8LkUepf1P6d9H/L+P07Fv5SRzwX4cz54h9pOAmNtb/9JUPGUsn8pwJ/zoT9OFT5Xy1+mpu/ymZ0QvBaCy25j1T5SNDDyWlxJ2dHQ4eYMhIaBtOpk7sD8lpez4hSsuno2INm2f2A3pFgJDKWdMqtWKh8U9A0IuWIOmU0lMaksIY8l4LIkQlAkoEt62LIBVm8vKOABAi6Vy6GwqCQ2kyYUMfhckM8g0AEcCFI5dNmQRKcdCNqkZZdsFRnfi2pPo7qntONdznefdp7F9VtB+ZKvZ9EjW4RGlhHdlNdcC4bb+cnnycbHqdJTIbkfi27G40M88Nvf/I2QQ6az6B04LIZM6iD8fMcishhkDg9LBbEAgcpjAjwmiUkFuCCGjCOB1E5c53evv+0md5EYfy6fYFD5fLpEQGbTiHQqgUllSIRkLgfgcuniXk6vjCUS63SjIftwxibPWwdiJnHMIMk6Bwruwbi13z5Gt42Q/RN0u5zgHego68FtWHYeGrmPqr9mXbcx8y48tuGWPiX17zLeH8vhz4XgZdh0l7B8yjo+JMz3qOU6or0Mj19ElG3/aNMhXnVJlp2SprNn1yc/gIcP4OF9r3TX07Pr7t3xSI+R4X2ffM83sOXtXfdIdvz9u375mle2FZBvQrJVT1/TLVn39Kx7JMsO0bqvb80jW3ZJl919K3ZRy847Q+RnXtltUHEbnnhMWp5SrseM9zHreptxf8gHPhZCH3KBH8vo13L4Yx7+koMf45brmPYMUV6G1fdJy7us64/V+NdK8m028TafeS7mL9PxJuwsO3SrQdOKq3fZRjvwcE99wjO/+BQSXgWlD+jQTWTwJCjfjQzN+/or3uGIZVg5zBOIQZaAwZD0gOJeMptNYTOpbB6DxQMoJDyl+zXuDYXNBEUCMo9NoNO6KCQClYIjd3XiOgAmhSNig1yQJuTSuRyQwSaBVI6Ep1L3h2zDNWh4OTByFNNcoea3OegCte8FlWu+3kkLPaEBpr39zZDW1gd2fvfLMQm3Crk24shhCtlB4Tm/g0N8/X/+H//l7//n33bju190vn7d3QmyOT8TVhcZS2JQqSwmlc0CBRwyi44j40kMKqNXQuX3YKgAmckgMoBugIAlkwhUMsBlkThsMocNcJg0EZ8mEoMCIZnDJbHYDJGYyuWLpGKfVYGaB3M2edbaW3QNJ+0DIb0gbOixjTEhDds2TOrnfOfoe1HUUhZtgquQ4nPK+D5hOfSNHvrHdiH527TpHtWdBkc2Pf01HXvOzL2MqN4lze/S1kdUexsa+ZgxvE9Zr2La/cBo0yWds3LmLZymQ7Dl7t3z9e16erc90pZDtOMVb7kEa1beuku87hZvenu2A9Kmt6fpkzZ9sjWvbNnZu+bsWXP1zFrYDTtv0S5csgpWnZJNh/AI7mn7+lpazo6l9x41v03aHpK2vZDuImF9l3V/yHo/FYOf8sinnP9TPvCc8fxU8r1Nme4Txncpx1PccovqnzLOH8uxT+XIQxJ+Sgee0+Fz1DcHG6oew27UeRBQHHr5x17eBSx9CA5+jCu+Zg2fc9bThG4uMB6zysdHe8SyHrZESGQzqDwWwKYBHCaNz6Lx2UyJhCbgAWw6jcMgMwEqj0nlswEeg8Ag46lEHAXfTcK8wXViyEQKnUoCSTQeRyCTSYaGBLJ+jlhCYnPIbE6vTKRR9tgnhDm7bNo9sOpXrSP6RZ9qL6LdDgxN2bkFu2DSLfMOA69+/f/81X/9L7//xf/bzyFm7BMLiNE3IWTjfvfLf/ybv/7bv/nu1e87CZ2dJEIXhfIXOxYFCxAwAB4D4Mks+ivMq5cdrzpwGAKbQeJyOwEKwOUCPDaOTqUw6SCLBnAYeCaNwGRSuVyagE9kMqk8HqdXypSIQaGAwuOzhL1m0wTqHI2Zeive0bRd7tcLvGquTyN0TLAhHc83wVBLOkJjhKKBvmDjn/oHnmOau6jmCOq/iY6ehxXnweFrpO8uNrrtlOXVDK8ck9CwdkLjt0ntu6zpY8bwY876Net6TtvbiLLpli3YONN6sG5izxrZs2Z6w0RfsLCW7dxVK3vFQl93cltuYcsj3vT2bMLSNaiv6ZM2vdIVt3DBylm28ppO8ZKdv+wULNv4207hvkd86O3ZcYlWjawlNbhq7j2L6O/j2ovgxCak2A6o79OOp7TjPul4m/U8pmzPaedT2vml4P6Yt96h6idU9z5lekoY7uPW9znkIQdfJ+wnYfNOSDftGY1YBqYR2xHqOQmOn8KCq4DoOTryU8rwJWM5iVursNppUEgHpNyeXnbfIF3SSxVwqFwmQyhkSnpoAg6ZRaawyCCHQWUzQR6HJuDRRTxQxGf2iFliEUPAIzNpeJBK5XAoLCaOSibQASqPTWTSAQ6bJuACXCaZSyOx6CQmQGSSqDwGTcBk8ciyPopygGJVsIJm6TSk2o2a2hFN3S5K64GQAmcR41hvfvf7v/6rX/23/+vFr/9WxuzoZ3wnpfzTq2/+59//6hedBGwXCfsC291B+vkoZIqFJBYdTyfjaCQKh/3nsl4cjUbi8SgiESASkbhcgM+hcHlULofKptMFfCqPQ2IxAS6bymOTOQyAxwG4fFAgoot7QbGEI5VrtcpK0BI2y2PWQUgr8BkEHjXfPcEPmEQ+DSti4EBK0K+iekawU1bOhV/2HJ64jCmP4b6HyMhBSL7m4h6hww3fSFQrNsqpg6LvVdIXER2t4ZVtIIrzhOFDzvE15/qYdx5GVHULr25kL9r4s2ZmWUsqanEVPXHGRJ2zM+sGoK4jLFlpK3bWhle4BfVuwLIVj3TJwV938dft3G2nqO3tOfD378KyTbdk0y3dh/sOvT07DkHLJmgamQ01sGyWnIRVx6iyHdS0vPKmW3YaUp2HlBcxzU3CeBs3XMWMzxn3x7z7KWW4io7doMqHhPopZbxHLc9Z6Bw17gVVS57hjEkEa4Rxp3Ix7DyMma7jY3dh6V1k8DKq2glNTEHjZlW/bLC/d2SCLxtiCkUMoYgmZAIcJp3L5oiFTImE0yuli/hUIYvXK+L1iChMGplOofHoAJdJ4wuYwl62qI/Gl1C4PDKbTqQDRIBMpNOYPT10oYgpFDFFAgKdQmbTaHw+lcskMIjdFEIHAYsDKAQQIFNxIK2Dw8eMj9Cjtt4539BGYLTuEOfNDI8Mb+0BJF2/5373S+z/+ut/+h//N7Hz12D3r17/09/99tvfElgMIgN4je/qovwcTWaIRKCAQ2aBBAaAAYFukIyhUzB0EMugk/lcqlhM4YkAvhAUS3h9AyyJmMxm0gUCqoBHFwvoAi5NwKYJ+ACXSxcImUIxyBOQuBw6n+W16IJGedw25NeK3RqBZ4Lnm+BHrb0RiyisZ7lHiPZBgmUAm9fRr0OD72OaE2T4FlU8JzQNu2DWJoqYpTwunkz+lkX7zYjkdz5VB2oC01ZR1to77ZTvhjQXccOOf7huleTULFQJZHW0SRNYM5KqOkxViy3p8GUNcdoIzJpI82bKsgVcd7CXrMwlG2vZzt72Sc7Cw5dBxW144iaqOg2NHgUG9319R4j8MjZ2Csm37fx1K7uhA+aMnLuM+SCkyBqZBau47u5Z8/XsevvOwiOn0ZHT8NhVTH+TsL7LeO5iupvYxD06cY2OnyADt+jEddx4ENJsBEYavqGUVexVs2BTfwUy7MU9VynzTVRxFx7cRsZSdoVK0cft4XMkvWxhD1skArlMrog3MKHrHZ0Q9Q8JZMNMkRjkM0EeHeSyKDSQApJpXDbIZYMsGoUJUjlMGo8LcDkAj0vm8IhsNp4JYukgkcnB0UEsiCfSSBQGBQ9gSAwigQniGXQSm0lh00h0AEvCU1lMCpuNIxM7CVgMlYAld/IFBMM4x68TxE2CWd9A1sA3CrstPVQLh6yhY/kd3+C7XlJZAIGKxwAEIoOCAUgEOg3HpP3ceWczCXSAQKcQGJQ3JFwXQMEyaEQ2i8BkYOkgicMlsnl0kYQ/MCIeGuP09YIiLijg0sR8hlhEYTMpTBBg0QA2nUyjAAwKUyigcBgkDntco09CqqRNhhj77BqxU8N3awSwUexSMV0Kok9BCiioKR1n0sjZ94qfoqrbsPIWVW0H+stWDqwRC4QsBo9JZeA4rA65+Afj4EtEB8Stgqyjr+iQlW29s+7+irMnaeQjSsCvJLiHu8LjpIqJMW8Danp8QYXJTWCLatyMkVQ3kNaczG0vr2lnrVrpG05uGx44C45ehkYvkKFDv3wPlu9D8iN48Dw8duQf2LaJ9pyCHRtrVk2Zt/W0Y/p5r9w+1G0f7IyrgSkbp+XpOUT620jfcWjoKma4S1ifk7aHhP4cGX6MKh9jytvIyGV4dD8wvOobqDp6wwahS8PyGyRZp2IJsRzGHWeRscPg4AqidGqkXC4VD5IBIY8mkhBZbBqHRWEQARaZKekVyhUsqbRHqePLFVQOjcIk4UESESRTaGQql0njc0AWg0SjUOhUCh3AA0SACZLoVCIDAFggiUbGkXA4AIshdeNIGApI6MJ34Kh4KpeOo+LwAI5AJePp1G4AT2QBFD4TTyV0kXBYBq2ThO/AdVIYeDq7SyrBo7ahad+oX0FXszusAoqznz1AfiOiUEgMFpYGYkEACwIvMdhOEvkFDvMXzjuLzGKSmDQCnUJm0UgsJksiAfkCHJOB5zCxLDqezcbTGTQuhz8wIBgd5QwO0kTCDiKWAAIgj8sWSxgiEZFNJYIEMpMEckCAywSFXKVWX0mGi7AqZJPrFDzjCN2lFhhHQL2cCCnBtJlXdUgmzbx1j/Q0OHQZHr4MDx8HhybtAruGLZLy2BIxt1fCEYs5Ah5XROkR45SDeIeaAmvpUTMPtYpDel5Qx0a0rJiZEzGA3jGSZRDvGO5GJ3AZDTGhxMaV2LQKV9YRyhps3UJZdbNaDtaOk3fgkxz4ek4CAxfB4VP/wL5P2rSJ5sycqprc0FJXzMyGitDUkHat9BULdUpDW/EMoyqGuq9D34+xD3TBo7gll6QN9ez6eg6RwZuY8SZmOA0rL0PKm9DoEzrxU9bxOW09CymbvoGGeyBl7nGoGAGDOO8cXYDGt0MTa9DwdkAx4xtXDgk5fHoX7k0HDkNk0hhiLkvSw+ntY/B5JDoZYIIMHofGZzPFQhpfjKfRaBwWhU2lCTjcnh6+VMbvH2BKekAeF2DRARaVwiSTGWQqm05hUkl0gMFnEQE8ESRQGBQsGUumkogghcxisUR8Mgug8RhYKuk1HtNFIWFBMo4GAlw2gQViQTIWIGLJ+A5CdzdAILFpI8PimHUgpGXre7ul+N+yX/3q27/5K1Z3J55MxFEpRAatk0TsJJN+6O58jfv5718kFp0hFgJ8HoXPJwv4ZB4LFPCwdJDAYtPFPQQWiybuIXN4ZAadyuVQeDy6WAwKBB1EHI5KpAs57J5eVk8vXcJjCDhkNkjjMuk8tqhHmEFT+XA4B+mdGpF6mKUfolnGuIpezIjwpaEPG9GyGp6ho5juMq68jqnOg0PHSM+SWwBrONIBkWhYwZPJWD0SplDCk8rpQgFLxOYJGLI+2picqB8j2NR0u5JqU5Cc4zTrMNE5irWP4DWyDqX0habnhWXgjW3wjXngpbn/hUX2g0f+MjLWEVd0lNSEppPThsTbTuGyUzhjZjVMjLqZXtEQp/WUOT1lxUhbt9CW9PiGqmNZj1syUhsG9hY8WDQwHYNdRhlWKXllH8bXPH27cM++R3Tkl5+H1Cch5TEycuofug4OPcaUdzHNQWCk6ZNX7dK0SRzQcWEDt+DuXwwo9yPmdkC9FhjNuFVjI3KABfKlIoaQQxdyqWw6k0sV9XKpPAbI5zL4Qp5YzOCzsKQOAtBFooEAk8sWCWhcGq+nh9vbx5f1cft66QI+kUGjsFkssQjkcygcJl3Io3JZII8DcrkAi0amU0l0CpEO0nlcGpcJ8rhYEAD5bJDPITKpeCqBwmTgqHQsSCOx2DgqFc8ECSwumcvDMKh4LpckFNAEzEE5d6SPIGD8jvD677755X//4dtfEDtfd+I7sQCewqRiyQQiA3yF7+r+C+adwqSBAg6FyyJyOWShEBCLyAIOicMgsdlUvhAUCYl8LoZBw4LkTjKWzKJTeVwik0kT8GkCNolDI7EYJCZIYgFciYDGpVOYVCqDBjl85UgUsWpKYV/AMqSQUlT9JNUAMCTuHBa/kXNeKEUvYiruZmD8Iq6+S+lvUdU1OrII9RuUIkGflDcwxJHKmGIBu6dHNDTM65MyJb2sXhmOTmPyGEIJKBIT+nuxY3KMZoigHezUyl5oen5Q970c63k1LPxukPu7Qf43g4JvhoV/GBX+oOB/a+p/4RvpcMlfBkY7Ump8TgtERrojis7UBCY88jqtxjbMwIqZtmZlt+zsVSN5Qd3dmOie04NVHeMgPL5oF4QVWJscN9HXLWV/J2d+u+jgXSF9D7Hxu6jyLDJ8FpJfhAePEdlZaLTlkc46+SULD9VxYCXNNoiDRkl1t3g/NHKdchyEDMtRu258gMZhAQIOr7+XK5MKB/vYEhHAAqlsMoVNB/kskMcEeWwqhwOy2WQaFWCAVDYNYFEoDBKTz2FLxPx+Gbe3j8kXUblsKocLcvkAi0WgAXgahcJhMoRCKo9PYoFUNoPO45DZXBpfTGUz/3+u3qtZz/u68vwqU1M1U+6amXY7KQcG4KQ3Pumfc3jy86aTABzkTGQQkcgECIBEYgIIAgQYlShbVLYky6nbbY1lZYKU5nIu1DfUd9i1a9fa67cW5BxrBaXsoQRw2o07rc40pARJ3AdRLwojkrRAEDAQSwqNT7QCSgPFucMAzQbRbMwTbFi/353qzPZQ3E36vSQADPVRNB18EliFmkYCQc2QVdA74FOcemRVxGkbgsQaXlWsLFmexYoBJXjmaZYiY6FRyEtepjx3qkxNXYUkCpP2vt27X3z20vn9O47sXL5+6sS5A1tWarBcdBer3sooWdtEC3522T+5ZxRe2Wa/+czKP17c+c/P7frW2ZVLBxazylBNeaaJ00RRmjrqDXNS5LUezKtqJLNRIp1tBqbwZa2bijRFb77qTNLVC9mqsXsyxZ8qyKdL+tmCfLYin6/5l2rxxZH+4kh+ZsF+bsD/eiw//dR45sy68Orm5IXtycVN8aVN8a1t6LUd5O4Odn+3enOPfmsnvbcNvLgVnt0I3ji+/MG5Lc+soE1Ne9swrMUTE/n47d3+n85v/Nmlbf/8zNIPj4+/f2z07eOj949NHhwaXdpMzm4GJzbB/Yu97YOpreUT59ZEXz82+Psz677zzLY3Tuw8vm/ncJSajFIveWpEntmm0nVlh2NZFSI1ItNAkUQwKJWrJyHh7agrHJWp0lmmsszWtRvUPLXUWeo9NoZZQxTHHAGOI4qBFEDJUGKWKqR0xMR0GE0HvRCBuaDXhXGiZJ+AVtTtgaAT9zsgSASHSmMtgZSJpNPhXA/jP1JbEWeRIImgxDhgbWx0RFkrDmejMBFkuje3uj0TkHjmTzJIgabICZoZ5D1IM5RmHUx6CIec9ihOtJoOotkQzMUIO098hqxLjEbWh1yg1KCUI0u5F32KuaFnnt5//7lnL+xdObZz6endSzdOHruwb+OetWr3Mt8wgWtqsJR3NtSdnaPemY3yxafqr5xc+cHZ9T86v/Wd05uf2jpmuZW503lKHGfO4CzrU9ANW1gSluaunqi8ZqmXVWOaoRs26Wioq1KkymawyJPMthT6ooafk/GnWP+vZPBXaO7/7k/9WTD1fyVT/8Unf23BX+n4vy6oT+8aPnlgfurMxv6lLfH1Hezl3eKVXfS1HfThXvve4eq9w8XDffrV3ezCJnBqo/zh5cMv7KyPrePPbnanN+vzm+Wb+0f/duXQL64c+NmFLf/9/KYfnlp+/+nBO4fHL2w3Z9eFZ9aGe0ZzG/wXdxZfODJZ9fou+d0TCz88s+3N49tPH9hTjCay9rpKqdXMa1mUosh4roFWfUIAxzLzfjiQRS6LTKRpNw660RziSKZGVzlLrS4LYiQ2imc5dQ4ayXPLc8tTR42MaBLiKCFQOE4tg1L2EXqsNQO0iwiZas2t6sz2OYoECymNpexRBJSGxiBnsfOx4NNhr4viLgKxEH1GIgEDBgPOIs4SpWOj2xB0IOhi3MOwi5J2EvYQIN5/YrCwNdAZlHpa12I4Hyn9ZG8uFhgZiVLfIvDx9tzffP7zj82sijgmaUqKHKWe5SXJstjKgCd93JsLprw1N0+efOvCMzcObDi/e3R2z/LpfRvvnDt34+ntp3dUF/aMntnR7FtrDq5hpzeQW3vyl/aNntuZ3do7eHB48O1z2248vT4veCSgHuSmqUOGqbfYa+ylbQpVFiIvdZGpzIvMZvNjNxqLwptBJcoKOxtSGDPANHWOOQ8IXd3rfSbofg4mj4NkdWv6b9qr/zxq/QUO/hKHf0H7/1Umf+HYXw3Vp1eyL++b7zy9pn1qJX5+G72919w/nL1+0L3ylL6+A1/aAo8sg/dO7/jqyR1vHtty98Dird3Fre3+u89s/s2tcz9/4di/XT74Txd2f+v44v196bUd6to2dnWb2t2s3pJ97qni8aPDVde3xu/s9185NLx3dMPZQ7urxQnPM5F7lnpRFLqpWZZDrXsoBorGghHr8vGknJ/IIvWDAZIcckw0JYaLzOkyRUYAhbFh0nvAUIj6WBCiJc1TUpQk9SJLTZGL1LFURwIniieK9wggPqXeM5/GkgUk6cJ4Lo4SKVpJ0kqSVhKGgvEs66NoVWcacvb5x788HfYSa2KjQ8kjqfuMJUoh69o4aYEwYqxL0HQUtuNoNujN9P+EhMYgpgBKwlIjigo6H0nWw5Ft8vHGXW5hc2xcyEhAkliyHiUdAkOjaFklzkKrYiliTtaumdx99sS75w6+uH/x2sF1Lxzd8dzhHVeefurdq5dfPb7vylPzd49tfO3ohqu7ypt76zv7B/cP1te3+UvbzOWt6vqu9PLe4bo1npWOFZlpatMMuS9llrPMklTqujB1TZ1hqc7n52VRiCzT1cAPR66piNHEKu4dT1NTN6LI3XhgBjXLnCy9rYt00OjM54OGasE0WhiZjQtsoW4vNL1BGXtPOAs4n2V4OrdT6wbt3Yvh02vj81v5hW3s7FZ6ZB2+uW/tj66eeufIysPD828fHL+9t/yX53b/7tVnf/nixV/euvTzF5754al1r++0N7fRa9vpnmb20PzUSzvBq9vJ7afEGwf93X3+xt7h0d3rRstLss5dkQmrqTemrG1VidxjoxPBiTMsTUPOaeqJ87qoXFmLzBHreJ6KQhDNmREhjpChsvBYm5gCKCDmAPKEZ5I6FVGYcIKdihWH1hKXxlLHUoYUES2gktAYaEQPRwFOAgKR5sjIkKCIQuI09xpIGjIOpJwJ2gFNIskSZQJGApL0QNwGScT5XNxvJTGULhEyYJR4G1DaTz7ZYs+dBgIBhVVheWpIJrARMQXc82phMZ0sYW+wVlTLubA7G/U7IAoIjoUKmeph7Ap/4eihdy6fe/Xwmsvb0lePbb11bPeFA5vO7Flz48jBty6ev35o28Vd868dXf/w6Mq9Q6Pbe8u7BwYv7jBXN+Br29Trhydnd6bjoTJ1bkZjXhTUe1lUaTPiviQ+w85iz2SR2rqGmhHnsuHQN42phzKv0uFYZGXMuMwLmReiSHlhiLN+MJ8OJ7LwxFJmxeLGvSvbnrb1mOZpOczGEzsasqWJbgamHI9cVesqN02jq1ym3GWyKsWwxnWRDPK4MXP7l/Of3Lzw/Wd3/+DZXT86u+l/Xt316PWLj964/suXr/zH8+d+du3MB6fXv703e32vObMuvLox+drh9OsnBi89JW/uMdf35qd2Fnt3LIyXlqjzonCuzrnX0IpECWKcKWtXD2LOeGpF6kWe28GkWFwzWF4czg+rSa3rVNc5TTXxmlhONWdOqiKVRaGbxjfzqiiBpJ2ohxgikiJJeWoTSRIOEacJoYAzrAVLLc8LlnqaWuI1kBQwEhIKFYeSAI6RRESjiMZAc+RdyEXEecxZgFEfgT7shyDqxEkf45CiHgIhwT1M+4SEOOmAJKCfROyp86IsZF3KuiJZBpzqItgGUSCT2IhYiQAjQEmIej3YAZLGnMaMzfZDQMTK8vKds8/cf2bX9V3pxc3itac33jt74vzOdc/unX927+T102e+fvniS0+vv7x38cb+5bePrvnOma3fPbv53SOjrx9bePvg4MHh4ZWnhuN5Da3mWY6soN4CY7G32IiYc2CUqcemGsmykJVnqSfWVeNRPh7qurLDYT6ZT4SC0jCf5pOJKgtZOZZpkaeqLEWWhhghJoi1Itci5dhQkipRlbKs3Xjox6UqXLUwzicjOxgSb4HS6XBBFRX1WpQ5SdOExouj/O9eOP9Pz5/4p0tH/+PWsT88uPD7N298+PDWb1+79puXL/7sxvkfXNj1/WeWXt5XntkqLu9kF7aQfQvJ+kF393q1Y2O5ZmXsRpUocuk091aVxR83MU11yDBUXGQOGc4zpQpvqtKNFux4Ph8Ntdc6cyJLZVHxvORlRTKnyszWZSJYLEgLJDxvVD2xw0VTj1RZQK1iinphJ4w73ajdAQEyGikBGYpg1N9qlWMAACAASURBVAexylKoBU1NB4RYSep9yFkbxX0KgGQBBl0QdlHUp2g26q9ud/pJHOJ+IlkLgjZIEkahoH2MOiDqgLANoh6MplqtdpR0/4TSiTiOJI4kBkYga2OpnpydXdWa6tIgUjKWtAO6IQpD2MESMW+BFlCLyWR4Yu+226f23z288tKe/M6e5uHxLXdPHrqyd9Plpxaf2zN5dvfi+1evfePimdtH1r98eOWNoxu+fW77j8/t/O6JDT++uO1HF7Z968yml59e3rS28eMlVhbY2lBKXlVuvITTDGjJ04ZmpR6ORDVA3tPMyrKC1mFrqXdu2PjJmGUpMspUtW8Gtq51WfGiRtbyLFV5gZVuRwlNU92ULLc4NSyzOFW2KRDDgAEoAVGYW+XqYToaEyeRlcQraqXOU1PVqm501aRF9drJoz+9dPTfrhz91UunP37z6qOH1z5+8NKHr1//zf1r//nKlX+9duKtY2s3Np2F7In11ZMT94RXq7WNsmGlywZalVhFs0JmJdIGGg2sEpkTWcq9pd7oupJFoatalxXPrB8PeVHZZqjygucZLzJdltRJ5g00nHglizoRCmkeYgSNQM4wn8q8FGUBNA1wAhk2mcOK9ylINIOazXVnYxhHCEQ46SZBTDFSMmYsoCzgIhQcWkFSmxjD84JZHzIUMdhL4j4AMQl6FPSl7jEeUgwkD6kIuUyUDBhpxf0ewtNhPBP8ya8wz5CzidaRkEBaqGQ76hDNIo6BlqKqZVnbZkRTi1OOvcwH2VPbVq4e2vb60fX3D49fOzB49/i698/u/ODKhTsnDtw+tvWVp9cf3+RfOrHng2vX3jmz/7Vjm14/tulbF/f94NLe948s/ej8th8+u+P9ZzbcOb521+ZxOpynyrW6U5/78pceawU4LWhRxoZhK5B1wBpa5rTMWVXwqmZlFbsUec/zjGWepd7WQ1WWpi58U2ajKh0VZpDL0shM2jKXWabyTNelKFJVNtn8Uj6/mI2XeZap1EgriBXMGZFaWRRmUMk6E2UBFYkZMGWlikqkXjjPrTm3c+P/uPbMr186+dvbpz5+5+ZHb7/88f2XfvvalQ/fePnXd1/6ybVTe9eXlM4MiqQsoHKUZ46lnvocWRMriIwGRvcFSqyiZcbqUjW1KivbDFRZmXrA0kyVpalLUWQszexgoJuaZilKPUkVsVIXtUwLyFAfByGFUEqihbA2ZrALgx7qJxxBpRJBkZZAMZ67RLKIA6BAIiHkCEveh0nEYEQhECyEuAdAOw6B1LwooJNAa2DzgPEIw04cBoT+sY4EK9UGSawt9Cm2GbYZslmsTI/TvhCRZEiwXoyne590N/DU8zxD1sSSA6OAkt0k6sMIcBwLQlxKfcHyAlqFrfRVvm3j5MSOwbXt7sGB+itPL31watP3Lu7/zqVnv3nhwt2jOy/vHZ/fXlzev/b9a899cOXZh8c3vXFs49cv7PvG6T3fOrfjBxe2/eDCtm9f2Hrv2PL+HZUblapZUFkRQ7hqZuavPvupJ1tzQAmSO16UqqyRsyTPWFmwuuRVI6omNoZmOU29KDKZlczlssh5pnhmXVOlw9KWPh2W5bjJhoUdlH40lkVGvAZKUud4kY3WbxJFRZ0xZamKgmW5aepiYZnnBUlTVQ9ZlkLFkFbEOeI01jwgyf4Ni/955+rHD65/9OYLj9595dFXXvv923c/fP3l392/9/PX7rx14ZgvtKxyVzW2GWWLS6QsZT0QvmTWyaJIh8OQgS6OqLeyKLCzoeCJ5MRaqJUqyz7hqzpBLKSuKu5TpDU0mpcZ8ZYYQ7Sslxbz8UTm3pQFUrgddhCFrW4rgDGQJNEUO5VwCjgBkoYC9WkSCQIlZVay1BCviZVIM2gEdLqLk3bc7yUxEARwQrQW3rejqBX2p7qzq2dWdfuddr/VjjpQoIThdhzNRnGX0RYAPUwDhkPBeowGXPG8jinrRHGr/0mBFCuDnaWZ44XHmYmsAFZFnMZC0NQlWsQcU+9ibahhW9YURzfZE8vhKzvV20cn3zq7+x+ee+Y7ly9878rlv7145rWnt1x8anD98Mp7549//7kz37lw6MHBhXdObP3q6b3fvXDgh5f2/PjS/h9d2ve353dc3r88XtMgb1mW+tGQ+jRmNEx6MYtpVoh8EFDCUot9irwONYmtVtU8LwrkFHaSOEt9FhKCjbLDIdAyZKiHI6gYkAI6i/NGNpUd1aoZuNGIFzlOPfZGDat0cdmNF0w9NNXQVRNbT0wzcKMlPaztsGa+JnkjmwHSWhalqgciy4nTx3dt/eXdGx8/uPHRW7cevfXSo6/de/S1h797eO/RG2/97PX7B3dst4Ohzq1IqS4z0wyxT5nPgBRAaexKnqdI45gBVXhX16ZuYiXbKIo441kZCxFztrrbRlpR53sQ9RDEViIrEyFYmgHFsAFQMZEXIi9Y6rGVMcdA6k4CpntzUDLhs5jTkCAoRSJ5nxFgJRQMS06tJE6y1OmqZKkXeSXKgqY6kSIgIMAwppwoO9VprZp5fK470wo7MY76ST9hGDCEJIdGhYzHXIaM9gkMCO4iHAsdcBkK26O4hfoBxX8yWAJogb1mVUbKnNcNr4pEsYjTiAtoLFQCKhUbXzX+/K7mxR3itZ3822e2f+fS4R9cOf3jF678+Matn7xw7f6J3S8eWr719MpLx3Y/PH3g3ZPb3z629MaB8QeXjn/t5IEfP3v4H5/b/72zu792esu1A8vbNg6zyUBVlcgrlhcktTxPRV5Al4bWzvbbX3jsMyFHibWJ09CnKPUozaBPSVbiVJPU2dGiHy+SzPMip2kOjcJOEacjQYAWfYZkNaTFUDQNLYrEOpRlctDU6zeY8RKwhSgaWVaiqInLSJarZl42ZT4/SIToYcKyQpR1ohTxhmepKPITT2371b2bv39w49Hrlz6699zH77360Tff/vCdN3/94MF3btxoxkt+fgO3qS4LV9eyzJHxXZTEHCJrkctY7qhVRFPibDFek0/W8XLEykKUpSxrqDXPHE8d9Y44HTEcMSQyi6xMFON1wcqSeEUzh72BmvOsoGmWWEnyChnVBRHklBgZUNRKYiQlEAIak0gegLATzrWCGaxID4FYCOIscY4XpRvNs7RAyiRSdikKBQ8w7fSDJ6eeeHxudSg5zjJoXZ/zROlEaqQ0UBoaDTULKZnqdefiqAPBbNTtkWQu6fbJJ+WGVhQiq0jmWVnp4aRYWvmj9oitjpkImWBF7UYLxfK6zRsnV/akd54SXz+58A9Xz/7jjRd+8vzlf7x5659u3PzG2WO39q+8eGzDuacWXzm+9/r+yXNb1P3Dzfuntn7v8vnvXjz5DxeO/ujcvg/O7rp7dOnIrpGqLbYSW8l8TXxlJwusqnBewryJlE4k7uGgj+M+hdAaWQwiLWOrYJaSoublkNeVmSzU67f5yRqeVwFjJMtkVdE8Q94Qq6g3rMhRlpI8p0XJqyGrBqIZF8sbiuUVM5wkWgPDdV1l88vF0oodLtG0hFrHinIvWKagl6zwbtiYuhZlfnz3ll/cfeGj+1c/unvu969f+MM7L//+62999N6bv7j7xoPzF1VqVF0Ib+1gousxK1KZD//oP0kIDkjSpwmxkngZSU58hqwneU6LjOcZTlOW5arMRZGxPKdZBoxqwxhZSVMDLedVJpqBmyypZoi852Ulq4LnjjgDpIRaJFLEnCSSiTzjue+BIMBRongP9Of6M0jiPoyJlu24G3LAi4znluQZKSo3HPyvQKG4PRu0+wiGlPRgMBu2ugQgLSMEOnHQjoJunMScB0z0CA0ImYuCVhSGjHYg6MJenyRdELX/5FeIrOVVzuuClqWoB2owNsOJbUZA6w6KY8FoM8BFjdNiZW353FP2weHm2xf3fOfy2W9dOv/T6y/+5PqN9y+fvnVk642jWw5tLs/sXH775M47+8r7B+tvnFz/vWcP/f3z535w5eSPLhz5zvl97zyz9fl9i2uWy66QNJ+E0kwFnS88+Xg/Dh578rG5MCJF0+Pm8em5XgKgEkAy7rOEiw6KWZ7hLCd5AZ0neSVHi9nSRj9eL8thhyBRN6qZuMmCGkxUPS+aRVwNWDXArqTZwAwXedXo0aIZL/KqkFWFrY04xF6RooA2T6TDNsfOssLZ4bheXDFVHStZLC4trN/sB+NjO7b+552rj964+uGD5z68f/njt1796O03fnXv1X97+eUXnjkPnQPeQu9YXtJySHILrcFWYy1jBgIadWEAOcrqAc9y6j02FhqTSBUJFitBfUp8SlKPfNrnDvpcD2qWO5qZRAugbWwMynPsfBcAIBTWmqeFawbEWGIs9oakWTpeUFXJUhsRGHESaxVylAiKrCFeMW+wNTyvzGBkmxHJClZVtqmwZD0Y9XAcUoyMaoOog5KI05ihACUxJ7oqeJHFWvUIhlIGjPQx7sIICA6NiaUEykSSRZzG5JPNFLEQLRTEmpAsFXXNq1oPJqoaiDyn3hHvce4TI0SR7dw8ubC9eHhk/bcunPzu8y/88Pq1Dy6de+/s4etPbzq7Z7RzU7578+TByT1vHln78PDwnaNLP3j2wD9cOfmT58/9+PLZ7549+NbJDVf3Djevy7H3xPhWgqZj/MTc1Fxvthd1ZjuznaifcNZO4i9++Yu9sEdyy/JMlQ1QpkuhrHOW17qaBz4n5Qi5ghYlLxfMcMFNFt38WtnMs7KCLpPlCJgcphUrRySvWTliVaNGYze/VlRDUZS6HqlqQLOcFRkvc5YXAeUBYaqqsvGCLGqe5dClxOc8zcZr1mSTxUPbt/3n67c+enDj4zev/+7h8799+OLHD179z9dufv/5y3t27ko0izhMJE0EhBJ343YP9KFkxFmgJU1TlqbUp6Ye8iwXWYqtopkHSkccJxIxr7ESRPNW2OsThL22w4EoCuwyWhTIpzQr04U11PsnVn+5E/USpVVWyzRDRkLDiVOJFCT1NLUhBqvn5p6ca83FQRdFbRB1KYRGEiOBoEiaiJKAwD7FiRTUmRCBbhK2QdQnmDoLBIspjCjs4QhqyfMSOx8wCq1JtIJKQq26GM0GYTcGnTCe6nRaAYwEjzmNOfukjkVZyCHQVFYlK0tRV6JpWJFRb3iWsSzD1gBJqWGHdq25dWjdG6f2fOPy+b+//ML3L1549/TeFw+vXNq38NSmYjB0zx/d8dWTG988OHn74PwH53f86wun/v3mc//6/HPfefbQuye2vHpkcfcmLytFvC+rvM5NWdmistWosHUuygIVBc5zYj1VVhQ5bUrR1NgpXuSqanhe0CwPjAJFCdISKGcGQz9Z4mVjRotqsOzGa1hZJ85Bn9vhkhktqfGyGM6zaiibIavGpGhYVfGyEdVINPNmsuyX16bzi244kUWFjWap0WXpm3nkdWSlHcyLrCDWAKu3ryz9+yvP/+bO5V/fufjhw+cfPbj14Z3nf3bz2W9ePr+wPI+shgIHKIhwP2FRH0ZAMmI5NIRnnqU5dhobxVIHjQKaRZLRPFfVgKU5cgoZFvE45jGU1FZVPlrAtmBZyYqBHS7ZuvTj8WDDLp6XVMlIcphnrCgSwYGS2BgoaScJWnEElcFOBxjPdHutsNtJ+iEDPRq3QNCOOjOd6T5IAOdQyUQI7jPAZavf6kR9JBlxDEoeIdyNAih5n8FAUGBsLEwHwJCxHqGRUInUiZBI204cr5qZmmrPdIOwj0AIUQQ/KTcgp1iVoszg3PO6olkeGQ29CjlmWcazFBnNfWqL8uDuNS8dXXfn6M53zx3/1vkzXzt/8t6JHbeObdi/vUkrs33T4sNTO+7vr+7tqd87svZ7z+37lxfO/frOnZ9eOff+6W33n55/ZocfL2ZASZv7mEQR6BEOlVVUyx5CUFua13I0z6tBJGxgSlCMYVbGWuGsgN4BJ6FXqChJU4LU8mxoR4usLmQ9qdfuTJfWiWbgJ8vpZFlUA14NWTkgZQlSj1xOfEHzQSTTPpeRtok3KPdmtFyvbK837Bht3Dlc2ZzNz9umEUVOU8/KghQVL3JZFIkyfUY3r138ny9f+/C1ax/efe7De1d///DF37188ec3z//t1cvjxXlkDFQsIKFwRuYZ9pYUaWxYLGnEGDKGpqmpJ7JoWJqKPGd5TvKKFbWumj+uMVmmokixL/RgYpoGO83SDBmNtUROw8yiNGe542mO0wLnBU49cR4ZA5TsMRY73+O0j6O53kyAY+h0pEQXwD5IEg77GMQExyTpg2SmO9OOW+2wAyiOMAxhNN2ZiyiMBUw47CX9LogiQbE1AcWzSRQxFlEZCQW06kPQCloJjRNJgJEB57GmEUOtJJkNutO9T2Y3yMJt2L19vH5tLGnACPQpzjPoTSIp1AJakygVUNwnYPuW+etHtrz+zN6HZw++dnTrrcPrL+2ebF+X5SO3MMhuHtt8Y199a1d6/+D4G2e2fOX0jn++efm/33zh2xcOfuXYxhf3j3ZsGrBUQsmy4dgvrtBsoMoKWwetxWlO85oWIztZkc0o4qLPJM4KkrtIycR7PhjGmYmdhq4ieaMGI940crSgxguimef1Iikb4J0eDInPoHPpwpKfLNOi7PKki2EXxn2KEm1xlgOfJ870aIK0pqlT8wt2cWO5dpsdL7CqIEWBXM6LjJeZLCpdNdi5SIs1axb+8dYLH929+fH9ax/ev/Hx2688unvlV69eff/55/Om/qM0I6qMeyMyj3xKigplacBQxDBNPSszVjWyGf8vJNCZ2KhQ0C6M56JuG4ZAGT+eh16FnJpyQJzhaSXKOjFUVQNRNyjLoVWqLLEziWKRQEARqEgXxVArZB1NUyhoH4GYkW4SPj499aUnnpxpzcy0p6a7s+2wE7G4C8O53nQvbrf6LSRlwkUn7sU8koUFUiFlIgpjQUOCAIFBErfioAPCSBro8y5BWJB+0osICCntEdYGBBoVUjQbhP0EdeNPHu9AgnJ+qPK8HfUTwXCaoizDqUOGru5NdVD4RHvmibknkEgO7Npw48i2O8e3XtkzPrFJ715MVkZJM+/Xbtpy59She0fXnNtMbh+o7x8Y/93ZXe8989T/ePHyTy4f/7vTW24fKI/urAZLC7EVIYmRVSgtRFaV4+VsaYNdWkebkZlfBGmJ8iEbLXeJemJ6LjJaj4YhR33O7fza0A5A1pC8hGnO6mUxmlfDeTteIwcLpKiBT0lesrymaQV9KgZjNVwy4wVRVyxLAwpp6mQ1cPMLfDABPosVl3kBjUhSF9vUjJfc/Do1XCNGS6oeRwzHHKuyZGlKnEJGNU31o+tXPnr91of3bn745ouP3rv94RvXf/fwtXevXkubEfOZKBpRjYgzwApa5KQqY2+6AkUSs9yJOhNlZaoR81kiRcAZtAYoijTvEdBG/R6JoJYsS5ETMSNQqFhSVmaJ1CFmAYFdApDzOM+BVZESyDuSptSnUOkQgwgnXRBTq4E2kRQ9ArswafXnWt2ZPuwTLQCDc8FcD4QhjAIYhBz1OdOjUb00ThROlCRpjoyNhQyZbMfgy088MdXpdRgPpOgT0UOoj+JOFAEMYhRNt6en2jNPzk5PtVqtXn+q0+qFSav7Jxsrz5DRfYJacQ9qDqxJnIPOBBwEFCZGQyupkeWgOnto+yvHt94+suHK7vrIJr1x1F23LhutLO/ZsfHqgTXnNuBn1uGb2/MH+xfePrLp/dNHf3Hn1k+vHn3z6YWzO91wvtCDYbqwoOsJy+tICmgNMt5N1sjREsrrSBviM5Y3rBrwvIil4vUIpxnzOhFK5AOSVmw4EZNFOV7C5QKr51WzYEfLopngvJHNghou8WpMs5I1g8gXKM2xd7Ka6OGYFiWtGz2cyGbMm1HkPSpSmjXYlT2hI6MCQbD3yJW0qnmV87zQ9ciO5mU9sONFUkyyZvHbz197dPelD++/9OE79x599eGHX7n76J137p69KrOSeC/rIa8alqbEe1HXtKgiqWlamsGA5Sk0ShY5dy5REhhL0xxam2iZaIW8t8MxSz33nqcFy4tEIaQUdVYWeUJpO+pgI3juRTM082vNaAKMjYVsgzAWJBEiEizRIhQ85CJWqodgBybYW2JlTCDQHDvbi+Mnpx6PUBJjGlEacp4Ya0cTXpShsEBnQJuAEcBVH7An59qPPfnEdGt2utftwnim1+nE/U7UmWvPAhgGSfjk7OrpzmxAkx7DKq2mZla3et1O/ElKB1sdChJwJIqMpzm2BjvHC4+8CKVoM9mjRNb1ysaNN0/svX1qx4vHt57ake9dgzfPdzdtXVNPlo5sG1zenj27RT+zST+3xb97ausrhza9f/70f7x07W9Pb7u2u3hqk6eFwXlmmkU7WmbFAGcW5w44q4cjnJe8atRgSPOUVxXJSlk25frtcn4tr0pVlsBI4DVJM1YNWD0kZY3zSg0X9HgNqubZaJGPFvhwmTZjkGYBYyhN9WiJFmUbQ5zmwDogHS8ammXQe5Tmsc1wXiXGtSDqcoUyjzNPiyrQaZzlctzo8YIeLeGslM2IVNVqEGIr3n/uyqN7rzx6685vH9z+7Vfv/e4bb/3mrTfvnr0oi5Tn3ozGoq5kUSJj1WCox0tuMtF1qcpcljnLUl2V1NpYMZw6mqXYaWB1F2OgDXKWeq/KRlYNKyvkXCw0ciaWvE9QIghQhvjMjoaqGdLMQye7GLTjXjcOkZTUOaAl8tqNh3bUdGAMtYqUDCkJCe5jHGEagGSqN9unYYRhwknEUMRJB8JQkEgrYDOalSTPoGQz3Zk+jvowWT03N92ebff67bAHBYkQ7MdxzFgX0jbEodLAeZim2OfTndkvT61a/Sdl49CqQKBYYTsoqE8TLpBRJJWJJomRs0n01499voXg5q1bbp86+PLRzc8dXDm6zR7ZiA5v8ytb1lOn9q6TbxxZev3QhpNbsiOb1KXdo9unjnzw/KWfXj3xzomVC7uHw0HGCktyL8pGNDXJS1oUdjxBaYaygpa1bMYkqxNnadn48RLQLkkbVI+TtJLViJe1bEaiGonBfL5mo51fK4dLvJ6wehQq1xOCFhUpRryZB74CwgVCx9aFSgOXAu+BS9sQx8qhokB5BpwnWRFL1ac0YIwURahlkqa4athogTcjaB0tBryeh2ktqoEdjtVgYJvivQvP/vbeS4/eevXjN1/98N3bj96897vX7z587orMC+4zmqai9Pl4gWcFLytWT1BW4jQjxUgOlngzj/MysZqkjuVpouVs3IsVSbQhWRFpgZzuMQVdraoBtD5krEcToGXASCQZ1CYWEhkpCxPyhBWZqAYBo10UdUHYCtqtsNVFfWRFwnE77iWSxop147Dd7XaiGGkTcZEoFnI43W21+h0kUB/Fum50UU735maDTp/gRMk+wRHnwOo+Qx0Ie5i0k6gbtFpzq2ZnV3f6nXbcn+p0O0mSSDXV73biMCCgS0ifkZjgP7mxDHKGeM0yi52hqWVpHgvdJzigCTUcWg6N3LB55ebJXS8eXHfl8LqjO/SJrfSZQ2snKxuJMfM5uLTV3j+ycmlns2utfHbf+ntnznzj3LG/O7fj1SMLx/asuNE8sn46iOdQiL0macqyIuC8zyjJM1kPad60EYJW07xOjEmU6jAFywlIxx3Me5TE3oA0D20emJLWC2K4rCdrSDHoIBJQGisZCh3bDKZFLF1iG5RVwFhofKIUdAUsmsBkpBnGeR47nzgLnQHGQ1fCfIDLGqR57HySemREK+zFXGDve4RArWMpcZr7pnnv4oXf3Xvpwzduffz2/d+/++AXLz7/q7u3v33nPk/TmAti00hRqCXNc1oOA2agdn5hRY6W1XgtqyfA2JARPahpnkdSJoqtDjqPddpfmpv7809/6kurnvjy1KrV7c5Ut9tBuI1AKDjLMmhdICg0LJE0IAhq2sUAKp+P16pmBLzuEDjd63TCbitozQWdEIEAgi6Mea4BB52o38OwQyDQRmRlD6GAkl4SA4r7EABpoDYdEHTibicJAwR7CAZUhIx3QfClVZ9fNfd4DFu9eK4Hg3YczPRmv/TkF1e3Zztx8Def+cyqmanZXqsTh1+emlvV6cxFn8zHkkUZCtlCsM8pdh47R5zjWR4ymkimq1I3pR8NNm9e99LJ3TcPrnvh8LqTO8zl/dWZo9vryRLXNjXR4bXs4ckNtw9vOrd7+dUzB145tu/t41u+cmLllZPbdu7YJet5bH1AAXYaGcezAinbgXFiOC0LVtc4TXucxEbQskQ+g0Yh71jdRNatarc7gLS56XC1utf7b5/77HQU94XlgwkbTEg9RuWIVMPYZ7FP+8pCX9JyAlwBbQ6sDxgLpe5wEUtNi4rW83ZxBXoPU5u4Ik7rKM0jl8K0IvmAl0OSpzB1YjCRw4FuKup8yHBfkLRuvvn8C4/uvfr/vfXKbx+89Mvbz//85sVH7zz46Zvv2TrvEpBYF2udaN1loivMVDdohWGfiUjwHoYRR/2k1w1msUQJBbO9uU7UbUfBVK/9l5/+y//z//jf/suf/e+f+cx/e/zJz33mC3/zpdVP9BnqENLGgKSOpi6WMOQQGhELPN3rtZMw4iTkqo2SLo1parE1iWQ8cwmnISUxp1jTAEcdSoBzfZBgbYnLYsEjQYCSUIsuSmbDfhvFJHXY2pgLqFUfg07S68QtQPq9cKbdn4sw7CRhLHgXwF4St8LeTNCb6remO+1uBNpxOB0GqzvtJ2enpnuf9LybpsFphrMMZQ56zbPc1A3PHM+dKDI7GPOixt5v2rhy9/yRW0e3Xty/dH53+cLhyb49K7qsqPeYJZvG9ObBxRuH1lzet/Tqsa2Xdo4eHF366umNN585XA+HSAueV3Y4VEWdaB9yjW0hyiZULrQ+SR0tSzWYx3lDqhHK6kjp2Ih0fiHSZnXY6xHS4ayFQMhwiGAXJC0AepjDNPfzy6P1O4Etu1KDogp9EcqsQ2mgRKQzmNUgz5PMu89rmAAAIABJREFUdylrRWHAMPI5dHkiLS+qDlMtrmJfdJWLbBYZB5xNlAg4I2khykaUA2Ry5spYm3xQ/O216799/fYfvvbm7959/Zd3X/jVa688evD2P997Z2HdFjVaYnWTWBtJ1xcSp6mp65CC6aDVQz0gEfMcSZIQiI1GRiOjgeIRZ8So1TOP//n/82ef+tRfTE0//sUvfnbVk49Nzz02258KEe3BqAt6EUMBgz2MYsmRwRGOpoPZ6ai7utd/ojU73ZsJGYbO86rmzcAMGpFnSMsAx10UtyCeipKZMEDK9BDGVmFrRZEjq9tJiLTCJo2pnup0VrWm+xiEFAGpeFoy71WZszSDWsaKx4JGFM9F/dXddisM56JuK+pPt9oz7e5cGD/Wn+lSiMwnW+yJ86YZmGaoqprnFrlUNYsiy5m3UMuIEWg0dnZlw9r750+8cnzny8c2vXZo7QsHRnv2bmnWbXSTRWTUMAfP7h6e2VWd3Opu7Z9ceaq4d3j41bObnj32dDYYqTJHWW4Go3R+STajxHro00DrULueTSOX42IgRwu4bHpcTAXdVd3uXBIA4yLj4tTCsqbVCGcFzQuW5y0crY67HYjaGKej8XjNemzKFmIwK2Jfd7AKMO8RGmiNiybxeaR5KHhsFLAq1qrDSCglsr6DUAvEASEdwlqEwKIgWRqQuE+SPiUkzYFJe5j1IYmUWVy7/MGLr/z29dt/+MqbH3/9nQ/fuv27N+799t69n7x6d8PWHXI41s08NK4LcUhpnyQhh8gIoBiQjDjDM0e9IdZAq3HheVWIukSpayXhl1d//kuPfXZq5skvPv4307NPmDyXhQWCS1d0k7gV92f67VbS7WHchnAmaMcczSadSGHsTSJVwkQ7DjsoTDQJpWLVQA5HidO0sMCpiPN2kswmkOVNj7CQoZARaFiA4z4EiTDcFdwXsaR9FCecJJICl/JqiGyGXSqKUhWlrGrsUqh0yEkXgpkgCAUNIGj15uaCYC4MprozPRj3k086SFVRszTFzogsTUfjbGENyUuZFyxNkeXQEJYZ4szWrRvfvXjq6+cOfuvS4W+e3v7SkXVbt222wwVZlJGgPmPHtjXndzVntsiru83JTfDB4eEPLh86e+Ls0tZDS9sOqPEyzUtRNYl1QDugbci4qQblmo12sox8CdIsNGYuDr7w+Oc//8XPT3dmkU9ROWCDeZANebOA86pNWZeJxGdJWkW+nA6jDgQoy0NtpyEAaRqaPNbONfPYFV2hY+uBdaYZk7QJlY2cBlkWpTlIS+ALYDwvy1jxPsKBFDivoc+BFFirPiF/FI2mk3C61woo3rFj9wev3P/tg/t/+Pq7j95/+zdvvPLo/t3f3Ln+L3fubN+xE1gdG9uXok9oCFksZCw41BpbmyidKIOsgU7i1JDcJ9agLIVZBrMM+ox4T51BRrXiLhA0H09UOdTlpAvhVL/TlybirJ10WwD0mUSaFwsjVdfAWuBtqESkFDAm1iyUJDY8cgYWKatLORzjvEDOh5yFUswh1MaolUSrOp2ZsPNke3UfxCGmnaiPlPgj1dMnMBEk4GJVL1jd6baDYDbo9yEGgvcw6GKYKNlFcSvuR4LGCHZ77T5KIs4DzENKmf6k5x0qHiuUKBxLjo1TTQ28hEbzoujRuIcCU6TYqM0b1rxx/vD75w7+4LljH5zfdfvUtvml5S7CAUI08yo3u9a6G/tGt3a5a9vZqfXht85u/PHVU4cOHBf1kh2vsZN1drDIs5p4S7wWea6bxo4Go3XrJisrdjDgVc2qGjiP84yVQ1I0cjARg4kYLWZrtpj5DWq4hNKqJ01fO5TXcZavbrWme2Fs6q4wcZrCvAZZE/mMFA3KG1INE59F3kc27TA5A1CXSJaVibEorWDWkGqeDZZmiZjDDPiCZYUaDvV4QVYDYhzQmpYVSItYq1jSLZu2f/PWw18/fPsPX//Ko3ffevTm3Q/v3vqPG2f//bXbW9dvbKMk0qwNwrmwOxd2eVHRogHWYOeItzTLiM+wd7GRKHM4L2PnSdngsgbeI+uRM6wo+9LgNFfNIFKWpraDooDRSLlOHHbiuUhwZD31WhRpInUoVKw9cGmkKMktztJAyr6QiXfAW2AtLWqWlyTL+0K0QdgKO+0oWN3pPdHp9AjqwiRkOBZk1dwTq6a/NNefTSQGknUAWN3tPznbbsfRXL8z223P9mZWz62aDTs9Anog7oTtVjDXRWE3DttBr4PigOG5MJztzwH+yUQ/rBm0GDlKUyOLkuW5HdSuGcdKf2H16kRImRfTvbmDW9Z/5eLT37xw8DuXDvzd+W3Xj29b2rBBFCnRmjgHjdiynN1+evFrxxfeO9S8caD856t7/+XGpe1bd0zH3cRQUVXYeOY9MkQWqa4bP1kert/dbNhdrGxd3Lm/2rRjsHnXYN12v7DOLKyzSxuKdTvt/AquajNZ1qMlXo3EYMKH82w4gmURexdL04Es1jrxKcjzyOehLUBWk2oU+YqUNUqzvrSrgvCLczOxSUOddRkDPpeDBZgWKK8SV7WpAmXNmjErBnKyqOfXpmu35Cvb3OJ60YxwVvK6Toxau7LxvRuv/+KNtz9668GHb9z9f1++/PObZ/7+uQNfv/TMto0bY2t7is0lETQWOg9TjwuHMqcGAzsc9ijtEoSdMfWwWb9luHlvtXazm1+Ds5IVKdY2ltwvzNv5+VCz2PIWQrFkLPN9Sqd6rdluqw8CqDXQNhEaCMvTUuQ58g76FOYpb3KcptBIIEUkaA/RLkSr+nMh+/+5es9uPcv7TvvLzPOsNWtWJpnEHYxBoLr3vutVz97bdV7tbrtoqyIJITrCIJoRCCSBRDUt2MYljh1PYmdix21wb2OPE9uZyTzz9nnhV/g7HOusv9/xB8McpEwU0iSUpYxNCR3CfAKLQlBWWSBIjoqSpNoxGzRSfADhWl6knOecTjEYgzxB6TBLRnkxhXB9PJrk04Oj9UPJZAKKKYDreTpBYAzyjXR88E9uhTrWU1xOaQGNdPNl3NyslnNZN6kggzIhRo9RlsHxq48+8KUnzn3lybu++vjxLz2yuvLQ6Wq1iZwmViNlxgQue/vK+cPfeOLo9z514p8v7P7q2vl/feuVR88/Aq2WdS2ajldVqf6Y1oVjmJVKYh+BqVKqCuly42hsoWtKH1m/0otdszxRhK4MntQtDA3wEcU2MzpXat90un84gF7LWZ9pPaQ0dw6EqjCONT2qm8y4lKuc242iHAI6QnTC+BCjNQiH3IJqPpG68B5XfWkD6toytDA0vJ4z3xc6kLoldU2rwGMorTfzw7efeeCdq2/86u13f/fGqz949pPff/re/3rh2It3xSfvbGeLntczUrXQR9K2IATgPHS6tBqFBsd2yuWU0kIIXtV68+TizKN2eUJ1W9D4QhJsbcqE7Gft7tENkE4IOphmSAceIvZ2XKY542NMUkJo5RJGE8Kh0QkFQwxSKUsdpoyMCUgoSmk5IfCWg3sPTNZvHa0dmI6nAOSMbSTZjXtuSVA5RWgCy1GWT0C5d+PgKB1PATwwTVjVEh9TygsupgiM8ulaujEoxsNsmmEyAvmoTNbG6/s2DkwgHEOQMDoG2RSABMIDG8P1yXjvwUOj8v0JUuor1rQkxlwqaIzuWl4HEmKhLYme1Q2uwmxz8ebjD37uwom/vXjn3z66+8799eWH7zHdbAyTlBRQkDFGq1n1+sOn/uaRo//81InvferYL567+/d//crzT1zptm/fPnmXms1oVRcmTpnIBc85J1VbhmYq3BjpKTUDVB5Mk/WyGHM6JmgtTUtlcxtSY1k3R/WMz1asmQHnofUThDfyFFUWN9WQkBsOHDhUlKW1Y0JyZWCogA8jDEupC6Vy5TIhxximlKPQpdKkypSuovUchiaRIlOydBaFCus4LmEuuGxn2NU0OBptaSzy1eEjt7999bUfv/rWv7z68k8uP/yDp+94dhfcXh1chY24aMxixyy2ZD/LrcyNKXQotCmUJL4WzQKEBlcRKFNqR5tNszqKQw20IdaJOmCnU8pSyqB2GecjBCdclDYkjIu2Qz4gHxMucy55XQMjc0WhESMEppxNOZtgMgbZoJhmkpfOpkLmWuZGjSgdAnBoOklQmZTpcLI2TgdYiJTAQ0k2RsV6PpiArOR878ahW9f2D/LpRjpJQLE2HQ/yZP/o4MHhwWmeFoyllE4xLDhJKMwEnmJ0aDzdmIyHoEw5OzRNJjBbT4Zj+H6NEQ2u9LYwegLQ+mSMLJf1bHns3PLEue7oyfbIHX7r+Gxr860n7n/3kRN/89jtX35k640HmgsPniWhSlEJGObOijg7dmTnrx+9628+eeTd+/tvPXX8h0+f/c2rl9585upi54xb7aImym7Fui2zfSxsnqi3jsft0+HwSbd7hz18ls2OoNgVxh9MJ/smh4aoXEvzQpnSVxOu96YgtR53faZN4VxmbKZ0KuVU6KmyuTIjSKZcsq5Hvub1goQZrhoUguxmLEbsAwl1yjiuukzZlIkpEcAY7CKt6kSyVPBc69yYQkpkDaoC7zsaA6sqVkUzW6FQbW0ffefKa++9/Novr1/80ZUHvv7I9oP9IZf/pWW3qsYUzuaa866mdVsalzGcM10KXUpGvQMhAB+Ir2QzU/1KdbOU0UzQXHCgVMoQ8TpjJKMCSFcaM5F+QDz0EQVLY11InTE+QWhKcEZRwVAhGfKeNS2uYi5FSsqUwkIrHBvWLli3VfpYKDVF5bBI1tLR3uH+/cMDG9kkIeUwH962tveW/fv2bawdmqxnFKSg2BhsrG+sjbPRKBsP8yyhdFik69ONtfHawclwglCCcYIhlCKlqBQ6xXya5wnMJxhOGdnIJxvpaJC+fyskXuPoRdsQa5FSGUfEGtt1NFR6ttq948Hl7fecuuPOd59+6G8fu/1rT5z6/IPzV+6rH7j/dNw5Nts5ZRfb9eEj22cf3D199vr5M9+8ePfXP3XmO5fu/sGle3743IOfe+7q5om7zeYx1m6qflMstvTmSdZt4aoS7cptHtWrLRDbwjWFtjTUORcbWQ5sLE07IWJK8a2Djf/y8Y9PhCRdnyl584G1QQkyyYd5OiEEVQFXnlQBOl8Yi2ygoeFxhmMEvqZNn2mOvWOxQ9ZDXyWc4uBzqXPNoY+oCrTuSNWzegFcZLEWXVu4QOqOBK3iTISGeJdbe/up059+8ul/vPLc95+9//P3d8+egCfiHlv8JZx8FNAMGlVqjapQmKrUPucoQZCGgKwuKSHO4mAyCnOKpjAFAgIOkaQ5gSkuS0mo06WgOQNjmKaErGfFRgGgkcMyzTnLOZtiMMVlSkokCOR0ylCqZC4lthYKPs4nh8YH15JhIURubearItiJ4LkUa8nGoeFgbTQYJBvTMssITik5MFm7+eC+MYBTgiYYTBGYQDBGcASKMShzwVIGRvl4MBmsjQZ71tYmGB8Yb+w5sOfQ8NAonQzSZH0yPDg4CCgqKclxkWTjvftuuvXWG98PlrN2uaUXS16HESyBNkjRcT6dADAlXLRzv3Xsrjvu+tJT57/0yInPPrh6/Q772r2zBx+4rz16dvPMA8uzD89PP9gdve/0PZ+6fP7CPz5x/p+evPe7z55/79IDP33hsa+88FJ35DSp50BWwDgca9IseLcZDh9Ty03aLXi/hLE3q2OyX4LQsG5eGFsYnQiZUAYVTwgUsZJdiyqXcv7BGz56cLJOgsEhyH4u+6Xol3I2V23HQwRKIWuQs4VRuXE4NnK2qWebUMtCCiA1th5ZrduIrUGmVl1PQ0diA7wZYzQhNJGMNr3stoFmMjRQijFIZdffe9e97zz91Jefvvjfnzv/7l3+of7grr6hhR8gxc1Ec+orXsVcsDEFpdUpRymjyHsaa6iMbGaym+tuRn2VU5TighiGFE1xSb02bSNixbwXlSfeEBeYD8hwbHnOyRSXY1iMUZ4JXHCUUYyMybUaUzxGICVwkmeDyfr+wb716ShFcIpgQlhpTMLYep5nDI5BupFONqaDwWSwMR1OYJlAVDKaUZRzhrQsOBiWwzEpc2tzwQ4M9u9du22QjYZFOsjSQVrkVBwYrK8ND6YggQysbezfc+tH9x64cYryjP2xNa5KDqd/csZKEBiDLKNlxlAqmO76wXT0Vx/48w989K8+vv/WXOnShYfO3f2lJ869+8iRzzw4f/uceu3e2b33PlQdvsNs7sTdM7Te/sBNe9an0xPHdv/h4oXvPnX+20/f+97F+/7na1e+89qbR87eB2NTHb59dvtDpOnNchvXc1BH3M7M8liuXG4q3mwC5VS3CDvH3eaRavOInR8mISLLsTeiqXk3y61NFS+UFLGS/Yz0C+gr2c5kuyqNZyHqpgXalNYkHLOqFvVcNEvVb5tmrkJwXReXW65dyaqjxk1BDqXRbV9azdqWhDAs8o0yYXUMq8NmtkWdgYoVHOcYh8XupQtPvfv0xXeefPx7lx742n3+Qr9vh34oTP+MkQM8emgtcBZ4B12FfDchMqGqkDZXrlSaeieinx05zOOsNBp6R2OjZjNSR961tGlJ3fB2pmYr2S+q7d2w2P7j4yKxTsZKda1dLOxys1rt+PlSdD1vZ6yZiXaeCrFeFGMEM84yTpFRQPKEFBtZBiUflZOCkgRhbHwpdULhWj5cTzZGZTaG+QTlyJiUkhRlOc0KiXLNxrQcFuNROVkvphuwzDkeZZNBMjy0vve2W2/cd9vH9+77xN79t6wN921M9k7hpJSslAYYibzhTf0+sAoCaaxE2xCreayx81DRpExG6YiHwENj2vnFh85/5eJdX37y1FcfO/bZe8Pzd1Wn7zgjZ0ewDaXSU05GuEgZa7ZWX3z6qZ8/f/G7T9/7w0sP/Munn//12597+PxF3Gy2t9975N7n++P3h+1jtJ3D2PitXb91AriGd5tueZJUPWsatVz4rR2/2CT1bEiRaKvZ0RPV5mHWdEVlymBwrLGxsu54O0ulQNYWUmWaEKdl26nZgjdNLgQ2gfrY7Byutnfa7aOh36nm27ZfyLrJOUdWQc1V21WbR6A3wOlc8ISgBBdTVAzzDAgKJMsFLjSbAJAAfPmRR7906eLnnnzs60+c/fL9/pHFgU3xYT35C4LGpcTYCWI1sRYqNSzKj992cM+hUcbEFOOSo1E2zWAe542KkYaAvU8Zz7ksleBN1x0/szxzV9w9SqoKKCWrWlc11o5YC7hgNshY06oiVcVCw3xtZgszX8WdXdHPSutypWmsWdNi7wpFeV1nvMwYk7EuJU8wmsACcJMzlnMApBjl6UYxThmYonRcgoPj8fp0nBI4pWAIsoSz3MiEo5TCjMAC5Wm2Mc0noyw9OFgfTEY5hoBTJGjJUSlhIWhBZUrQGKExer+OGyvCu0jbZsqxqjvlGxl7ICQzvtraobGKjX/xk+ff/eSRr144+s8X73jngeqZO/2Zs3ek2k9ACZX084Wer9Rix/Tbz93/yV+8eOWnzz/2oyuf/O2rl//l7bc/felF0i5Itxm3z/rNs2p5xG8fqbaP++VWtXlUtsvCOuxbPd9qj5yW8xVv52a+yZqexo5VgXov6t7MlnLWq9nMzJY8elE3pt+pd2/Hcac0c9pEXtfAedl3xDusjYoN9UF1sdracasdUXc8RChVyVlpNI6177dCv7V5+zm1mPOu5X2LY8goZyFAzUoBiAss9MDZKclLjl558om/v3zp7y9d+sbFB794vv9kd+io2WP5rRmaAM1KrZmvw3zbzpY5I+M8OTjcKBkrOclYvpGPJggUgmcEDEGGrZVNx6oZrdtEaDVbxK1tWUdirYohpyUQmDgNJMspyhgpBM04SDkoBYWKU++Ic9jZMSwSCkns4uHjYfswDp7XFQl1yRnSKmM4p2hU5INilNFiVCRTVECpMwIHxXiYZYeGt6VwMs6TUTpKYTaG2ajMDo1GozxNGaTWpQAOpsNROh7DYoRQTllGEbYmpSRnBCn9RztLwcg4nwzS8d61/e8Da4zAKBtvTEYbyQiQ0sSq3TyMFIOc+37J6rja7l69cO9bD6y+dfHebz11xxv3mU/d4Y7ffrzwljcee4eCZ03PmjmO/bnTZ79//erPrl386fMXf/PS5d++8crXP/2Zbvt25KJu57hqeDdrd0+a2SbQGhtXcjkGRc4oMjKudkTdqW6l+xkJlvkeapkJWGiOK5twVChmZx2tuxGPt03hFLFPbIAbh2ACy0JoqCyvLHVG+uCa3rQtNJq6CJRB1hVcYSNs50jlga1sP9MxUG9J9GrWVVsr5I3tF2HzGG06YCQLLQsNVDBFI+H4W89c/KcrV//hucu/eO3aty+eeesef9ds1LYFdJIYK0OtuznxFfYV1AZIgjSDgmYYA+1kt+CxK5VMWDmBCXayMALHGocqFQJ7J6vg28a2NfYGWsWrijrHvKXBIM1FsMwprGlJCyoBYgXikFvFjYaCYa2rxcy0gWhaUgisLDhJSIGCVnW9Ps5HeZbSrBCsEHRcZgemG4NyOswhEjyn+bhMNpJhStKEZlOUT7LJgY39BUPYyIKzQvAxxqbvmDMqqJKWUwRGoEgozgge51mK4LQsUgwKwRL6/hUrkzqHEDFuZ0te183uscOn7gyL7UKwaTYpMDh9cuu5e1avP7T48mPHv3Lh8Kfv8Y+ftZvHNnHdAe9yrQqrSF3p+aoMdTXrv/j04z+5dvFHV5/+9UtXf/Xas9954/U7zj5AXBBVFFUEHAtvdd2WwlAfco4KQf7YYcROlQITY3IOJiTLJcWe4yBxcKytcRVoiCSEYV7+pz//yz/7z//vn/2n//Cxj97w0Rs/9KGPfPDGfaO1ZDyYrBONbROpMc1qVS03efAFhwktE0pE8O2i7VZbLHjZVXYxC5sr1XbQ8EwQ1bb97mEeG6ADcd7P5rrtpFdUovlm//krz33r+Rf+/srVX73+5h/euPqFh7YvnK7q3qZcICGopKr1UEuoNFIaacmCM30v6ppVgdc1r2viQ7XYgVqJOgAnsbdAcmoE0gRZJqOTwXNviZc8OOYN8ZpWWlau6loVHBIUkmI8XhuPDwI85hYJr303EyECpQpJee2AVjhoYhWQBNeV2zwMtc5ZARSFSueUZBQDQxOSA8GJdlhpFkIhSS5LUulC0gSDlNNMkoSAKcxSlE+KZJKOk3IKJU5wmaFiIxlsZOMpAqMiA0qknKyn0xEoMvT+oF8eAq9aUTWlNRMKc05kXfPYZ4JDyZmTZ0/OnzwuXzxnXr8/vvNA+/xZ/cApa7pw86HBwWSacDHFFPtKzTdx1QOtnn3wnp+9/Mx3nn7wB89d+MWLn3rvpeeeu/AE9gF7WwiOJCsYBpJjU6VMAIOBJoWkmaCFZgUDJYVAYuTtCME964fGsBBNrfpWdm1YbOacF7xMisGeWz+y55aPffyGj6yt33rDzR/72C23DpK1HE6ZoTpGFeswn/nZHBoOBKZWYWdc36jK+MU2axcTWHArTDsbYQm9pXWtZ1u6nzNfcR9ltKySOecpAtN8urVovvb85W9efeG/Xb/+67fe+sPbL33uge1r54/GpioYRgJTw3VdcR9U3TDrSkGglbzt7HzBg8WesUoRZ4GQxAfsKmi1bmtilGvadrWKy4WsKxWDCpZ7RaxGWvMqyDoyZ1R0fl7LxonKQAYhyQFJC5JkpGDOCGehEAXDyFCkaQonqvam9sgpv7lLqphxyL0rGRmXk4QWmcgzPM1xPgVJSQn3gQWbcYy9B1oPi3yjKLH3QDGsWUpRJlhKQIqyFKc5SlM4TuBwkGwM83RYFAlFQNGDk40pLqfo/bfCQgmg6BRkE5BnCBSUmuVuoXyGcELJlJPY6TOz9MU7zafvjS+eFU+fYudORjvrb7z15lv23ZJLnkmWCZ5yCXwsTHXq+PEfvHT5+5ce+vGVx3/38rO/f/3Fr7/85vzoabM6gqs4KJJM4DGDhVBTymQdeIysbmmMtLKqDdQqICVQcgTgnkP7C1oCiaBhSDPhrahqWUffd9TwnGSAIeasnTc6OlW72HfdYilsxZwV0YXF3C42dd35ppbRxGVkTiBrVbel21VGIXVuSjnUegxAShjzkXmPjfJ9O9vZ9d2sILBg+P5Tx7517fJ3XnjhW1ev//L113/zxvUvPrT7xUsPNH3LjGLOkhB026umZtGLquJVwN5h75BV1BpkNDJS1IE4BY0sJUtZUQhAHJd17fp5mPUyeOqsjJWpG2wsdgYoghVihkrPRRCq9cQppAhxlFkhnJaVBhKXHLbL3rdBGMoVLsAUypJqjAVm3pXaYqeZlSUpbWszDobldFoWOSlzWqYgT2AOBRHBZpQmBI3zSVpMEpgVFEBNoBPQSuw09db0je875kyGy6RMkaQTmA+LyTgfr00GY1iO0fvTDVgK6iSQDAqSYyhiNIvtnJsMY9nUpXVIqeNz8OKd5qXT4pVz4pnbyZljdbd7NGMsxaxUJpWKNTNWz4GvU+Vmm8uvPXPx+88+9vPrT/3u1ef+7bUXfvn2F47dfhftF0OEbvjEh/YP9o9ADpVJiBoVOYuB93NcNYXiorbYcGxZRjKsGbaGBl0IRKwSXisnw6ynPojQUqOEl66ql0dvD7Ol8IoG4aM/enw3dp1tAzYCW4urXtYdkURYZduomsCiLYVwfW/7mW5bXXvE+SjNmNW27aAUpSDVYr46dnu9Wri2Dn3/qXvu/Pa1Z3/wyvVvXb32qzfe/N+ffeMXLzz0X5+90G2uWB2xddg40/R+tsTOyiaavlNdK2IkTuUUEedyLQawRF7lvCwlZl6UOCeK2raWsdJNrBa97zvdRF1X9Wrl+xYpjAQUBjJd2rZqtrftrLaN4B773ulK6+hk9MQwarGOEguEOaIKIZEDko2SjUk5KjkuGZbeZRhPMZggMMhS5hzSgvmQETxF2aRMhRUly0pWAlIeWr+S0UlVAAAgAElEQVR1MD6UoxIbASWnmucYTkFJrVd179q5rCLSCmk9xWCCspyWw3S8PhkeHG28/4HUWuRYqQl1PCmSYTpKSDFIx+vDjQSmKafU+BM79plT7Jlj5ct36+fukI/ctXXmvgdL4zPpChFw1QHXyG5LL7do08Xl/DMXn/zh809/9/KFn7zw2L9++vLv3/nsU598MmGa2GpCaEZRQVFpJY3e9q2sK2gUMDqTWDZWRKsap6PCBiPLzWzOqoidMX1vmiC85FbxEHiwbhZt7Td3d/utXR0qW1kbTFWbqvW+r23fqrYWbSdiTa1SsbJtb2czM+t4rbEWKlhumA2aG+O7mZv3qmtEW5namMbG+czNejObVX395uPn//n5p753/er3rr/8+8+9+3+/+Ob/vP7IF596OC5nvAnYqJxgoo3r57xyucA8RNU2uaApKzKaQcNJsMBaGgKzCksOGFZBi6BE0DI4VVe2q4im3BLhCVKAKAQp0N7WXeWjauZNXMyrWRvaaJoKCMwt0V5IK4WlgGa64sxyYhgPnHuDFc8ZKiRO4DjJN8bpKEdw/2ht32htfTqYFElGoOk6rHRBEZACSJmgokBlSeAwTwvBeQjCVznC4zIbFcmejf1jBIDxpTEkNma2bWfb2DkeDYtmivIDk0NrycH3gWXa1sw6FqtCEChYAtGUwILzKUQjOE05yAm0Fj12R3z+DvvSOfnCneLi3atnLj7D6n4i1ACUqRaFtaRuzXIT+lp39VMPnv3Ri5e+/uT971258G9vX/2X16595tIVaKOfb/rFrmwXfr50s5YGAb2BimHNsHM0RFXXum38fG7qihjOg25W83rRy+jtvDNtVc0r11eiCsTZUmms9Wq1Onf3PaJ2zPF6WdvGmFrXi81msYiL2jSWOcOcYl4Sw7Fh1Ktus69nS2a0qZ1raxMNs7TZWi5OnF6dOm37Rloeuzou5vViq+7i55966EcvXvrxyy/95NNv/68vfOHfv/j6r689/JknH3LzBishrMVG6a5VdWWamjqDDJeNU22DjQdCpQxmEvDGQqN0bKS33LGcJkCU1GJbVzIGUWnltNJESIR5TiTsVn1czFX0zKK83EA0c009O3w4zOdQS6ypawy3THiiI1eVJobKaH3fyUojxWRsifXTIneVFVqkZT4txgcGB3JaTkF2YDycIAiNzEQODUXGUO+BVhkX2EYWPFYYSy6ixo5AZ2cn7j187lPH7r+k5ztjTAdlmVGcQQg4KQSRsS6kTDl7H1gieN22uuuxU0BRaChQZAzLKcalYsCy3Flk7UO3h7fuiW/e7a6d4c/dvXjpmSurE3cNici4QlWFqgp5P2V4iEEuxZHDq29fu/xPTz3woyuP/J/Pvfz7N65+8/r11fHTop/Ptk/6fu4qw3HBDMHRQ6P8rJbRyjrYbhbmq35nN3Qds0bVdT1rqy5QK3jFiAWyVrqNqomFEAeTjLjQb+70Oyvf166qqnkfl11c9rPt7dBU9czboELbVYueGqa94ZqncJrjsXCcWE69rGad6Tz1qlrMmuXSNzEXACpU0FxqdsepUzur7u8vP/nTa8/8/NVX33v1zX/7/Lv/+0tv/uraw289eq9sHA3CRi2MZN7TEJCRzLk/2n+qxSLBeAzzlJZjkDLPuRMqalMr21rqBFFCeok1cl10TaW9VEZzp0MfbG1jX6ugqSVTPErRVDoe+2bn2BEZvJtFbCmx3PWBRsVrS7xWbePnCxNjiXMsIDZoUk4B5VSrkpVUwaTYuHXfzVOQyGCAEJkgCYPEMMBQWhTCatM5rFBSlsMSZpTkCCJFgcTc2lN33H/+/FP33HO+WWxS5woGB8nGOB1uTAdjMB3DIuNcNt37wEJGIo1LDoBABQO5KHOBc8FKK6BTpeGgivHwyYfOtG/eHd48J6+fIc/dFZ//1OM7p8+NCEbWoRhKZwspB0VWKFEo28zn7z715A+f/9RPrzz2u09f+/1bz//8jZcfPH/h1vGIWU08zXEyzUdJOR6jpFCCOJnCKeTEtX29XJm2Agy6Nob5wjVdNZuZtrazLixaWbtqsYiL1rQWacwcU5WrZjHOOh9jt1j2m4tmudo6fnR1ZLte1E0futWqWs1EJW0I3bw3QdhoXGOYFdRIHW23ueq3jnSbmyoK4aiqtGkj0TKDRQ6S09uz77905afXL/7gxSvfvHrtD19499+//M6vXnn0rcfu5pVClknPM1Qi40Xdmbrm3jEXmPPMq5znhULUMygoFBDQIkO5ico0zvStCBU2KmMpMcQ1TnjsmsiDI15yr20TqGEJTLHh1MqsnEqNfMOpRaUEUJYpHBV4CnlBFYOc2rbGRk1BujFeA7TUbRDeIEZynDMrqVFQYiwJNShHKTOGOIW1hJICgaBAWGFAU0BSyIms+2q2yElZcAIlLwVKcMYsL0iaoDwlGFuV0jIlMCUUSD4sh4NsY1xM/yQ240vNgOJAioSUBUdAYuK9Wy5t25UED8sMCnRmVz17Vl08mp/fHJzdTM6d2Z0dPjGmFBmTcDTB2aRIUwxLqYA2zLnn7r/7B9ee/fGVp39z7fLv3nzhX//69S9cfZmGIL2/cP7+e+69H1mTU0CcJ07KKLm3rutNU8nouJOAl9gyotnGZB1yqPqoZ8t+ayv2vQmea6aDZJZgCRHHVBNbOySJcK7qKm4F88rPWu7EwcEtSTngnsd5M9/a6jbn28d2fONnq7ZbzXzXcqdsXXWL5c6xk/Wi9a3VlfCV4LwANJuAyZP3nPz2lQs/ffnZ71y5+E+Xn//D5z/zm3df+9qTJ157+Kxrqmq5dLNeNBVvKuK0ihEoRp3QdYUU09GpYLgqGJ9gPJyM9lovhSU5Tngwcdm7vq1XCz+r3CzYPsjKmtaJKHSrbR+rVY8UhYrLUFGtdKh0tLIxhSRIM8DBtJiM0w0qGZYcKcoqgwyHkjDNuda68ikCVCvtHdNSBI+NhRzlqERKYKuZUYCDgpelRMSykpYb6SShhFmTgWwKE6j4FBWpwFMGc4oSUiS0zCieIjSlgIRoujkyalyO1saHNibvr39RrSawmGKYMzIqhpN0qDXgIp9MBvv23DBY3zNKN0o03p7hE/14IW9u+S2NOqB1oeI85xWQImHpIJ+sjwejfJSQYlCME1zefWL3v11+5ucvX//1y9f+8PbLv3vr5W9evXT2zAnEiwdPbd53+ig3DBvebG3LynDHeeVFCMpL21pdGSh5IUQKYUGpjbLb7FllXV/X89bVrgAZk1Q4zi3XVYUVdbWxsVJV7erKBOOaut86XC9mJc2kV+1iVvX1fHsV5n23u029MtFjqbiN0ntTWd+4frUIfRPnPbGaaIzoFMtSBfXO04/88IVHf/bS1e9dfva9l176ty++8+vPXPvHJ469/shZ20ZZV6qJ1FvV1NRq0zZ//BTCTmAXia2Z0pwDJTIpUsmmRqZ1pNoiX6tm2YW+jfN5nM+a5XKxs2uaNswb1zrTOx4dc0IG67oOSun7maxjimkhhJv3vA5QEMggVoI7m6EsZzlUGEiGrRROMs2IpsRKKAUWrCRlRgCxclJMcpRlJE9pPkVJUiaAggKXGcyHyQgwPC6LSZmXnPzRIJwLDpxPGC8FG6JsTADUrBRsCiE0nleRxWqM8kmeDf7EmowYUpUimuY4y3CaoHzfgZtuu+1Dt+29cTC4NS3XBtn6IF0bbNycj24QcI/jBwM/iItbsQB+tqJS6kaLGCZlmuMUSpSSDFkxXzSfe/yTv3zl+h9e/+t/f/vt379+/TuXn3jl6adi3yBWApzlYAJpJg3VUenWysqZylGBldcm+lLwHNP9hw59fN8BpliIjmpCDFaNUZUlggqrVVOLGHQMXIu6icZ7GTSWKC0mwph2c6fbOdyslr6tVOQ6KulJNatkdDpYSIpbbr15OJkwp+pF69ow39nptrd1X/PgRR107cN8tnV491vXrvz8+Sd+9uK1b16++vM33vw/X/rc/3r35Z9eue+dJx6sF0tWeWKtrXvfLUTl/bK3i4XpO1G5UVlMEK6WKx1r01S+j9JJGZRpXZjFOGtU0NRQwAEUTLjg26bq23o2r5dL4VUB07IYCk2ZxEUxKMCkJOXGZJJiiKzCThes3L++J4E5VRJQBEnhK8ENYYaaStkghaFY4ZzBjOJSUKQoVhRwVGJQ4CInRcYQdxZLTrXIcVmgsiTFFKRIGdX0BRMloxMIppgAIRMM14tkjGApJLEWCpoLNi6KjOBC0pKjcfEn9S/NiRLMKKwQM5xoOcw2UpTkrIQSZSAZTtZGyaG9e2+65aYP37bnwwf3fXi68TGc3iTwupSECh77mfRuWIxH2STDiHuv+z7MmpfO3/X9y4/+6vrV37364u9ff+EHzz/+tevXj588OYU5EDl1jBppowl9resgK6dD4Eox62SoUpIN0o39+z6RTAfWC6KgboKuLDdEWcpEySRa7Oyeuvs+FW3VBGE4VkDXRgeFaDpKx1jpajnzs2Bra2rj22AqpYP0rQuNo5Ior9vVot3eDosZtZZXrt3ZnR090W9tddtb3dZuu7l96vipH7z08k+ef+q9F6783bOXf/HW2//fZ9/43RtPv/fsuVceOhf73nSN61sZWyANqTytdMYKqKCuDFIYG6HqijsnvKmXjW+9q50IXEWj61oE5/sgowaSqzqatppvr+arrc3dI93WyrRtt1zIICBNynJcFEPCUYFzZiQPXjfVbHvl65ChpCA5s0I4pZwQGinH+0Xddp5wSBTOWMGCo8EixWUwKigiGWQQCaRqv3n8qO1rER3SAitJDIcGZxwVDE7y4dpg76HB3kODg8PJ8MabbywI5ErtXz+UM0IVB1KVUk0xBVaXmqX8/X+FutI5hiXFKiimJWRoWiYpyAsKpjibFOO9B246uH7LcHJwONm3b+9H9uz5qwOHbjiw/6MHD9w4SaYb03GSpznMJ2DCrCgYKZWQbWva9rn77vjqo3f898sP/uLaE//y6uVfvvipn7z+5rVnrgLvoGemC9SbkpfUq4SUSCBbR1VF07Q5ARMwhBJpy5s2+NapWolKm2iVxUJh65kPpOvsPfffvdxZ+bbys5nrm6qPq63l5vYCCnrLoXWiQz2f96vNdrH0TVX3TegbP+vDfLk4srs8djguF2G5sG3DnR3m6XpS2m5ZLRb1ctlsbqro7zx54oeffu3bzz3yjxc/+Y9Xr/6Pv37nN69c/O3L57976c7XHr7bxApbDbWiPlAXTNMIL5lCBUpC69ys4XVUbaWcIZJKx13jbGNlkFhy5hxUDGtR9Z3v4vzwYrY977cWXHHthG1cLo1fbNm+09ERgbiEJc6ZIgVOJ/kkATmWCkmDreG1V00U0bs22CZgrQFnzDCimAiWeSurSla+4AQokqIEKYYVK3Be4AIbSr3gUWOveFVRb1VTMetLDLNiNBjuTdL1tBinYJqgZJJPCaOTPEGaj5NxAuGwzHMhPr7vwNo0A7b6E7Ac1RoJDjmkmnNngWClQFgzyPGB0aGbb7vh1j0fTqd7CTwgyboQI24KpBE2lFidUwBwRgUmhozBdCOboqChNTLUz9137h+euvu9S+d/8/KlP7x57X+8evknr77y3uf+7vjJO1MO2q1lt3k4oxRbnROgK1PNet/2IliikAlK15WqDebEVsw3jFlEnBRB6sq4xledUbro52a22enGmT76Rd8sZ+28gSwrafGRm2684aaPpiAVVhofQl3PVvM47+rV5ubJ093O4Wo+n23t+m7huy40zYGN/bcduA1rKesABFdNA40+f+897zz+0JefvPerj9//3ksv/v7dz/3o6oVfXrn/64+efO38fTo2hVETBApFgeJh1rquqpc905wq7PsgYqXrzlRBaC6dMLXWlSGGm9qryqvoXdvqKsgow9y5Wsc2cCtLmgqHIMNICGmNMJobKQzHrIA0z/E4x0PIC+5VKZmIlW4jUBJLaaL96C2fuPnAIWp1gtMJTErOm9WO7fqcIKw50KxkFDvPvHW1LXBBLYO8TGGCJS0YKjmDggGGieRMcaIoEhhLBhVJcDbMRxmaYolHebI+3sgRmUB0+333DfJsWKbDP7HNaOeI4txJ6iQPFiiZkoJoQhRlhmFFM5xOi40CTSAHofXSChVtvVpWizlRLEmHZZlIw5iTzBkVG921UHEd3eN3H/n8hRM/eu6x375y5XdvXPnta8/9+MWrP3nrbz7/0mdZ5WUI7eYutYZ7Q6RQ3uiohZNIUigQ4og5RTynmviKCjHNywFkQFgpnTa1UdECnCfZOhGl8NS13tSOWyachKLIYJoWycbggLDKRCMtE5Z082b3+LHNI7tuPiulJMYcHI2nCGEjXFOZqhI+pAQSLWWMzOpbDx44fvzww3esXj5/7MtPPvzjF1/79avXvn/p/HceP/kPn9z9zMP3ex9EXZeM5bSkRooqur4X0fJgsGEssLjsfBcBL6jCNjrhTA5LoWm/akwwVVf3m1s6Blub2NfKa2EZs0x64ZqgvA9NdEGWpKBOur5uNufCaxkU0dDU2nUVd5oaimRZ0pIoxbSYZKNpOijhJCk2Bsn6wY21AsKkSIfJBpaQKMa8wd4DKQCFWCLsOBR4kk0hRQlIx3laMlgwkAIAhNB9hH+c3WolUBQZVkqc0yJjIKWoIBgRlOXpGEzGaDr8k4p9gSdQFESTjICNdDTIRglIAC2xwCUpseJAcVaFemur3to2Ta+qSK1iVrsmhCYwrRAFJSmYVTJEXdVYc2IJtXjeswcO0689cfqHlx/+xfUnf/vSxR8+/9TXn3vmvc986YVnX84wHKZDIClQFCqENcICQIFl9Cy4khHIiXSOSMoNpRIQDrCAwsrQRBkkcQwJQBTiTnDNfBNdE6Ggtqmb1Vx40S77fnPZLHpqRJg11SxWratmdXd4W7etqWMCyo98/MZRmbhZ72cL3XRhsYrLhYkNizGn+IaPf5hbtL1lH72zffPRu757/cVvPHHvNx49+a1Hd/7bw1ufvXCXd2pK4BiUw2KCFBUxYCOxFrbpdk6eiItmtrOYH96suloHGWoTu1ooynhBWEJpUhbrXJazZbdczHyQ2nOsMNXEeuOiJRK7aHXFqIFEExmtaqKuq3ZzVs1iPWtD22jnpTUmmpIWOcmIhdIz7QUREHGgY1B1VXKYgCSjaUqTkuVQlBvZeFxmVElTR6ClbCrqHfMuIyjDoGA4oyiFOVIMaJYxhBRLULk2HW2k4wSDFMNBNh4Xyfrw4IF9e9MCrOdZRsggeb81WVbc943reijVgdHBghTSKqrIxvRgjibMipJTqCTVOiuzvEiIQMIxrDA2TNROREsdl9FOEJkSnUCUIUC9zDlOYCH56NGT5p375t9+6s6fXX7k25cefOO+w9958erPv/L9Jx65qKsgYiDOEq9ZMICTSZGXHOoumCZKL9q+jk3FFDPR+j7Y1ilvfF2Z2lEvVLS2rRY7m6fOnHLRu7pSwQEKmVI2BqKIqW1ovIkhLpZxtZLRAoFU9KGdhX5OXRgDkYt6RO0Ac9Mv2u2jJ87dP985KWabhYpIaTfvYt8c2wrXHj33jRcufvWTx3/41JkfPXn8aw/Ov3Lx/OmTx3j0qoms0roNuovMC2m5CirOvG8Mt5RbwhSlEmgLXCVctFRirlGBxlkxyIpDmIyZKCFLbS1MMHHeNX3XLTrXWhmsbWvf1UQRU3HpsPacKSorbdrK1N63wbWhmje2CSbY2WrWLWe+iSY65hUPVb25RE7wytTzKC0HpMxgWtASKSacjYuFbmpWORosdgowUqBiWqYFRSlMpuWEGIkFKxBIyyQrkxym42IyzfL19fXheH2YDIbZFCoJpcu5HKD3DxCoZ001X8TlUrUVcQwrTDUy0SDOkWAqKCQREKSgIINZibK8TKRVTHNVO91UxEvdeaLZhz76kT//qw+uj8fUeh7Cgcnkgx+/aZgmTWTnd9nfPrrz/Wfu+t4z93/2wa2vPXXuO69++s2X3ywpHiQDJDm1rhQihSCDSUnTal71q9nusd1u3tlglBFMMR2t6SpmGdMIsoJ7YhqnfKia6vCRpW+ctIIJxBX1lbXOCq2IoojmmBVYgEG6kcBEBiODY84gqW7cs+c/f+ADH/j4J/7jX/zlf/iP/8/eQwd8vxmXh32/0+6ekv3CLnfkapO3MxnsI/fe+c4jd/3s+sP//ubFX12+66vn53938YFLDz3INMOCUsVtrFSobO1iX7s2+NZXXR27uuqr2NdN39ZdFIbZ2rTLTnoNJFaNF1ak+Qa30Hcuzlrf1bLSdV+FxnLPZK25N6aumOHKUYCSNBsRgUwbdFcTIw4M9iU4UY3VjVVBGMedkzlIpKXCsQyXOQEpKQoGlRHGKqwYMZwaA5XKKC4lnsB8CrNxOS1oWcB8NN1Yn6wVFGS4yEg5xSDjOKOoIJA7wQwvOB5mSQrLBBcTXECj9w/WDm0cWs/yKabvA8uGUHV1aENofNW2oeu61cLW3sZQ9TPqTClwhgHiVDolg1a1Z86ZpjK1Vl5QRQAtC5Csre/bf/AWgFPqNBQ8Z3Q4zSYlGMGyrenL962+duHoj5994BuPHv3c/bNXHjn16COP2roZT9cQKZJyMkoH02xYgAkTSDvlK9UtGmYYVcR4XkXZzKowq+Ns5iqnLINiAvh0lE1vuvWWFGaisbw2JcO68rGrlJXaW99GE03dBu9kXoyZBHUfqq7RlUtgsmfvDTfd9MGPfuy/fOCDf/aRj/7F2sZe4U3OuAgOKaHqlsZmROmE0IP59Pbbz75w3x0/ffHC//3stX995fGvP7z19Sfv+vurl48dOVxQxqx0bVTerk/XVeVXR08cv+PckdN3Hj9z9sTpczsnTp04e9fu7adDF2PnFpvz7WPHlseObp08tXPyTLNc+bqab63a1WZYLON8ZoKShkovRWWoEbbxpjFQliUp0zJTlZvt7oTFjP3/7ZxZr2bpeZZ/CyBCAMc48dBzV3VV7aratff+5jWv9c7zu941r/VN+9u79lxd1TW5ux27aXccJyZxyEAcH6LAQaRIHAVQkIiIBAjBQSKHn8ABR+1jOPP1G27d0nM/z3ML9uDR3sSfp4wyZ5FiKUpSGFKFkYSyUpmgEcqIpFGWxhAgJUVd86oiNidWxwT6WeTDJGVw4k3m4fRwsj8PptNwPorm8ywOCAkICmiWcAwEizGe+uHc9wMAQs4mIJrH8eFkOgkWyDAvTSbhlx1reXKyPT4eVsNmt12fnuimtl1vm0YWVpY50NzHkGgNOUkpgIqmghCngWUpzzIYQhwnJMWWESeggpP5o3k4jVAy9iejxcwD2QITqNlvPNv8yfPuzz47/ZNnxafr7OVl1w2tLMsQJilKg8SbeYeL8CjOPMwzLIDIOcsFVhTwjFtsclLUuh4akTtTlK6qmBHSiPHk0b299zOUqNKarq6PN7bvZVlvzs6FM1QzZlg/bNerU2FUJhCzlGmGNeGlyHgWwCglSYIDrJjMbbHsUoZHk73x7CHVlrgaSuNDNoMZLYrHnfqz75397Ke/9bOf/PZffXH9lz948e9/64s//b3fN1UHNAUCZCTxQJgxXA9Dt96sz06315fL3eP16en64nJzdaVrRzjimlf9ctidNuvjzdnjqh+oFHnjVifHRAsmmBfNJvN9QP0Yh1Hmef4E4UxaWvzfZEQq05Sqtix3WEtsja5r4QqsjHJ11fdUC2q1LAtqFWKJsBxw6sVxkCWJENS5hKJFFARpNFqMJ4GXSh5RMAumB6MHiyQIMLl3dHg4G0cYjBajSTAjRlIjQkKA1mNvOo0CnDei3SRCeSA+8sa2sSlJvfjLh35n1zfHp2fr413XlMPaIYNkVZTLgeeKWa3Lot/t6u1WNiVUwkcQaO7DiGi83C4znKYwFM6oppK1w5akKIgy30u9lGdAYlkWgEsk4OvL5p9f21fH5LxJ1lVWOCSNSjDhTZVITK3KGIoQiGmGJUlplpIkAwHAYUYiaWhupdI8bwqRW8iYLYrlZqud82I/RQk3MsySFKftupXOEs2LrnVNI3KNKQmjJAFUGEuLXHZNiKOIxMVQ66Z0w9J0jW0rN3RYCtuvTLeZR1GIYuo00iYjPME801x31fmm+JcfVv/tdz752U9+82//6Iv//uMv/sMPv/uff/KH3/voZQIzwGCKE1VJLChgBCsuCqerRpfOVa4Zmry2thTMcG5VSiA3ghtNNYuzMELZwWISJF6YzKJ4luAoIXGQ+VhSIsRkPgmjMAHZLE4iBII0STHEiqWcYMNTihFntqps1VBpuTYJBkhw6SqRO2YFMiQR1E+zeTibpyCgOCBglmUe5tDV0FSZccCohMIUoYyJOUhGwXwaeRlJj+aHmSSqLKI0XqRRKuko9vZnEz9MEZEeSEKa+DDy4wALnGRfdqynz1/vzj9cby/WeX06uHpQ/bZ1bWPKGnEWp2HZlN12d3bz0pQdpFhVlpVaWtX1LZUsxSmzQpYOKQoFAgIDQbGR1Km8q5UzjGcATnJ2VLADSw+dnC9banWiWLTubN04Wds5DFOYCKNjkiY0ilGEOUhSz1gGUYxIIg0dTQ+Y5GXdJChBNILAxwS6btD1YNqlqjtVV7ary6GXOZdO8dwKq3nuXL/UZWmKHDEMBaeWc8OLxunCNes1s3K88GOIHj7aC0Em6rVptrRoZF1GlIQIpBQvQEg0XQ328+v6r3/307/76Q//909/72/++Pf/04++95e/++t/8eMfSoYDnFKFUjhPUUwkj1CSURiDNCNJmEz86FGUTrDIbF2owiIBU5pkgoUYpjhmzjLX+KE3mR15kbeIvPF8DCgISPKtW+98cP/+o9HozoMH33znvQMvIK5MuTz0gvuH+/PIC0EUY8BzhRWJcZpyiA1POaa5Mm0VEwwUDQmKMPJB6EMwChbTOJgEQbc9XZ2cD+l86HAAABWQSURBVNvjbrP2YRYSmDCGtPYTbxrMIhDM5vtT73AGZglLg8SPSLrAWaK1j8Ddh3f29u9MgpmXBjFMwizz02Txc5/Q9fpkffrs9PzlJ5evf/Tq04+ffbjd7UxX2SYXisTpfOofLaL58elJ03QAJkRikhvunNDa5DlVQpVSOAFYyrSqlsd5t2K5JYphicNkEcfTIHh0/4NvHt5/y5/dGR+8k3h7EjwaxIOPhujprkpRnCmoc17UFnKCFWdaUUG4Ia7OsaRIc9WWSAtdOpUrXai8tJyTsrD9crncnmLjAkSwNTQ3ssq55bJUUNEIxEgSWRouCVKE5zniWDqrC6NyrguDGNy7f+tXvvJPf+mX/uFXv/IP3n7/69NoNov8jNMEZwFNPBRME28czqb++NbtN04a/te///nf/qsf/q/f+82f/eTH/+V3P/vzzy7/3Rcfnq5ySENCF1xECYwSmCUoUU4Iy4WhVBKuORYEaYFzpdtK1iZjGZFc5TZBGeaUSDAJHk39iVBsPhu9+9av7t1749Hk9sPpfpCB927ffvOdb93Zu/PB/XtH88NvvPXN927fDrM4zjI/iYAUWCusOc0V1pJZlQkGlIJaE61loYkW2CgfxVCJCMfT8Ghv//3xeG86unfn7pv37t9OUJZwNIMhspJY6cMk4YRqBjihTmErM0oCkqaSUOdk1SRCTOIoQigCWQzh0XyxP5k8Wnw5xxounj75+PuXz7/z4vrVD55+8vLi+urk8enJJi85MwgweDgfLeJAuZwoGsIQEEgEw1pmnPtpCjmVuZkF06k3Y4oLpbTWUexH6SKBfgSCo8nDu/ffvfvg9mR6FAST0Ww/gSCFPoIjgRfSpIBESDBROVbkyHBTVVSZBGcqp0XjiNHa5V1f56U1dU44lIYXfaubxlSVLXNmZUIxyXPbdsrlXJOYwghmmGGa2269qruGSkEVzyhICOBW2aaqV33ell7sfePXvvLWG7/2j3757//jX/57+0eH8zjxQn86H4/GI6J1iKJFthgvRnfuvP/2W28NTv3Vj7/42R/94G/+4Iu/+6PP/+uPPvnX37l+MaDdWmGeZDTQtQIEBUlk2rzaHpfrx8cnp2W7LPtBWm2rolyvhrOL9vEx1oRJzCWPUaJFqrAXZjM/mgTJ3Ev9CIUpXOQWC839KHx48ODOg7uLxPNiP0jmj47uHk32IIniZPHurbe+/vbbIcSAMF01edvpusw4zTiPCTZNAUUWgSilGZGCGUMsR4akEoQw9NPFYTjbX0xJrmDOUkGptdXxrtgd46qQ/SDqSncFNGIWhhN/PJodTGYHcZYEKcgYg0oCqYlxiyyZxuEo/HKN0XBzub15fnLz+sOrlx/ffPjk8vrq7OJ42ZtcYkuwZRFJsWCQkBCEyJAQpljglCKS6xSn3OIYJlN/Ol7MwzRMQRAnXhTO42wBaJbRzIumj0b3Pth7//7+vRR6kAFTNiml1ChR5Lw0NJciz4th7ZZrKFlKANEIsAQgn/IUkojR2BrkKiWcYpoTCalm64uL4fG5qiviVEJR0/dlVSTpIkpGgCHCidLMVmXT991qreqCWk4UwppSzW1dNpu1rHQMg7t333nv3a/du/fmaPJwFhwFaTCdTt5798233vy1IFikIApjb+/+B2+8+bX33n9LYf/Pv//if/7OZ//jdz7+69+8/I+fXfzx67NGpymcXL/89Ps/+unpk49nQci16bYrW+WyqDEXXHFmqam1bVy1am3Xlpta1hLQDJKUqkyqKM+pMlrlObJMdqVo8qJzttR+MH7jm//sjTd+1fPmhOGidovYhwonJPajmReMZ/NH9x7eSlC28L0oDuaLw4U/IYoACubeLMFZglMsaUoh0RIwRDXnuWaFBoqpsjPLLWsbWTW6cinNAEXEKFYUmVI0L6hVIUoyTiDjQZaMvel4djCdH4wmo/3RwSKLy9Wa52aepofewk+/3Jp8+uTy8snz648+vrp+8eHVzcnx43pY2yqXhlODEw6QEtzoDEPAEXUyYxBpho2iuYUcy0IhySHn0tRcOWEo0zTDOCNAOsM0gyxNQYxIClBqCquKnEqZETTxJykGVCoshHZGaqwd185Jp7mjxDDIIOap0CgvdTHUxXKQzhX9shiaoi+H423eVMQIYjgSGMBkMR/NvCPEENXCVnnZlKYsq2XfrDfVesvLXDeV6Rpmc2qcW3ZlX+1Oj7GmkEFhsC5EioIMhe+8841vfv0re3vvzBcHcTyNouls9nA8vTeaPJA0/DdfPP+Lz5/92bd3//bV8KevNn/wfNs5eHT43vHx45vnnzElJ9MHlBPIcQIjSMAiiIWigCc8V9QyWQnutGqk7fOya4uuKNq8Hqp23cvcUmNEVbnVslr3unZQS8CQ708PHn3gh3OiRIiSmJCEEWYE0dxHMdEyo8BPPCIxZDDO4jAJIAMhjIimUFKohGnrclgSKZFgUJIQxBGIAxBlDCcARZhkUhJrUk58AKZRPI7iVEiaW2JkRFDCKLKWlQWrCg+B/dk4QHiRJvuzacK4W3b7c29vPAoQ/pKwbp48/d4nv/7xt1+fXZ5fP3t+fHLdrE5k2xCrVWGL1VrWrW073dRAcR8nQECcc6QlL8t8WIqiw9Jwo4gSVNAEBimMhKKQZEQJYiQ1tGiq5XprykIWxjaVzAssFWAIspQo5LratS3TROeyaJuiKVXpuKuKYVUul/Vq3e92oi5ZWZi2tV1XLjvbONdU9bLJ2wIpQhTKS0UF4kaUy2VCksniEGAo89x0dTEMrh147pgrRGGJIIgLrrXKbX+8DnkWZCHmOKMEcJSicD7fD4IjYwUTaYp9JjAAcZTOJv4oRclnH53/i6ebHz/f/vaT9W/drL5z0Sw7jsEiS2YZB6PFIWFAKU4lRhLZpjSl9cLJ0WJ0cHQUZaFr2mrY2bYdTk/WpxfNaqiHdnWya1cb5vJ5Gh3MpjElorTjwLv98MCH2E+iJAuk1bKogyyNUTJLZikHtmoeHB584/13D/1FQnEmmGq6/uSKuDIAWUggrUviXMIZNloUTjrHjAacYcm51jIvbNvJsjZlfXB0/+DooZ+lwKhxFCxATHMbU+oBCIWcJ+koDCZhMFrMF4H/YPRoEvjjcO6l8ZE/X8AspSzj/Oc7SJ+9/uTjV6+eP7m42A27y/N+d9Vvr6rdGS/barVenZ7U65XpG1E5WVeZIglLQpYhRaCkxCqqbQhSRGFVF8ZpYiixSleFqQrImXRFt9lRJXVhquUAtUCGikJTLbiRppSudfV6KSuHpdauUc5mGOiicE1v6ibjBHKESKg0sIVEjAFKdeHyqszbRtWV7lrTVrZ2RVMygfPCcM2CZHT/4bsAJ1ILxAlk2PO9o8lhRoC07Hidnw5a0JRpyTQDyFcG9+tWGMuUNE53Q2lLZarcNNoU7umTV99++fF6M+SV9cIAoehspV/f9M921Yudu9mIvoYyR97swJs+TCGchZ4wxnYdNUzWDck1FPBgOn7z7a/P5iNujKlLWRpRGFU62zpiOS9ynhfcmgTFDw7u788nD+eTW3t3vvXmG7PYzzhgVicEAwwwg1wziKMk86I0ghSMZ5Nx4JOyoWXHi0qVTSb43qMHt+7fOwqjaZzO4iBlGCrOCsOKnGpLtMZaIqmHk+t2cwwZfXSwd+f2Ow/3944W00kcRCSNKQoJCjB2/RapfOwH49n0wcM9L/BSDBdxMPLGo9nkcPro/v69OA4PR0f3jg6+HDd8/Nnl0+cX19cXj0+G45NieyG6E9Wt6tV2d3x8cTycnq6KdYddTl2RKh5TSHJ1MNp///bbH9y/PfHHfjAnNJNGpDhEghLjSFFmWmNNlcmfPP1EFRU2nDutXC0LRw2lBgsrXFMu18fMSGpYghAWAgnGbcGNM2XJjAA0AdBDYC54IiXV1nKt8qqs+s40laxKXpW6rqpuaFebfjkUhSE0gyQWjtsuz2ujncorQwVCJCUMYIlzQ056ue5EX1HDPKvCoSarpcgLgmnKJBSSQopNU3CnuNR91509PhGCpdlsOr17cHB7Nrqj2HzVsE2Z3azJsw1q9Byj7P7+B5gjacTRzAuIoNaSvEa2RLnKpJ75vinb3cWHedNgSWOUEkUAS6GAgBNRlimjzKlmPbAiR0Zxa6TLUwJkLvO612XLrbZ1KXI9XYwPJpNpkDLDpWUBzEhe5P26aNcxxnlbu74ull2xXmdC+CDxQAK0xLkFSgHOkNGZzt3q1HTH2DYREyGCfhKOvVkIs2kwO/KnISaq7FU9QFtmSgcYTuOAWnnkHU6D6TyY+bEPMJ35i9F0dOfu7b0Hd8Y/NxXurj69/vg3Ll9/9/jianV2xZrNglpfCJDbVVN+vBs+PF9uzteiqVGeE2t13RJjF8H80eHeo6MHURYoq7hiAGPAETE6JTjK/PFsX8iMCUwkkU4wK+bxaBFNI5ikFGBNpePaUZ0LYiiUlBitaitKy5zDkgOcMI2KJreFk0YLo01dUSW4ZlwzyAgzQhZGOKsLZ8qq6peubuu2d2UlrcNa5n1VrzrptHQSS+ya0hQ5U1LkObNaFdpVNs5CIQllETNZwgAxIsj8GGblMJTDgJWU1uxO15CmfhISnnGZ+N7ozp137t59WwjgLR4mwT4DU6dCbSkimbU8iRdf/ZVffnT0QNU27zphHOBAOKOsiUBClUScE8mrtqnaimvODIeK8dJBJZmz3e64O97Vy5Uqa6AtYJgwYI2RRpum0F2DtL6///CffPVX9idjVpqIZkDSlCIkqXQuhrEfe0VXHJ9tqcYeDHyU+DBJOSFaY+142ahuu7n++PLVD9bX315df2919clhgO6Pph4EKSYRyCIIvAxEhLXrtSgLJCWWfJFFqeTI2AVE8ySOEZR1Jeo6Y+xoOj6YHoY/14+1Of/u+vq7w9XL4eLq5MmNGTaZbUBZ59uL45OLF2cnn1yfnp4M1TDYdoBMpABAijEjSglhhNCKGy2sEdbKqsBGerEfJx7AkcyZLkzZdqbKmeF+Foz9EWAJ0lg1Rd5WplTc0rJvqLEsd3k/6KbKOM0IxBRILYxzusipYlQgwDG3OgMRQLEw0lTO1mXeNPVycH3XHm+Gk5Ph+PHjy492j6/qrrFVrsui6Pp6OVRD266HZr0q2hYLwY1GAnMtUpBl8TxLxpAECQfIMCB5gHgq9CLNYpDEqcclzHAU4gRImlEIaJaimAjUrWoi0P50euh5EUhS6CfZAqIoCGfT+Ygr7OrclhU3tt9suvW2XW1sVUCaMc1tWzfLIa9rU+b1pi2WLa8MK2zRdd1mmbdtuz4mUh1584gkQeoRBhEBwipeGKLl4ejw9u13RvPDgICAoFRQYlS76ammGQVA4BBnAYi9aIZZxrWEBAISB/Fi//AQC1N0u+XJ1fLxzcXzz1985w8//fwPdLU8nM7jLPFCP2VsFvqTxeTQm/rRPGVwFnhHs5EHophhoHOcFx5F8zScx16IMObCT+MIQ1UWX17pPP18c/V6df7R+ub59evnm5sre3Lmzq+60+fH1y83Z6fX54+3m227OavXZ+Xm2JTOOKtzW1RFXpXc5kQKwqkqrFt2tm+CNKFS2q7TbV8MnWtr2wxuubTLdT5s2uXSNoVpO90MuqmRZrwwxGpRFK7rkODC5bIsUkZ0WZT9UPS97fuUEcpR3hTCaK61qcq8bVzb5W1dDm23WQ7Hq7yubFkP27NXn35+9fS5qkrbNu36uFlul8cnzWpV9l29akTBhJPKqRRHKYyUJloTkyvXliLXCSGLOPOTaO7PojSYzI/eefeN/YMHfhoDxVOBgEJMk7yQdeuE4ZMouHX/4a179+dRyKo8M9INy83F+fps1x0Ppqps1dq64rmphr5dr6uhX56elOtVf7LrdjtRGKGozW05DLxqZNXq0omiMHWdtxXNJTUiYwhyWnRN2XXKVdVqV59cquWGlFWI6SxB84R5EEJJUhyHIAAMISV408SMYMGokCkCfuJ5yWKymDzcvzuZHu09/MAP59pYQuhsMZ7Ox1mWHhwdHUyOeFUQpfaPDpEWWJCEsVTKVEloW9VvVb9MEZ0miQ9BEIUBQNSY/fHRaDFDnH9JWOcvf/3i5vXVzbfPPnx99uLZ9tlldX5e3zxtT54Nu+v6+Gx5fb29vNmePzu7fHn54cvzy+vjxxf9brfZbTfbk3JYmqKEFEuX88LNgsV4drAIJ0gx0w7UGg8s+pPd8vyqOT6rNyftZmfbpawaKBWWmhgtC8uM5tqkGGcYyFyEKFtkmSxKW3dF1+umw8pyTrBkth+G3UW52piuz7tB15VuGlM3Rb+sl6uibfr1ZnV81q1OmtWm6DtbNa7ph+OTZrW2dVV0bV47lUthqDRCWYsoBgRJY6SzULEIY547VTlZlpkUe0f337/z7qOjvfHsCJCMGkYMM05ZKzDJkizcnzx8/+47773/xp17t8ZhUO9224vr48vr1dmu2nSqLvK6blf9+nS9OT/tdyflajU8Pqk2SygIURRJLLWklGHBUk6hlFCrVEjq3FEQxEIzV2BrdF1VfdMPTVnVx+dPn3z7++X2wnZbruy7773/tW98y89ACEgEsxCFcRYuAj/mHCqVUhRgkEkeUQyNAdoklAAuvDh8+PCDD979+u23vvbg7pvzxWFGcL3esar0CfAzOPEjqASQlJZN5nqfS7d8vLp40Z4/qXenHsCLKA0gmGbZo4XnpUkAspTQL8cNr1+cn99cnN7cXLy4fP766tWrzc1H5fnz7vGr4+1HT55+d/vi5fDhze7Js8ubV1fXH50/3pyeb7fn1+eXH15ePt+dfVT3p936ZHl6Rqyeh/7CnycwjnGCBcdcibyURaXrDkubEMDKnBeNqqoEJ1gSP/YBBa520lphS66VH3sJyqCkESZQGFk6bEQAkvuPHoy8Mbba9EO53rKiiinlrtBlRY3kRru6q/u+HrqyW7brXbfZFV3frNbtalsN63a1Xe1OquWyXq367UnR9qaoi6a3dU2VPRhP4zQNsuzW3Ttvv3t7uggWURRDnCB0/+jg1oN74/kCCwkEJ1pKZ5RTZV8KJ2bewd1737r93lffffsr791+008WptCnFxcnFxfbs/OyX9d93/Q9N1I6C5WludG1Xe426+2u79emqHjubF2nCEz9aQTjmOJUKB+ir7936+298SSOfZjKujZdT11ebwbbVMw66UqR514SRjCCEiOjVTeooQ8ZiRiLlVpAHAHkJ1lKeQwJMy4AKGGiXp+fXr+++uhTao2fhVN/Ngt9LDQUFkibKT5Pg5EfJkzFFPPcFP12d/MihOnh+CACSQgwsZKXBTJ5QC20dSZVJoSsm3K1+ZKwfsEv+H/LL4T1C/6/8H8APobAEJlEGQY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 name="Resim 10"/>
          <p:cNvPicPr>
            <a:picLocks noChangeAspect="1"/>
          </p:cNvPicPr>
          <p:nvPr/>
        </p:nvPicPr>
        <p:blipFill>
          <a:blip r:embed="rId3"/>
          <a:stretch>
            <a:fillRect/>
          </a:stretch>
        </p:blipFill>
        <p:spPr>
          <a:xfrm>
            <a:off x="4300351" y="4068496"/>
            <a:ext cx="3343206" cy="2189800"/>
          </a:xfrm>
          <a:prstGeom prst="rect">
            <a:avLst/>
          </a:prstGeom>
        </p:spPr>
      </p:pic>
      <p:sp>
        <p:nvSpPr>
          <p:cNvPr id="15" name="Dikdörtgen 14"/>
          <p:cNvSpPr/>
          <p:nvPr/>
        </p:nvSpPr>
        <p:spPr>
          <a:xfrm>
            <a:off x="4821381" y="6179227"/>
            <a:ext cx="2520242" cy="261610"/>
          </a:xfrm>
          <a:prstGeom prst="rect">
            <a:avLst/>
          </a:prstGeom>
        </p:spPr>
        <p:txBody>
          <a:bodyPr wrap="none">
            <a:spAutoFit/>
          </a:bodyPr>
          <a:lstStyle/>
          <a:p>
            <a:r>
              <a:rPr lang="tr-TR" sz="1100" dirty="0"/>
              <a:t>http://drsait.com/Maedi-Visna-virus.php</a:t>
            </a:r>
          </a:p>
        </p:txBody>
      </p:sp>
    </p:spTree>
    <p:extLst>
      <p:ext uri="{BB962C8B-B14F-4D97-AF65-F5344CB8AC3E}">
        <p14:creationId xmlns:p14="http://schemas.microsoft.com/office/powerpoint/2010/main" val="456714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Diagnostic</a:t>
            </a:r>
            <a:r>
              <a:rPr lang="tr-TR" dirty="0" smtClean="0">
                <a:solidFill>
                  <a:srgbClr val="0070C0"/>
                </a:solidFill>
              </a:rPr>
              <a:t> </a:t>
            </a:r>
            <a:r>
              <a:rPr lang="tr-TR" dirty="0" err="1" smtClean="0">
                <a:solidFill>
                  <a:srgbClr val="0070C0"/>
                </a:solidFill>
              </a:rPr>
              <a:t>and</a:t>
            </a:r>
            <a:r>
              <a:rPr lang="tr-TR" dirty="0" smtClean="0">
                <a:solidFill>
                  <a:srgbClr val="0070C0"/>
                </a:solidFill>
              </a:rPr>
              <a:t> </a:t>
            </a:r>
            <a:r>
              <a:rPr lang="tr-TR" dirty="0" err="1" smtClean="0">
                <a:solidFill>
                  <a:srgbClr val="0070C0"/>
                </a:solidFill>
              </a:rPr>
              <a:t>Differential</a:t>
            </a:r>
            <a:r>
              <a:rPr lang="tr-TR" dirty="0" smtClean="0">
                <a:solidFill>
                  <a:srgbClr val="0070C0"/>
                </a:solidFill>
              </a:rPr>
              <a:t> </a:t>
            </a:r>
            <a:r>
              <a:rPr lang="tr-TR" dirty="0" err="1" smtClean="0">
                <a:solidFill>
                  <a:srgbClr val="0070C0"/>
                </a:solidFill>
              </a:rPr>
              <a:t>Diagnostic</a:t>
            </a:r>
            <a:endParaRPr lang="tr-TR" dirty="0">
              <a:solidFill>
                <a:srgbClr val="0070C0"/>
              </a:solidFill>
            </a:endParaRPr>
          </a:p>
        </p:txBody>
      </p:sp>
      <p:sp>
        <p:nvSpPr>
          <p:cNvPr id="3" name="İçerik Yer Tutucusu 2"/>
          <p:cNvSpPr>
            <a:spLocks noGrp="1"/>
          </p:cNvSpPr>
          <p:nvPr>
            <p:ph idx="1"/>
          </p:nvPr>
        </p:nvSpPr>
        <p:spPr/>
        <p:txBody>
          <a:bodyPr/>
          <a:lstStyle/>
          <a:p>
            <a:r>
              <a:rPr lang="en-GB" altLang="tr-TR" dirty="0"/>
              <a:t>Clinical symptoms.  </a:t>
            </a:r>
            <a:endParaRPr lang="tr-TR" altLang="tr-TR" dirty="0" smtClean="0"/>
          </a:p>
          <a:p>
            <a:r>
              <a:rPr lang="tr-TR" dirty="0"/>
              <a:t>U</a:t>
            </a:r>
            <a:r>
              <a:rPr lang="en-US" dirty="0"/>
              <a:t>sing either serum samples or </a:t>
            </a:r>
            <a:r>
              <a:rPr lang="en-US" dirty="0" smtClean="0"/>
              <a:t>milk</a:t>
            </a:r>
            <a:r>
              <a:rPr lang="tr-TR" dirty="0" smtClean="0"/>
              <a:t>       </a:t>
            </a:r>
            <a:r>
              <a:rPr lang="en-GB" altLang="tr-TR" dirty="0" smtClean="0"/>
              <a:t>AG</a:t>
            </a:r>
            <a:r>
              <a:rPr lang="tr-TR" altLang="tr-TR" dirty="0" smtClean="0"/>
              <a:t>I</a:t>
            </a:r>
            <a:r>
              <a:rPr lang="tr-TR" altLang="tr-TR" dirty="0"/>
              <a:t>D</a:t>
            </a:r>
            <a:r>
              <a:rPr lang="en-GB" altLang="tr-TR" dirty="0" smtClean="0"/>
              <a:t> </a:t>
            </a:r>
            <a:r>
              <a:rPr lang="en-GB" altLang="tr-TR" dirty="0"/>
              <a:t>for antibody </a:t>
            </a:r>
            <a:r>
              <a:rPr lang="en-GB" altLang="tr-TR" dirty="0" smtClean="0"/>
              <a:t>or ELISA</a:t>
            </a:r>
            <a:r>
              <a:rPr lang="tr-TR" altLang="tr-TR" dirty="0" smtClean="0"/>
              <a:t>.</a:t>
            </a:r>
          </a:p>
          <a:p>
            <a:r>
              <a:rPr lang="en-US" dirty="0" smtClean="0"/>
              <a:t>PCR </a:t>
            </a:r>
            <a:r>
              <a:rPr lang="en-US" dirty="0"/>
              <a:t>assays or virus isolation can also be used for </a:t>
            </a:r>
            <a:r>
              <a:rPr lang="en-US" dirty="0" smtClean="0"/>
              <a:t>diagnosis</a:t>
            </a:r>
            <a:r>
              <a:rPr lang="tr-TR" dirty="0" smtClean="0"/>
              <a:t>.</a:t>
            </a:r>
          </a:p>
          <a:p>
            <a:endParaRPr lang="tr-TR" altLang="tr-TR" dirty="0"/>
          </a:p>
          <a:p>
            <a:r>
              <a:rPr lang="tr-TR" altLang="tr-TR" dirty="0" err="1"/>
              <a:t>Visna</a:t>
            </a:r>
            <a:r>
              <a:rPr lang="tr-TR" altLang="tr-TR" dirty="0"/>
              <a:t>; </a:t>
            </a:r>
            <a:r>
              <a:rPr lang="tr-TR" altLang="tr-TR" dirty="0" err="1" smtClean="0"/>
              <a:t>Scrapie</a:t>
            </a:r>
            <a:r>
              <a:rPr lang="tr-TR" altLang="tr-TR" dirty="0" smtClean="0"/>
              <a:t>, </a:t>
            </a:r>
            <a:r>
              <a:rPr lang="tr-TR" altLang="tr-TR" dirty="0" err="1"/>
              <a:t>Borna</a:t>
            </a:r>
            <a:r>
              <a:rPr lang="tr-TR" altLang="tr-TR" dirty="0"/>
              <a:t>, </a:t>
            </a:r>
            <a:r>
              <a:rPr lang="tr-TR" altLang="tr-TR" dirty="0" err="1"/>
              <a:t>Rabies</a:t>
            </a:r>
            <a:r>
              <a:rPr lang="tr-TR" altLang="tr-TR" dirty="0"/>
              <a:t>, </a:t>
            </a:r>
            <a:r>
              <a:rPr lang="tr-TR" altLang="tr-TR" dirty="0" err="1"/>
              <a:t>Loping</a:t>
            </a:r>
            <a:r>
              <a:rPr lang="tr-TR" altLang="tr-TR" dirty="0"/>
              <a:t> </a:t>
            </a:r>
            <a:r>
              <a:rPr lang="tr-TR" altLang="tr-TR" dirty="0" err="1"/>
              <a:t>ill</a:t>
            </a:r>
            <a:endParaRPr lang="tr-TR" altLang="tr-TR" dirty="0"/>
          </a:p>
          <a:p>
            <a:r>
              <a:rPr lang="tr-TR" altLang="tr-TR" dirty="0" err="1"/>
              <a:t>Maedi</a:t>
            </a:r>
            <a:r>
              <a:rPr lang="tr-TR" altLang="tr-TR" dirty="0"/>
              <a:t>; </a:t>
            </a:r>
            <a:r>
              <a:rPr lang="tr-TR" altLang="tr-TR" dirty="0" err="1"/>
              <a:t>Lung</a:t>
            </a:r>
            <a:r>
              <a:rPr lang="tr-TR" altLang="tr-TR" dirty="0"/>
              <a:t> </a:t>
            </a:r>
            <a:r>
              <a:rPr lang="tr-TR" altLang="tr-TR" dirty="0" err="1"/>
              <a:t>Adenomatosis</a:t>
            </a:r>
            <a:endParaRPr lang="tr-TR" altLang="tr-TR" dirty="0" smtClean="0"/>
          </a:p>
          <a:p>
            <a:endParaRPr lang="tr-TR" dirty="0"/>
          </a:p>
        </p:txBody>
      </p:sp>
    </p:spTree>
    <p:extLst>
      <p:ext uri="{BB962C8B-B14F-4D97-AF65-F5344CB8AC3E}">
        <p14:creationId xmlns:p14="http://schemas.microsoft.com/office/powerpoint/2010/main" val="1260651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28" y="1493281"/>
            <a:ext cx="10515600" cy="1325563"/>
          </a:xfrm>
        </p:spPr>
        <p:txBody>
          <a:bodyPr>
            <a:normAutofit/>
          </a:bodyPr>
          <a:lstStyle/>
          <a:p>
            <a:r>
              <a:rPr lang="tr-TR" dirty="0" err="1">
                <a:solidFill>
                  <a:srgbClr val="0070C0"/>
                </a:solidFill>
              </a:rPr>
              <a:t>Caprine</a:t>
            </a:r>
            <a:r>
              <a:rPr lang="tr-TR" dirty="0">
                <a:solidFill>
                  <a:srgbClr val="0070C0"/>
                </a:solidFill>
              </a:rPr>
              <a:t> </a:t>
            </a:r>
            <a:r>
              <a:rPr lang="tr-TR" dirty="0" err="1" smtClean="0">
                <a:solidFill>
                  <a:srgbClr val="0070C0"/>
                </a:solidFill>
              </a:rPr>
              <a:t>Arthritis</a:t>
            </a:r>
            <a:r>
              <a:rPr lang="tr-TR" dirty="0" smtClean="0">
                <a:solidFill>
                  <a:srgbClr val="0070C0"/>
                </a:solidFill>
              </a:rPr>
              <a:t> </a:t>
            </a:r>
            <a:r>
              <a:rPr lang="tr-TR" dirty="0" err="1" smtClean="0">
                <a:solidFill>
                  <a:srgbClr val="0070C0"/>
                </a:solidFill>
              </a:rPr>
              <a:t>and</a:t>
            </a:r>
            <a:r>
              <a:rPr lang="tr-TR" dirty="0" smtClean="0">
                <a:solidFill>
                  <a:srgbClr val="0070C0"/>
                </a:solidFill>
              </a:rPr>
              <a:t> </a:t>
            </a:r>
            <a:r>
              <a:rPr lang="tr-TR" dirty="0" err="1" smtClean="0">
                <a:solidFill>
                  <a:srgbClr val="0070C0"/>
                </a:solidFill>
              </a:rPr>
              <a:t>Encephalitis</a:t>
            </a:r>
            <a:r>
              <a:rPr lang="tr-TR" dirty="0" smtClean="0">
                <a:solidFill>
                  <a:srgbClr val="0070C0"/>
                </a:solidFill>
              </a:rPr>
              <a:t> (CAEV)</a:t>
            </a:r>
            <a:endParaRPr lang="tr-TR" dirty="0"/>
          </a:p>
        </p:txBody>
      </p:sp>
      <p:sp>
        <p:nvSpPr>
          <p:cNvPr id="3" name="İçerik Yer Tutucusu 2"/>
          <p:cNvSpPr>
            <a:spLocks noGrp="1"/>
          </p:cNvSpPr>
          <p:nvPr>
            <p:ph idx="1"/>
          </p:nvPr>
        </p:nvSpPr>
        <p:spPr>
          <a:xfrm>
            <a:off x="968828" y="3016333"/>
            <a:ext cx="10515600" cy="3065628"/>
          </a:xfrm>
        </p:spPr>
        <p:txBody>
          <a:bodyPr/>
          <a:lstStyle/>
          <a:p>
            <a:r>
              <a:rPr lang="tr-TR" dirty="0" err="1">
                <a:solidFill>
                  <a:srgbClr val="0070C0"/>
                </a:solidFill>
              </a:rPr>
              <a:t>Caprine</a:t>
            </a:r>
            <a:r>
              <a:rPr lang="tr-TR" dirty="0">
                <a:solidFill>
                  <a:srgbClr val="0070C0"/>
                </a:solidFill>
              </a:rPr>
              <a:t> </a:t>
            </a:r>
            <a:r>
              <a:rPr lang="tr-TR" dirty="0" err="1" smtClean="0">
                <a:solidFill>
                  <a:srgbClr val="0070C0"/>
                </a:solidFill>
              </a:rPr>
              <a:t>Arthritis-Encephalitis</a:t>
            </a:r>
            <a:r>
              <a:rPr lang="tr-TR" dirty="0" smtClean="0">
                <a:solidFill>
                  <a:srgbClr val="0070C0"/>
                </a:solidFill>
              </a:rPr>
              <a:t>, Small </a:t>
            </a:r>
            <a:r>
              <a:rPr lang="tr-TR" dirty="0" err="1">
                <a:solidFill>
                  <a:srgbClr val="0070C0"/>
                </a:solidFill>
              </a:rPr>
              <a:t>Ruminant</a:t>
            </a:r>
            <a:r>
              <a:rPr lang="tr-TR" dirty="0">
                <a:solidFill>
                  <a:srgbClr val="0070C0"/>
                </a:solidFill>
              </a:rPr>
              <a:t> </a:t>
            </a:r>
            <a:r>
              <a:rPr lang="tr-TR" dirty="0" err="1">
                <a:solidFill>
                  <a:srgbClr val="0070C0"/>
                </a:solidFill>
              </a:rPr>
              <a:t>Lentivius</a:t>
            </a:r>
            <a:r>
              <a:rPr lang="tr-TR" dirty="0">
                <a:solidFill>
                  <a:srgbClr val="0070C0"/>
                </a:solidFill>
              </a:rPr>
              <a:t> </a:t>
            </a:r>
            <a:r>
              <a:rPr lang="tr-TR" dirty="0" err="1">
                <a:solidFill>
                  <a:srgbClr val="0070C0"/>
                </a:solidFill>
              </a:rPr>
              <a:t>Infection</a:t>
            </a:r>
            <a:endParaRPr lang="tr-TR" dirty="0"/>
          </a:p>
        </p:txBody>
      </p:sp>
    </p:spTree>
    <p:extLst>
      <p:ext uri="{BB962C8B-B14F-4D97-AF65-F5344CB8AC3E}">
        <p14:creationId xmlns:p14="http://schemas.microsoft.com/office/powerpoint/2010/main" val="2196753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solidFill>
                <a:srgbClr val="0070C0"/>
              </a:solidFill>
            </a:endParaRPr>
          </a:p>
        </p:txBody>
      </p:sp>
      <p:sp>
        <p:nvSpPr>
          <p:cNvPr id="3" name="İçerik Yer Tutucusu 2"/>
          <p:cNvSpPr>
            <a:spLocks noGrp="1"/>
          </p:cNvSpPr>
          <p:nvPr>
            <p:ph idx="1"/>
          </p:nvPr>
        </p:nvSpPr>
        <p:spPr/>
        <p:txBody>
          <a:bodyPr/>
          <a:lstStyle/>
          <a:p>
            <a:r>
              <a:rPr lang="tr-TR" altLang="tr-TR" dirty="0" smtClean="0"/>
              <a:t>CAEV</a:t>
            </a:r>
            <a:r>
              <a:rPr lang="en-US" altLang="tr-TR" dirty="0" smtClean="0"/>
              <a:t> </a:t>
            </a:r>
            <a:r>
              <a:rPr lang="en-US" altLang="tr-TR" dirty="0"/>
              <a:t>is a viral infection characterized by chronic arthritis of carpal joints, hardening and growth of the mammals, acute encephalitis </a:t>
            </a:r>
            <a:r>
              <a:rPr lang="tr-TR" altLang="tr-TR" dirty="0" err="1" smtClean="0"/>
              <a:t>and</a:t>
            </a:r>
            <a:r>
              <a:rPr lang="en-US" altLang="tr-TR" dirty="0" smtClean="0"/>
              <a:t> </a:t>
            </a:r>
            <a:r>
              <a:rPr lang="en-US" altLang="tr-TR" dirty="0"/>
              <a:t>chronic pneumonia.</a:t>
            </a:r>
            <a:endParaRPr lang="tr-TR" altLang="tr-TR" dirty="0" smtClean="0"/>
          </a:p>
          <a:p>
            <a:r>
              <a:rPr lang="en-GB" altLang="tr-TR" dirty="0" smtClean="0"/>
              <a:t>It </a:t>
            </a:r>
            <a:r>
              <a:rPr lang="en-GB" altLang="tr-TR" dirty="0"/>
              <a:t>causes an encephalitis of kids or an insidious polyarthritis of adults.</a:t>
            </a:r>
          </a:p>
          <a:p>
            <a:endParaRPr lang="tr-TR" dirty="0"/>
          </a:p>
        </p:txBody>
      </p:sp>
    </p:spTree>
    <p:extLst>
      <p:ext uri="{BB962C8B-B14F-4D97-AF65-F5344CB8AC3E}">
        <p14:creationId xmlns:p14="http://schemas.microsoft.com/office/powerpoint/2010/main" val="1351490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Ethiology</a:t>
            </a:r>
            <a:endParaRPr lang="tr-TR" dirty="0">
              <a:solidFill>
                <a:srgbClr val="0070C0"/>
              </a:solidFill>
            </a:endParaRPr>
          </a:p>
        </p:txBody>
      </p:sp>
      <p:sp>
        <p:nvSpPr>
          <p:cNvPr id="3" name="İçerik Yer Tutucusu 2"/>
          <p:cNvSpPr>
            <a:spLocks noGrp="1"/>
          </p:cNvSpPr>
          <p:nvPr>
            <p:ph idx="1"/>
          </p:nvPr>
        </p:nvSpPr>
        <p:spPr/>
        <p:txBody>
          <a:bodyPr>
            <a:normAutofit lnSpcReduction="10000"/>
          </a:bodyPr>
          <a:lstStyle/>
          <a:p>
            <a:r>
              <a:rPr lang="en-GB" altLang="tr-TR" dirty="0"/>
              <a:t>This is caused by a distinct virus which is serologically related to </a:t>
            </a:r>
            <a:r>
              <a:rPr lang="en-GB" altLang="tr-TR" dirty="0" smtClean="0"/>
              <a:t>MV</a:t>
            </a:r>
            <a:r>
              <a:rPr lang="tr-TR" altLang="tr-TR" dirty="0" smtClean="0"/>
              <a:t>V</a:t>
            </a:r>
            <a:r>
              <a:rPr lang="en-GB" altLang="tr-TR" dirty="0" smtClean="0"/>
              <a:t> </a:t>
            </a:r>
            <a:r>
              <a:rPr lang="en-GB" altLang="tr-TR" dirty="0"/>
              <a:t>but has antigenic and genetic differences in its envelope</a:t>
            </a:r>
            <a:r>
              <a:rPr lang="en-GB" altLang="tr-TR" dirty="0" smtClean="0"/>
              <a:t>.</a:t>
            </a:r>
            <a:r>
              <a:rPr lang="tr-TR" altLang="tr-TR" dirty="0" smtClean="0"/>
              <a:t>,</a:t>
            </a:r>
          </a:p>
          <a:p>
            <a:r>
              <a:rPr lang="tr-TR" dirty="0" err="1"/>
              <a:t>Retroviridae</a:t>
            </a:r>
            <a:r>
              <a:rPr lang="tr-TR" dirty="0"/>
              <a:t>        </a:t>
            </a:r>
            <a:r>
              <a:rPr lang="tr-TR" dirty="0" err="1"/>
              <a:t>Lentivirus</a:t>
            </a:r>
            <a:endParaRPr lang="tr-TR" dirty="0"/>
          </a:p>
          <a:p>
            <a:r>
              <a:rPr lang="tr-TR" dirty="0"/>
              <a:t>RNA</a:t>
            </a:r>
          </a:p>
          <a:p>
            <a:r>
              <a:rPr lang="tr-TR" dirty="0" err="1"/>
              <a:t>It</a:t>
            </a:r>
            <a:r>
              <a:rPr lang="tr-TR" dirty="0"/>
              <a:t> </a:t>
            </a:r>
            <a:r>
              <a:rPr lang="tr-TR" dirty="0" err="1"/>
              <a:t>contains</a:t>
            </a:r>
            <a:r>
              <a:rPr lang="tr-TR" dirty="0"/>
              <a:t> </a:t>
            </a:r>
            <a:r>
              <a:rPr lang="tr-TR" dirty="0" err="1"/>
              <a:t>the</a:t>
            </a:r>
            <a:r>
              <a:rPr lang="tr-TR" dirty="0"/>
              <a:t> </a:t>
            </a:r>
            <a:r>
              <a:rPr lang="tr-TR" dirty="0" err="1"/>
              <a:t>enzyme</a:t>
            </a:r>
            <a:r>
              <a:rPr lang="tr-TR" dirty="0"/>
              <a:t> </a:t>
            </a:r>
            <a:r>
              <a:rPr lang="tr-TR" dirty="0" err="1"/>
              <a:t>called</a:t>
            </a:r>
            <a:r>
              <a:rPr lang="tr-TR" dirty="0"/>
              <a:t> </a:t>
            </a:r>
            <a:r>
              <a:rPr lang="tr-TR" dirty="0" err="1"/>
              <a:t>Reverse</a:t>
            </a:r>
            <a:r>
              <a:rPr lang="tr-TR" dirty="0"/>
              <a:t> </a:t>
            </a:r>
            <a:r>
              <a:rPr lang="tr-TR" dirty="0" err="1"/>
              <a:t>Transcriptase</a:t>
            </a:r>
            <a:r>
              <a:rPr lang="tr-TR" dirty="0"/>
              <a:t> (RNA </a:t>
            </a:r>
            <a:r>
              <a:rPr lang="tr-TR" dirty="0" err="1"/>
              <a:t>depended</a:t>
            </a:r>
            <a:r>
              <a:rPr lang="tr-TR" dirty="0"/>
              <a:t> DNA </a:t>
            </a:r>
            <a:r>
              <a:rPr lang="tr-TR" dirty="0" err="1"/>
              <a:t>Polymerase</a:t>
            </a:r>
            <a:r>
              <a:rPr lang="tr-TR" dirty="0"/>
              <a:t>).</a:t>
            </a:r>
          </a:p>
          <a:p>
            <a:r>
              <a:rPr lang="tr-TR" dirty="0" err="1"/>
              <a:t>Enveloped</a:t>
            </a:r>
            <a:endParaRPr lang="tr-TR" dirty="0"/>
          </a:p>
          <a:p>
            <a:r>
              <a:rPr lang="tr-TR" dirty="0" err="1"/>
              <a:t>Sentive</a:t>
            </a:r>
            <a:r>
              <a:rPr lang="tr-TR" dirty="0"/>
              <a:t> </a:t>
            </a:r>
            <a:r>
              <a:rPr lang="tr-TR" dirty="0" err="1"/>
              <a:t>to</a:t>
            </a:r>
            <a:r>
              <a:rPr lang="tr-TR" dirty="0"/>
              <a:t> </a:t>
            </a:r>
            <a:r>
              <a:rPr lang="tr-TR" dirty="0" err="1"/>
              <a:t>Ether</a:t>
            </a:r>
            <a:r>
              <a:rPr lang="tr-TR" dirty="0"/>
              <a:t> </a:t>
            </a:r>
            <a:r>
              <a:rPr lang="tr-TR" dirty="0" err="1"/>
              <a:t>and</a:t>
            </a:r>
            <a:r>
              <a:rPr lang="tr-TR" dirty="0"/>
              <a:t> </a:t>
            </a:r>
            <a:r>
              <a:rPr lang="tr-TR" dirty="0" err="1"/>
              <a:t>Chloroform</a:t>
            </a:r>
            <a:r>
              <a:rPr lang="tr-TR" dirty="0"/>
              <a:t>.</a:t>
            </a:r>
          </a:p>
          <a:p>
            <a:pPr marL="0" indent="0">
              <a:buNone/>
            </a:pPr>
            <a:r>
              <a:rPr lang="tr-TR" dirty="0" err="1" smtClean="0"/>
              <a:t>Virus</a:t>
            </a:r>
            <a:r>
              <a:rPr lang="tr-TR" dirty="0" smtClean="0"/>
              <a:t> </a:t>
            </a:r>
            <a:r>
              <a:rPr lang="en-US" dirty="0" smtClean="0"/>
              <a:t>forms </a:t>
            </a:r>
            <a:r>
              <a:rPr lang="en-US" dirty="0"/>
              <a:t>by weak CPE in </a:t>
            </a:r>
            <a:r>
              <a:rPr lang="tr-TR" dirty="0" smtClean="0">
                <a:solidFill>
                  <a:srgbClr val="7030A0"/>
                </a:solidFill>
              </a:rPr>
              <a:t>t</a:t>
            </a:r>
            <a:r>
              <a:rPr lang="en-US" dirty="0" smtClean="0">
                <a:solidFill>
                  <a:srgbClr val="7030A0"/>
                </a:solidFill>
              </a:rPr>
              <a:t>he </a:t>
            </a:r>
            <a:r>
              <a:rPr lang="en-US" dirty="0">
                <a:solidFill>
                  <a:srgbClr val="7030A0"/>
                </a:solidFill>
              </a:rPr>
              <a:t>synovial membrane </a:t>
            </a:r>
            <a:r>
              <a:rPr lang="en-US" dirty="0" smtClean="0">
                <a:solidFill>
                  <a:srgbClr val="7030A0"/>
                </a:solidFill>
              </a:rPr>
              <a:t>cell </a:t>
            </a:r>
            <a:r>
              <a:rPr lang="en-US" dirty="0">
                <a:solidFill>
                  <a:srgbClr val="7030A0"/>
                </a:solidFill>
              </a:rPr>
              <a:t>culture </a:t>
            </a:r>
            <a:r>
              <a:rPr lang="en-US" dirty="0"/>
              <a:t>and in the Lamb Kidney and Testis Cell Culture.</a:t>
            </a:r>
            <a:endParaRPr lang="tr-TR" dirty="0"/>
          </a:p>
        </p:txBody>
      </p:sp>
    </p:spTree>
    <p:extLst>
      <p:ext uri="{BB962C8B-B14F-4D97-AF65-F5344CB8AC3E}">
        <p14:creationId xmlns:p14="http://schemas.microsoft.com/office/powerpoint/2010/main" val="3028310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Transmission</a:t>
            </a:r>
            <a:endParaRPr lang="tr-TR" dirty="0">
              <a:solidFill>
                <a:srgbClr val="0070C0"/>
              </a:solidFill>
            </a:endParaRPr>
          </a:p>
        </p:txBody>
      </p:sp>
      <p:sp>
        <p:nvSpPr>
          <p:cNvPr id="3" name="İçerik Yer Tutucusu 2"/>
          <p:cNvSpPr>
            <a:spLocks noGrp="1"/>
          </p:cNvSpPr>
          <p:nvPr>
            <p:ph idx="1"/>
          </p:nvPr>
        </p:nvSpPr>
        <p:spPr/>
        <p:txBody>
          <a:bodyPr>
            <a:normAutofit fontScale="92500" lnSpcReduction="20000"/>
          </a:bodyPr>
          <a:lstStyle/>
          <a:p>
            <a:r>
              <a:rPr lang="en-US" dirty="0" smtClean="0">
                <a:solidFill>
                  <a:srgbClr val="CC00CC"/>
                </a:solidFill>
              </a:rPr>
              <a:t>CAEV </a:t>
            </a:r>
            <a:r>
              <a:rPr lang="en-US" dirty="0">
                <a:solidFill>
                  <a:srgbClr val="CC00CC"/>
                </a:solidFill>
              </a:rPr>
              <a:t>can be transmitted to lambs, kids or other susceptible species </a:t>
            </a:r>
            <a:r>
              <a:rPr lang="en-US" dirty="0" smtClean="0">
                <a:solidFill>
                  <a:srgbClr val="CC00CC"/>
                </a:solidFill>
              </a:rPr>
              <a:t>in </a:t>
            </a:r>
            <a:r>
              <a:rPr lang="en-US" dirty="0">
                <a:solidFill>
                  <a:srgbClr val="CC00CC"/>
                </a:solidFill>
              </a:rPr>
              <a:t>milk or colostrum. </a:t>
            </a:r>
            <a:endParaRPr lang="en-US" dirty="0" smtClean="0">
              <a:solidFill>
                <a:srgbClr val="CC00CC"/>
              </a:solidFill>
            </a:endParaRPr>
          </a:p>
          <a:p>
            <a:r>
              <a:rPr lang="en-US" dirty="0" smtClean="0"/>
              <a:t>Lactogenic </a:t>
            </a:r>
            <a:r>
              <a:rPr lang="en-US" dirty="0"/>
              <a:t>transmission was once thought to be the major route by which SRLVs spread, based on the ability to prevent most infections by removing lambs or kids from their dams at birth</a:t>
            </a:r>
            <a:r>
              <a:rPr lang="en-US" dirty="0" smtClean="0"/>
              <a:t>.</a:t>
            </a:r>
            <a:endParaRPr lang="tr-TR" dirty="0" smtClean="0"/>
          </a:p>
          <a:p>
            <a:r>
              <a:rPr lang="en-US" dirty="0"/>
              <a:t>In addition to milk, SRLVs have been found in respiratory secretions and feces, and infections have been demonstrated by intranasal or </a:t>
            </a:r>
            <a:r>
              <a:rPr lang="en-US" dirty="0" err="1"/>
              <a:t>intraconjunctival</a:t>
            </a:r>
            <a:r>
              <a:rPr lang="en-US" dirty="0"/>
              <a:t> inoculation, and via </a:t>
            </a:r>
            <a:r>
              <a:rPr lang="en-US" dirty="0" err="1"/>
              <a:t>fecally</a:t>
            </a:r>
            <a:r>
              <a:rPr lang="en-US" dirty="0"/>
              <a:t>-contaminated water</a:t>
            </a:r>
            <a:r>
              <a:rPr lang="en-US" dirty="0" smtClean="0"/>
              <a:t>.</a:t>
            </a:r>
            <a:endParaRPr lang="tr-TR" dirty="0" smtClean="0"/>
          </a:p>
          <a:p>
            <a:r>
              <a:rPr lang="en-US" dirty="0"/>
              <a:t>Feed and water troughs, or the </a:t>
            </a:r>
            <a:r>
              <a:rPr lang="en-US" dirty="0" err="1"/>
              <a:t>aerosolization</a:t>
            </a:r>
            <a:r>
              <a:rPr lang="en-US" dirty="0"/>
              <a:t> of infectious milk in dairies, might be additional sources of virus. </a:t>
            </a:r>
            <a:endParaRPr lang="tr-TR" dirty="0" smtClean="0"/>
          </a:p>
          <a:p>
            <a:r>
              <a:rPr lang="en-US" dirty="0" smtClean="0"/>
              <a:t>Iatrogenic </a:t>
            </a:r>
            <a:r>
              <a:rPr lang="en-US" dirty="0"/>
              <a:t>spread through the reuse of needles or other objects that contact blood and tissues (e.g., tail docking equipment) also seems possible</a:t>
            </a:r>
            <a:endParaRPr lang="tr-TR" dirty="0"/>
          </a:p>
        </p:txBody>
      </p:sp>
    </p:spTree>
    <p:extLst>
      <p:ext uri="{BB962C8B-B14F-4D97-AF65-F5344CB8AC3E}">
        <p14:creationId xmlns:p14="http://schemas.microsoft.com/office/powerpoint/2010/main" val="934775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SRLVs can be found in semen and the female reproductive tract (e.g., uterus) of both sheep and goats, but they do not appear to directly infect oocytes or </a:t>
            </a:r>
            <a:r>
              <a:rPr lang="en-US" dirty="0" smtClean="0"/>
              <a:t>sperm</a:t>
            </a:r>
            <a:r>
              <a:rPr lang="tr-TR" dirty="0" smtClean="0"/>
              <a:t>.</a:t>
            </a:r>
          </a:p>
          <a:p>
            <a:r>
              <a:rPr lang="en-US" dirty="0">
                <a:solidFill>
                  <a:srgbClr val="CC00CC"/>
                </a:solidFill>
              </a:rPr>
              <a:t>Once an animal becomes infected, SRLVs are integrated into leukocyte DNA, and the animal carries the virus for life. </a:t>
            </a:r>
            <a:endParaRPr lang="tr-TR" dirty="0" smtClean="0">
              <a:solidFill>
                <a:srgbClr val="CC00CC"/>
              </a:solidFill>
            </a:endParaRPr>
          </a:p>
          <a:p>
            <a:r>
              <a:rPr lang="en-US" dirty="0" smtClean="0"/>
              <a:t>Viral </a:t>
            </a:r>
            <a:r>
              <a:rPr lang="en-US" dirty="0"/>
              <a:t>burdens vary between individual animals; however, both asymptomatic and symptomatic animals can transmit SRLVs.</a:t>
            </a:r>
            <a:endParaRPr lang="tr-TR" dirty="0"/>
          </a:p>
        </p:txBody>
      </p:sp>
    </p:spTree>
    <p:extLst>
      <p:ext uri="{BB962C8B-B14F-4D97-AF65-F5344CB8AC3E}">
        <p14:creationId xmlns:p14="http://schemas.microsoft.com/office/powerpoint/2010/main" val="3250489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Pathology</a:t>
            </a:r>
            <a:endParaRPr lang="tr-TR" dirty="0">
              <a:solidFill>
                <a:srgbClr val="0070C0"/>
              </a:solidFill>
            </a:endParaRPr>
          </a:p>
        </p:txBody>
      </p:sp>
      <p:sp>
        <p:nvSpPr>
          <p:cNvPr id="3" name="İçerik Yer Tutucusu 2"/>
          <p:cNvSpPr>
            <a:spLocks noGrp="1"/>
          </p:cNvSpPr>
          <p:nvPr>
            <p:ph idx="1"/>
          </p:nvPr>
        </p:nvSpPr>
        <p:spPr/>
        <p:txBody>
          <a:bodyPr/>
          <a:lstStyle/>
          <a:p>
            <a:r>
              <a:rPr lang="en-US" dirty="0"/>
              <a:t>In goats with </a:t>
            </a:r>
            <a:r>
              <a:rPr lang="en-US" dirty="0">
                <a:solidFill>
                  <a:srgbClr val="FF6600"/>
                </a:solidFill>
              </a:rPr>
              <a:t>polyarthritis,</a:t>
            </a:r>
            <a:r>
              <a:rPr lang="en-US" dirty="0"/>
              <a:t> there is </a:t>
            </a:r>
            <a:endParaRPr lang="en-US" dirty="0" smtClean="0"/>
          </a:p>
          <a:p>
            <a:pPr lvl="1"/>
            <a:r>
              <a:rPr lang="en-US" dirty="0" smtClean="0">
                <a:solidFill>
                  <a:srgbClr val="00B050"/>
                </a:solidFill>
              </a:rPr>
              <a:t>thickening </a:t>
            </a:r>
            <a:r>
              <a:rPr lang="en-US" dirty="0">
                <a:solidFill>
                  <a:srgbClr val="00B050"/>
                </a:solidFill>
              </a:rPr>
              <a:t>of the joint capsule, </a:t>
            </a:r>
            <a:r>
              <a:rPr lang="en-US" dirty="0" smtClean="0">
                <a:solidFill>
                  <a:srgbClr val="00B050"/>
                </a:solidFill>
              </a:rPr>
              <a:t>with </a:t>
            </a:r>
            <a:r>
              <a:rPr lang="en-US" dirty="0">
                <a:solidFill>
                  <a:srgbClr val="00B050"/>
                </a:solidFill>
              </a:rPr>
              <a:t>proliferation of the synovial </a:t>
            </a:r>
            <a:r>
              <a:rPr lang="en-US" dirty="0" smtClean="0">
                <a:solidFill>
                  <a:srgbClr val="00B050"/>
                </a:solidFill>
              </a:rPr>
              <a:t>villi.</a:t>
            </a:r>
            <a:r>
              <a:rPr lang="en-US" dirty="0" smtClean="0"/>
              <a:t> </a:t>
            </a:r>
          </a:p>
          <a:p>
            <a:pPr lvl="1"/>
            <a:r>
              <a:rPr lang="en-US" dirty="0" smtClean="0">
                <a:solidFill>
                  <a:srgbClr val="002060"/>
                </a:solidFill>
              </a:rPr>
              <a:t>The </a:t>
            </a:r>
            <a:r>
              <a:rPr lang="en-US" dirty="0">
                <a:solidFill>
                  <a:srgbClr val="002060"/>
                </a:solidFill>
              </a:rPr>
              <a:t>joint capsules, tendon sheaths and bursae may be calcified</a:t>
            </a:r>
            <a:r>
              <a:rPr lang="en-US" dirty="0" smtClean="0">
                <a:solidFill>
                  <a:srgbClr val="002060"/>
                </a:solidFill>
              </a:rPr>
              <a:t>.</a:t>
            </a:r>
            <a:endParaRPr lang="tr-TR" dirty="0" smtClean="0">
              <a:solidFill>
                <a:srgbClr val="002060"/>
              </a:solidFill>
            </a:endParaRPr>
          </a:p>
          <a:p>
            <a:r>
              <a:rPr lang="en-US" dirty="0"/>
              <a:t>Goats with caprine arthritis and encephalitis may also have </a:t>
            </a:r>
            <a:r>
              <a:rPr lang="en-US" dirty="0">
                <a:solidFill>
                  <a:srgbClr val="FF6600"/>
                </a:solidFill>
              </a:rPr>
              <a:t>interstitial pneumonitis</a:t>
            </a:r>
            <a:r>
              <a:rPr lang="en-US" dirty="0" smtClean="0">
                <a:solidFill>
                  <a:srgbClr val="FF6600"/>
                </a:solidFill>
              </a:rPr>
              <a:t>.</a:t>
            </a:r>
            <a:endParaRPr lang="tr-TR" dirty="0" smtClean="0">
              <a:solidFill>
                <a:srgbClr val="FF6600"/>
              </a:solidFill>
            </a:endParaRPr>
          </a:p>
          <a:p>
            <a:r>
              <a:rPr lang="en-US" dirty="0"/>
              <a:t>In animals with </a:t>
            </a:r>
            <a:r>
              <a:rPr lang="en-US" dirty="0">
                <a:solidFill>
                  <a:srgbClr val="CC00CC"/>
                </a:solidFill>
              </a:rPr>
              <a:t>indurative mastitis</a:t>
            </a:r>
            <a:r>
              <a:rPr lang="en-US" dirty="0"/>
              <a:t>, the udder is diffusely indurated and the associated lymph nodes may be enlarged.</a:t>
            </a:r>
            <a:endParaRPr lang="tr-TR" dirty="0"/>
          </a:p>
        </p:txBody>
      </p:sp>
    </p:spTree>
    <p:extLst>
      <p:ext uri="{BB962C8B-B14F-4D97-AF65-F5344CB8AC3E}">
        <p14:creationId xmlns:p14="http://schemas.microsoft.com/office/powerpoint/2010/main" val="1659269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93766"/>
            <a:ext cx="10515600" cy="5583197"/>
          </a:xfrm>
        </p:spPr>
        <p:txBody>
          <a:bodyPr>
            <a:normAutofit fontScale="92500" lnSpcReduction="10000"/>
          </a:bodyPr>
          <a:lstStyle/>
          <a:p>
            <a:r>
              <a:rPr lang="en-US" dirty="0">
                <a:solidFill>
                  <a:srgbClr val="FF0000"/>
                </a:solidFill>
              </a:rPr>
              <a:t>Microscopically, </a:t>
            </a:r>
            <a:r>
              <a:rPr lang="tr-TR" dirty="0" smtClean="0">
                <a:solidFill>
                  <a:srgbClr val="FF0000"/>
                </a:solidFill>
              </a:rPr>
              <a:t>CAE </a:t>
            </a:r>
            <a:r>
              <a:rPr lang="en-US" dirty="0" smtClean="0">
                <a:solidFill>
                  <a:srgbClr val="FF0000"/>
                </a:solidFill>
              </a:rPr>
              <a:t>is </a:t>
            </a:r>
            <a:r>
              <a:rPr lang="en-US" dirty="0">
                <a:solidFill>
                  <a:srgbClr val="FF0000"/>
                </a:solidFill>
              </a:rPr>
              <a:t>characterized by inflammation that consists of an interstitial, mononuclear cell reaction</a:t>
            </a:r>
            <a:r>
              <a:rPr lang="en-US" dirty="0" smtClean="0">
                <a:solidFill>
                  <a:srgbClr val="FF0000"/>
                </a:solidFill>
              </a:rPr>
              <a:t>.</a:t>
            </a:r>
            <a:endParaRPr lang="tr-TR" dirty="0" smtClean="0">
              <a:solidFill>
                <a:srgbClr val="FF0000"/>
              </a:solidFill>
            </a:endParaRPr>
          </a:p>
          <a:p>
            <a:r>
              <a:rPr lang="en-US" dirty="0" smtClean="0"/>
              <a:t>Large </a:t>
            </a:r>
            <a:r>
              <a:rPr lang="en-US" dirty="0"/>
              <a:t>aggregates of lymphoid cells and follicle formation may sometimes be seen. </a:t>
            </a:r>
            <a:endParaRPr lang="tr-TR" dirty="0" smtClean="0"/>
          </a:p>
          <a:p>
            <a:r>
              <a:rPr lang="en-US" dirty="0" smtClean="0"/>
              <a:t>The </a:t>
            </a:r>
            <a:r>
              <a:rPr lang="en-US" dirty="0"/>
              <a:t>histopathologic lesions found </a:t>
            </a:r>
            <a:r>
              <a:rPr lang="en-US" dirty="0">
                <a:solidFill>
                  <a:srgbClr val="FF0000"/>
                </a:solidFill>
              </a:rPr>
              <a:t>in joints </a:t>
            </a:r>
            <a:r>
              <a:rPr lang="en-US" dirty="0"/>
              <a:t>include synovial cell hyperplasia, synovial edema and necrosis, villous hypertrophy and </a:t>
            </a:r>
            <a:r>
              <a:rPr lang="en-US" dirty="0" err="1"/>
              <a:t>subsynovial</a:t>
            </a:r>
            <a:r>
              <a:rPr lang="en-US" dirty="0"/>
              <a:t> mononuclear cell infiltration</a:t>
            </a:r>
            <a:r>
              <a:rPr lang="en-US" dirty="0" smtClean="0"/>
              <a:t>.</a:t>
            </a:r>
            <a:endParaRPr lang="tr-TR" dirty="0" smtClean="0"/>
          </a:p>
          <a:p>
            <a:r>
              <a:rPr lang="en-US" dirty="0"/>
              <a:t>In </a:t>
            </a:r>
            <a:r>
              <a:rPr lang="en-US" dirty="0">
                <a:solidFill>
                  <a:srgbClr val="FF0000"/>
                </a:solidFill>
              </a:rPr>
              <a:t>kids with encephalomyelitis</a:t>
            </a:r>
            <a:r>
              <a:rPr lang="en-US" dirty="0"/>
              <a:t>, the lesions are characterized by multifocal, mononuclear cell inflammatory infiltrates and varying degrees of demyelination. </a:t>
            </a:r>
            <a:endParaRPr lang="tr-TR" dirty="0" smtClean="0"/>
          </a:p>
          <a:p>
            <a:r>
              <a:rPr lang="en-US" dirty="0" smtClean="0">
                <a:solidFill>
                  <a:srgbClr val="FF0000"/>
                </a:solidFill>
              </a:rPr>
              <a:t>Chronic </a:t>
            </a:r>
            <a:r>
              <a:rPr lang="en-US" dirty="0">
                <a:solidFill>
                  <a:srgbClr val="FF0000"/>
                </a:solidFill>
              </a:rPr>
              <a:t>interstitial pneumonia </a:t>
            </a:r>
            <a:r>
              <a:rPr lang="en-US" dirty="0"/>
              <a:t>may be seen in the lungs, with mononuclear cell infiltrates in the alveolar </a:t>
            </a:r>
            <a:r>
              <a:rPr lang="en-US" dirty="0" err="1"/>
              <a:t>septae</a:t>
            </a:r>
            <a:r>
              <a:rPr lang="en-US" dirty="0"/>
              <a:t> and the perivascular and </a:t>
            </a:r>
            <a:r>
              <a:rPr lang="en-US" dirty="0" err="1"/>
              <a:t>peribronchial</a:t>
            </a:r>
            <a:r>
              <a:rPr lang="en-US" dirty="0"/>
              <a:t> regions. </a:t>
            </a:r>
            <a:endParaRPr lang="tr-TR" dirty="0" smtClean="0"/>
          </a:p>
          <a:p>
            <a:r>
              <a:rPr lang="en-US" dirty="0" smtClean="0">
                <a:solidFill>
                  <a:srgbClr val="FF0000"/>
                </a:solidFill>
              </a:rPr>
              <a:t>Indurative </a:t>
            </a:r>
            <a:r>
              <a:rPr lang="en-US" dirty="0">
                <a:solidFill>
                  <a:srgbClr val="FF0000"/>
                </a:solidFill>
              </a:rPr>
              <a:t>mastitis </a:t>
            </a:r>
            <a:r>
              <a:rPr lang="en-US" dirty="0"/>
              <a:t>is characterized by mononuclear infiltration of the </a:t>
            </a:r>
            <a:r>
              <a:rPr lang="en-US" dirty="0" err="1"/>
              <a:t>periductular</a:t>
            </a:r>
            <a:r>
              <a:rPr lang="en-US" dirty="0"/>
              <a:t> stroma; these cells obliterate the normal mammary tissue.</a:t>
            </a:r>
            <a:endParaRPr lang="tr-TR" dirty="0"/>
          </a:p>
        </p:txBody>
      </p:sp>
    </p:spTree>
    <p:extLst>
      <p:ext uri="{BB962C8B-B14F-4D97-AF65-F5344CB8AC3E}">
        <p14:creationId xmlns:p14="http://schemas.microsoft.com/office/powerpoint/2010/main" val="3576402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8081913" y="2015146"/>
            <a:ext cx="4110087" cy="2901238"/>
          </a:xfrm>
          <a:prstGeom prst="rect">
            <a:avLst/>
          </a:prstGeom>
        </p:spPr>
      </p:pic>
      <p:sp>
        <p:nvSpPr>
          <p:cNvPr id="2" name="Unvan 1"/>
          <p:cNvSpPr>
            <a:spLocks noGrp="1"/>
          </p:cNvSpPr>
          <p:nvPr>
            <p:ph type="title"/>
          </p:nvPr>
        </p:nvSpPr>
        <p:spPr/>
        <p:txBody>
          <a:bodyPr/>
          <a:lstStyle/>
          <a:p>
            <a:r>
              <a:rPr lang="tr-TR" dirty="0" err="1" smtClean="0">
                <a:solidFill>
                  <a:srgbClr val="0070C0"/>
                </a:solidFill>
              </a:rPr>
              <a:t>Clinical</a:t>
            </a:r>
            <a:r>
              <a:rPr lang="tr-TR" dirty="0" smtClean="0">
                <a:solidFill>
                  <a:srgbClr val="0070C0"/>
                </a:solidFill>
              </a:rPr>
              <a:t> </a:t>
            </a:r>
            <a:r>
              <a:rPr lang="tr-TR" dirty="0" err="1" smtClean="0">
                <a:solidFill>
                  <a:srgbClr val="0070C0"/>
                </a:solidFill>
              </a:rPr>
              <a:t>Signs</a:t>
            </a:r>
            <a:endParaRPr lang="tr-TR" dirty="0">
              <a:solidFill>
                <a:srgbClr val="0070C0"/>
              </a:solidFill>
            </a:endParaRPr>
          </a:p>
        </p:txBody>
      </p:sp>
      <p:sp>
        <p:nvSpPr>
          <p:cNvPr id="3" name="İçerik Yer Tutucusu 2"/>
          <p:cNvSpPr>
            <a:spLocks noGrp="1"/>
          </p:cNvSpPr>
          <p:nvPr>
            <p:ph idx="1"/>
          </p:nvPr>
        </p:nvSpPr>
        <p:spPr>
          <a:xfrm>
            <a:off x="244432" y="1861251"/>
            <a:ext cx="8519557" cy="4351338"/>
          </a:xfrm>
        </p:spPr>
        <p:txBody>
          <a:bodyPr>
            <a:normAutofit fontScale="92500" lnSpcReduction="10000"/>
          </a:bodyPr>
          <a:lstStyle/>
          <a:p>
            <a:r>
              <a:rPr lang="en-US" dirty="0">
                <a:solidFill>
                  <a:srgbClr val="FF0000"/>
                </a:solidFill>
              </a:rPr>
              <a:t>Encephalomyelitis (progressive paresis) </a:t>
            </a:r>
            <a:r>
              <a:rPr lang="en-US" dirty="0"/>
              <a:t>occurs primarily in 2-6 month-old kids, but has also been reported in a one-month-old kid and older animals including adults. </a:t>
            </a:r>
            <a:endParaRPr lang="tr-TR" dirty="0" smtClean="0"/>
          </a:p>
          <a:p>
            <a:r>
              <a:rPr lang="en-US" dirty="0" smtClean="0"/>
              <a:t>The </a:t>
            </a:r>
            <a:r>
              <a:rPr lang="en-US" dirty="0"/>
              <a:t>initial symptoms in kids may include</a:t>
            </a:r>
            <a:r>
              <a:rPr lang="en-US" dirty="0">
                <a:solidFill>
                  <a:srgbClr val="CC00CC"/>
                </a:solidFill>
              </a:rPr>
              <a:t> lameness, ataxia, </a:t>
            </a:r>
            <a:r>
              <a:rPr lang="en-US" dirty="0" err="1">
                <a:solidFill>
                  <a:srgbClr val="CC00CC"/>
                </a:solidFill>
              </a:rPr>
              <a:t>hindlimb</a:t>
            </a:r>
            <a:r>
              <a:rPr lang="en-US" dirty="0">
                <a:solidFill>
                  <a:srgbClr val="CC00CC"/>
                </a:solidFill>
              </a:rPr>
              <a:t> placing deficits, hypertonia and hyperreflexia</a:t>
            </a:r>
            <a:r>
              <a:rPr lang="en-US" dirty="0"/>
              <a:t>. </a:t>
            </a:r>
            <a:endParaRPr lang="tr-TR" dirty="0" smtClean="0"/>
          </a:p>
          <a:p>
            <a:r>
              <a:rPr lang="en-US" dirty="0" smtClean="0"/>
              <a:t>Initially</a:t>
            </a:r>
            <a:r>
              <a:rPr lang="en-US" dirty="0"/>
              <a:t>, many kids are bright and alert, </a:t>
            </a:r>
            <a:r>
              <a:rPr lang="en-US" dirty="0">
                <a:solidFill>
                  <a:srgbClr val="7030A0"/>
                </a:solidFill>
              </a:rPr>
              <a:t>and continue to eat and drink normally</a:t>
            </a:r>
            <a:r>
              <a:rPr lang="en-US" dirty="0" smtClean="0">
                <a:solidFill>
                  <a:srgbClr val="7030A0"/>
                </a:solidFill>
              </a:rPr>
              <a:t>.</a:t>
            </a:r>
            <a:endParaRPr lang="tr-TR" dirty="0" smtClean="0">
              <a:solidFill>
                <a:srgbClr val="7030A0"/>
              </a:solidFill>
            </a:endParaRPr>
          </a:p>
          <a:p>
            <a:r>
              <a:rPr lang="tr-TR" dirty="0" err="1"/>
              <a:t>The</a:t>
            </a:r>
            <a:r>
              <a:rPr lang="tr-TR" dirty="0"/>
              <a:t> </a:t>
            </a:r>
            <a:r>
              <a:rPr lang="tr-TR" dirty="0" err="1"/>
              <a:t>neurologic</a:t>
            </a:r>
            <a:r>
              <a:rPr lang="tr-TR" dirty="0"/>
              <a:t> </a:t>
            </a:r>
            <a:r>
              <a:rPr lang="tr-TR" dirty="0" err="1"/>
              <a:t>signs</a:t>
            </a:r>
            <a:r>
              <a:rPr lang="tr-TR" dirty="0"/>
              <a:t> </a:t>
            </a:r>
            <a:r>
              <a:rPr lang="tr-TR" dirty="0" err="1"/>
              <a:t>gradually</a:t>
            </a:r>
            <a:r>
              <a:rPr lang="tr-TR" dirty="0"/>
              <a:t> </a:t>
            </a:r>
            <a:r>
              <a:rPr lang="tr-TR" dirty="0" err="1"/>
              <a:t>worsen</a:t>
            </a:r>
            <a:r>
              <a:rPr lang="tr-TR" dirty="0"/>
              <a:t> </a:t>
            </a:r>
            <a:r>
              <a:rPr lang="tr-TR" dirty="0" err="1" smtClean="0"/>
              <a:t>to</a:t>
            </a:r>
            <a:r>
              <a:rPr lang="tr-TR" dirty="0"/>
              <a:t> </a:t>
            </a:r>
            <a:r>
              <a:rPr lang="tr-TR" dirty="0" err="1" smtClean="0"/>
              <a:t>paralysis</a:t>
            </a:r>
            <a:r>
              <a:rPr lang="tr-TR" dirty="0"/>
              <a:t>. </a:t>
            </a:r>
            <a:endParaRPr lang="tr-TR" dirty="0" smtClean="0"/>
          </a:p>
          <a:p>
            <a:r>
              <a:rPr lang="tr-TR" dirty="0" err="1" smtClean="0"/>
              <a:t>Some</a:t>
            </a:r>
            <a:r>
              <a:rPr lang="tr-TR" dirty="0" smtClean="0"/>
              <a:t> </a:t>
            </a:r>
            <a:r>
              <a:rPr lang="tr-TR" dirty="0" err="1"/>
              <a:t>affected</a:t>
            </a:r>
            <a:r>
              <a:rPr lang="tr-TR" dirty="0"/>
              <a:t> </a:t>
            </a:r>
            <a:r>
              <a:rPr lang="tr-TR" dirty="0" err="1"/>
              <a:t>kids</a:t>
            </a:r>
            <a:r>
              <a:rPr lang="tr-TR" dirty="0"/>
              <a:t> </a:t>
            </a:r>
            <a:r>
              <a:rPr lang="tr-TR" dirty="0" err="1"/>
              <a:t>may</a:t>
            </a:r>
            <a:r>
              <a:rPr lang="tr-TR" dirty="0"/>
              <a:t> </a:t>
            </a:r>
            <a:r>
              <a:rPr lang="tr-TR" dirty="0" err="1"/>
              <a:t>also</a:t>
            </a:r>
            <a:r>
              <a:rPr lang="tr-TR" dirty="0"/>
              <a:t> </a:t>
            </a:r>
            <a:r>
              <a:rPr lang="tr-TR" dirty="0" err="1"/>
              <a:t>appear</a:t>
            </a:r>
            <a:r>
              <a:rPr lang="tr-TR" dirty="0"/>
              <a:t> </a:t>
            </a:r>
            <a:r>
              <a:rPr lang="tr-TR" dirty="0" err="1"/>
              <a:t>depressed</a:t>
            </a:r>
            <a:r>
              <a:rPr lang="tr-TR" dirty="0"/>
              <a:t> </a:t>
            </a:r>
            <a:r>
              <a:rPr lang="tr-TR" dirty="0" err="1"/>
              <a:t>or</a:t>
            </a:r>
            <a:r>
              <a:rPr lang="tr-TR" dirty="0"/>
              <a:t> </a:t>
            </a:r>
            <a:r>
              <a:rPr lang="tr-TR" dirty="0" err="1"/>
              <a:t>exhibit</a:t>
            </a:r>
            <a:r>
              <a:rPr lang="tr-TR" dirty="0"/>
              <a:t> </a:t>
            </a:r>
            <a:r>
              <a:rPr lang="tr-TR" dirty="0" err="1"/>
              <a:t>head</a:t>
            </a:r>
            <a:r>
              <a:rPr lang="tr-TR" dirty="0"/>
              <a:t> </a:t>
            </a:r>
            <a:r>
              <a:rPr lang="tr-TR" dirty="0" err="1"/>
              <a:t>tilt</a:t>
            </a:r>
            <a:r>
              <a:rPr lang="tr-TR" dirty="0"/>
              <a:t>, </a:t>
            </a:r>
            <a:r>
              <a:rPr lang="tr-TR" dirty="0" err="1"/>
              <a:t>circling</a:t>
            </a:r>
            <a:r>
              <a:rPr lang="tr-TR" dirty="0"/>
              <a:t>, </a:t>
            </a:r>
            <a:r>
              <a:rPr lang="tr-TR" dirty="0" err="1"/>
              <a:t>blindness</a:t>
            </a:r>
            <a:r>
              <a:rPr lang="tr-TR" dirty="0"/>
              <a:t>, </a:t>
            </a:r>
            <a:r>
              <a:rPr lang="tr-TR" dirty="0" err="1"/>
              <a:t>nystagmus</a:t>
            </a:r>
            <a:r>
              <a:rPr lang="tr-TR" dirty="0"/>
              <a:t>, </a:t>
            </a:r>
            <a:r>
              <a:rPr lang="tr-TR" dirty="0" err="1"/>
              <a:t>opisthotonos</a:t>
            </a:r>
            <a:r>
              <a:rPr lang="tr-TR" dirty="0"/>
              <a:t>, </a:t>
            </a:r>
            <a:r>
              <a:rPr lang="tr-TR" dirty="0" err="1"/>
              <a:t>torticollis</a:t>
            </a:r>
            <a:r>
              <a:rPr lang="tr-TR" dirty="0"/>
              <a:t>, </a:t>
            </a:r>
            <a:r>
              <a:rPr lang="tr-TR" dirty="0" err="1"/>
              <a:t>facial</a:t>
            </a:r>
            <a:r>
              <a:rPr lang="tr-TR" dirty="0"/>
              <a:t> </a:t>
            </a:r>
            <a:r>
              <a:rPr lang="tr-TR" dirty="0" err="1"/>
              <a:t>nerve</a:t>
            </a:r>
            <a:r>
              <a:rPr lang="tr-TR" dirty="0"/>
              <a:t> </a:t>
            </a:r>
            <a:r>
              <a:rPr lang="tr-TR" dirty="0" err="1"/>
              <a:t>deficits</a:t>
            </a:r>
            <a:r>
              <a:rPr lang="tr-TR" dirty="0"/>
              <a:t>, </a:t>
            </a:r>
            <a:r>
              <a:rPr lang="tr-TR" dirty="0" err="1"/>
              <a:t>paddling</a:t>
            </a:r>
            <a:r>
              <a:rPr lang="tr-TR" dirty="0"/>
              <a:t> </a:t>
            </a:r>
            <a:r>
              <a:rPr lang="tr-TR" dirty="0" err="1"/>
              <a:t>or</a:t>
            </a:r>
            <a:r>
              <a:rPr lang="tr-TR" dirty="0"/>
              <a:t> </a:t>
            </a:r>
            <a:r>
              <a:rPr lang="tr-TR" dirty="0" err="1" smtClean="0"/>
              <a:t>dysphagia</a:t>
            </a:r>
            <a:r>
              <a:rPr lang="tr-TR" dirty="0" smtClean="0"/>
              <a:t>.</a:t>
            </a:r>
            <a:endParaRPr lang="tr-TR" dirty="0">
              <a:solidFill>
                <a:srgbClr val="FF0000"/>
              </a:solidFill>
            </a:endParaRPr>
          </a:p>
        </p:txBody>
      </p:sp>
    </p:spTree>
    <p:extLst>
      <p:ext uri="{BB962C8B-B14F-4D97-AF65-F5344CB8AC3E}">
        <p14:creationId xmlns:p14="http://schemas.microsoft.com/office/powerpoint/2010/main" val="57078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troviru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432" y="525503"/>
            <a:ext cx="5824854" cy="566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99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29392"/>
            <a:ext cx="10515600" cy="5547571"/>
          </a:xfrm>
        </p:spPr>
        <p:txBody>
          <a:bodyPr/>
          <a:lstStyle/>
          <a:p>
            <a:r>
              <a:rPr lang="en-US" dirty="0">
                <a:solidFill>
                  <a:srgbClr val="FF0000"/>
                </a:solidFill>
              </a:rPr>
              <a:t>Neurological signs </a:t>
            </a:r>
            <a:r>
              <a:rPr lang="en-US" dirty="0"/>
              <a:t>are uncommon in adult goats infected with CAEV. </a:t>
            </a:r>
            <a:endParaRPr lang="tr-TR" dirty="0" smtClean="0"/>
          </a:p>
          <a:p>
            <a:pPr lvl="1"/>
            <a:r>
              <a:rPr lang="en-US" dirty="0" smtClean="0"/>
              <a:t>These </a:t>
            </a:r>
            <a:r>
              <a:rPr lang="en-US" dirty="0"/>
              <a:t>cases are usually characterized initially by minor gait aberrations, lameness and knuckling, which progress to paralysis over weeks to months. </a:t>
            </a:r>
            <a:endParaRPr lang="tr-TR" dirty="0" smtClean="0"/>
          </a:p>
          <a:p>
            <a:pPr lvl="1"/>
            <a:r>
              <a:rPr lang="en-US" dirty="0" smtClean="0"/>
              <a:t>The </a:t>
            </a:r>
            <a:r>
              <a:rPr lang="en-US" dirty="0"/>
              <a:t>reflexes remain intact. Other signs (e.g., coarse tremors, nystagmus, trismus, salivation, blindness) are occasionally reported</a:t>
            </a:r>
            <a:r>
              <a:rPr lang="en-US" dirty="0" smtClean="0"/>
              <a:t>.</a:t>
            </a:r>
            <a:endParaRPr lang="tr-TR" dirty="0" smtClean="0"/>
          </a:p>
          <a:p>
            <a:r>
              <a:rPr lang="en-US" dirty="0">
                <a:solidFill>
                  <a:srgbClr val="FF0000"/>
                </a:solidFill>
              </a:rPr>
              <a:t>Chronic, painful polyarthritis</a:t>
            </a:r>
            <a:r>
              <a:rPr lang="en-US" dirty="0"/>
              <a:t>, accompanied by synovitis and bursitis, is the main syndrome in adult goats infected with CAEV. This syndrome can occasionally occur in goats as young as 6 months</a:t>
            </a:r>
            <a:r>
              <a:rPr lang="en-US" dirty="0" smtClean="0"/>
              <a:t>.</a:t>
            </a:r>
            <a:endParaRPr lang="tr-TR" dirty="0" smtClean="0"/>
          </a:p>
          <a:p>
            <a:pPr lvl="1"/>
            <a:r>
              <a:rPr lang="en-US" dirty="0" smtClean="0"/>
              <a:t> </a:t>
            </a:r>
            <a:r>
              <a:rPr lang="en-US" dirty="0"/>
              <a:t>Early symptoms include distention of the joint capsule and a variable degree of lameness</a:t>
            </a:r>
            <a:r>
              <a:rPr lang="en-US" dirty="0" smtClean="0"/>
              <a:t>.</a:t>
            </a:r>
            <a:endParaRPr lang="tr-TR" dirty="0" smtClean="0"/>
          </a:p>
          <a:p>
            <a:pPr lvl="1"/>
            <a:r>
              <a:rPr lang="en-US" dirty="0"/>
              <a:t>Although the course of disease is slow, it is always progressive. In late stages, goats may walk with their front legs flexed or become recumbent.</a:t>
            </a:r>
            <a:endParaRPr lang="tr-TR" dirty="0"/>
          </a:p>
        </p:txBody>
      </p:sp>
    </p:spTree>
    <p:extLst>
      <p:ext uri="{BB962C8B-B14F-4D97-AF65-F5344CB8AC3E}">
        <p14:creationId xmlns:p14="http://schemas.microsoft.com/office/powerpoint/2010/main" val="2502015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86888"/>
            <a:ext cx="7391400" cy="5690075"/>
          </a:xfrm>
        </p:spPr>
        <p:txBody>
          <a:bodyPr/>
          <a:lstStyle/>
          <a:p>
            <a:r>
              <a:rPr lang="en-US" dirty="0">
                <a:solidFill>
                  <a:srgbClr val="FF0000"/>
                </a:solidFill>
              </a:rPr>
              <a:t>Indurative mastitis </a:t>
            </a:r>
            <a:r>
              <a:rPr lang="en-US" dirty="0"/>
              <a:t>can occur in does. </a:t>
            </a:r>
            <a:endParaRPr lang="tr-TR" dirty="0" smtClean="0"/>
          </a:p>
          <a:p>
            <a:r>
              <a:rPr lang="en-US" dirty="0" smtClean="0"/>
              <a:t>These </a:t>
            </a:r>
            <a:r>
              <a:rPr lang="en-US" dirty="0"/>
              <a:t>goats have a swollen, firm mammary gland and produce decreased amounts of normal-appearing milk. </a:t>
            </a:r>
            <a:endParaRPr lang="tr-TR" dirty="0" smtClean="0"/>
          </a:p>
          <a:p>
            <a:r>
              <a:rPr lang="en-US" dirty="0" smtClean="0"/>
              <a:t>In </a:t>
            </a:r>
            <a:r>
              <a:rPr lang="en-US" dirty="0"/>
              <a:t>some goats, the mammary gland may soften and milk production may approach normal; milk yield remains low in others.</a:t>
            </a:r>
            <a:endParaRPr lang="tr-TR" dirty="0"/>
          </a:p>
        </p:txBody>
      </p:sp>
      <p:pic>
        <p:nvPicPr>
          <p:cNvPr id="5" name="Resim 4"/>
          <p:cNvPicPr>
            <a:picLocks noChangeAspect="1"/>
          </p:cNvPicPr>
          <p:nvPr/>
        </p:nvPicPr>
        <p:blipFill>
          <a:blip r:embed="rId2"/>
          <a:stretch>
            <a:fillRect/>
          </a:stretch>
        </p:blipFill>
        <p:spPr>
          <a:xfrm>
            <a:off x="4618761" y="3694086"/>
            <a:ext cx="3725447" cy="2422758"/>
          </a:xfrm>
          <a:prstGeom prst="rect">
            <a:avLst/>
          </a:prstGeom>
        </p:spPr>
      </p:pic>
      <p:pic>
        <p:nvPicPr>
          <p:cNvPr id="5124" name="Picture 4" descr="http://www.cldavis.org/woodard_bone/images/IIc-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432" y="486888"/>
            <a:ext cx="2828925" cy="428625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8344208" y="4773138"/>
            <a:ext cx="3760541" cy="246221"/>
          </a:xfrm>
          <a:prstGeom prst="rect">
            <a:avLst/>
          </a:prstGeom>
        </p:spPr>
        <p:txBody>
          <a:bodyPr wrap="square">
            <a:spAutoFit/>
          </a:bodyPr>
          <a:lstStyle/>
          <a:p>
            <a:r>
              <a:rPr lang="tr-TR" sz="1000" dirty="0"/>
              <a:t>http://www.cldavis.org/woodard_bone/windows/figureIIc-10.htm</a:t>
            </a:r>
          </a:p>
        </p:txBody>
      </p:sp>
      <p:pic>
        <p:nvPicPr>
          <p:cNvPr id="5126" name="Picture 6" descr="Caprine Arthritis and Encephalitis: Goat, carpal joint. Marked proliferative synovitis and cartilage erosio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288" y="3779883"/>
            <a:ext cx="2643620" cy="233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56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Diagnosis</a:t>
            </a:r>
            <a:endParaRPr lang="tr-TR" dirty="0">
              <a:solidFill>
                <a:srgbClr val="0070C0"/>
              </a:solidFill>
            </a:endParaRPr>
          </a:p>
        </p:txBody>
      </p:sp>
      <p:sp>
        <p:nvSpPr>
          <p:cNvPr id="3" name="İçerik Yer Tutucusu 2"/>
          <p:cNvSpPr>
            <a:spLocks noGrp="1"/>
          </p:cNvSpPr>
          <p:nvPr>
            <p:ph idx="1"/>
          </p:nvPr>
        </p:nvSpPr>
        <p:spPr/>
        <p:txBody>
          <a:bodyPr/>
          <a:lstStyle/>
          <a:p>
            <a:r>
              <a:rPr lang="en-US" dirty="0"/>
              <a:t>Caprine arthritis and encephalitis should be suspected in adults with polyarthritis and/ or indurative mastitis, and kids with progressive paresis, particularly when more than one syndrome occurs in a herd</a:t>
            </a:r>
            <a:r>
              <a:rPr lang="en-US" dirty="0" smtClean="0"/>
              <a:t>.</a:t>
            </a:r>
            <a:endParaRPr lang="tr-TR" dirty="0" smtClean="0"/>
          </a:p>
          <a:p>
            <a:r>
              <a:rPr lang="en-US" dirty="0"/>
              <a:t>Serum should be collected for serology. </a:t>
            </a:r>
            <a:endParaRPr lang="tr-TR" dirty="0" smtClean="0"/>
          </a:p>
          <a:p>
            <a:r>
              <a:rPr lang="en-US" dirty="0" smtClean="0"/>
              <a:t>Milk </a:t>
            </a:r>
            <a:r>
              <a:rPr lang="en-US" dirty="0"/>
              <a:t>can also be tested for antibodies. </a:t>
            </a:r>
            <a:endParaRPr lang="tr-TR" dirty="0" smtClean="0"/>
          </a:p>
          <a:p>
            <a:r>
              <a:rPr lang="en-US" dirty="0" smtClean="0"/>
              <a:t>Virus </a:t>
            </a:r>
            <a:r>
              <a:rPr lang="en-US" dirty="0"/>
              <a:t>isolation can be conducted on peripheral blood or milk from live animals, and possibly joint fluid aspirates.</a:t>
            </a:r>
            <a:endParaRPr lang="tr-TR" dirty="0" smtClean="0"/>
          </a:p>
          <a:p>
            <a:r>
              <a:rPr lang="en-US" dirty="0" smtClean="0"/>
              <a:t>AGID </a:t>
            </a:r>
            <a:r>
              <a:rPr lang="en-US" dirty="0"/>
              <a:t>and ELISAs are the most commonly used serological tests</a:t>
            </a:r>
            <a:r>
              <a:rPr lang="en-US" dirty="0" smtClean="0"/>
              <a:t>.</a:t>
            </a:r>
            <a:endParaRPr lang="tr-TR" dirty="0" smtClean="0"/>
          </a:p>
          <a:p>
            <a:r>
              <a:rPr lang="tr-TR" dirty="0" smtClean="0"/>
              <a:t>PCR</a:t>
            </a:r>
            <a:endParaRPr lang="tr-TR" dirty="0"/>
          </a:p>
        </p:txBody>
      </p:sp>
    </p:spTree>
    <p:extLst>
      <p:ext uri="{BB962C8B-B14F-4D97-AF65-F5344CB8AC3E}">
        <p14:creationId xmlns:p14="http://schemas.microsoft.com/office/powerpoint/2010/main" val="128236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lstStyle/>
          <a:p>
            <a:r>
              <a:rPr lang="en-US" dirty="0"/>
              <a:t>MVV and CAEV are often introduced into a herd in live animals. Additions to uninfected herds should come from SRLV-negative herds. Other animals should be quarantined and tested before adding them to the </a:t>
            </a:r>
            <a:r>
              <a:rPr lang="en-US" dirty="0" smtClean="0"/>
              <a:t>herd</a:t>
            </a:r>
            <a:r>
              <a:rPr lang="tr-TR" dirty="0" smtClean="0"/>
              <a:t>.</a:t>
            </a:r>
          </a:p>
          <a:p>
            <a:r>
              <a:rPr lang="en-US" dirty="0"/>
              <a:t>Uninfected herds should also be kept from contact with untested or seropositive herds. </a:t>
            </a:r>
            <a:endParaRPr lang="tr-TR" dirty="0" smtClean="0"/>
          </a:p>
          <a:p>
            <a:r>
              <a:rPr lang="en-US" dirty="0" smtClean="0"/>
              <a:t>Mixing </a:t>
            </a:r>
            <a:r>
              <a:rPr lang="en-US" dirty="0"/>
              <a:t>sheep and goats, or feeding milk or colostrum from one species to another, can lead to the transfer of viruses between species. </a:t>
            </a:r>
            <a:endParaRPr lang="tr-TR" dirty="0" smtClean="0"/>
          </a:p>
          <a:p>
            <a:r>
              <a:rPr lang="en-US" dirty="0" smtClean="0">
                <a:solidFill>
                  <a:srgbClr val="7030A0"/>
                </a:solidFill>
              </a:rPr>
              <a:t>There </a:t>
            </a:r>
            <a:r>
              <a:rPr lang="en-US" dirty="0">
                <a:solidFill>
                  <a:srgbClr val="7030A0"/>
                </a:solidFill>
              </a:rPr>
              <a:t>are currently no vaccines for SRLVs.</a:t>
            </a:r>
            <a:endParaRPr lang="tr-TR" dirty="0">
              <a:solidFill>
                <a:srgbClr val="7030A0"/>
              </a:solidFill>
            </a:endParaRPr>
          </a:p>
        </p:txBody>
      </p:sp>
      <p:sp>
        <p:nvSpPr>
          <p:cNvPr id="5" name="Unvan 4"/>
          <p:cNvSpPr>
            <a:spLocks noGrp="1"/>
          </p:cNvSpPr>
          <p:nvPr>
            <p:ph type="title"/>
          </p:nvPr>
        </p:nvSpPr>
        <p:spPr/>
        <p:txBody>
          <a:bodyPr/>
          <a:lstStyle/>
          <a:p>
            <a:r>
              <a:rPr lang="tr-TR" dirty="0" smtClean="0">
                <a:solidFill>
                  <a:srgbClr val="0070C0"/>
                </a:solidFill>
              </a:rPr>
              <a:t>Control </a:t>
            </a:r>
            <a:r>
              <a:rPr lang="tr-TR" dirty="0" err="1" smtClean="0">
                <a:solidFill>
                  <a:srgbClr val="0070C0"/>
                </a:solidFill>
              </a:rPr>
              <a:t>and</a:t>
            </a:r>
            <a:r>
              <a:rPr lang="tr-TR" dirty="0" smtClean="0">
                <a:solidFill>
                  <a:srgbClr val="0070C0"/>
                </a:solidFill>
              </a:rPr>
              <a:t> </a:t>
            </a:r>
            <a:r>
              <a:rPr lang="tr-TR" dirty="0" err="1" smtClean="0">
                <a:solidFill>
                  <a:srgbClr val="0070C0"/>
                </a:solidFill>
              </a:rPr>
              <a:t>Prevention</a:t>
            </a:r>
            <a:endParaRPr lang="tr-TR" dirty="0">
              <a:solidFill>
                <a:srgbClr val="0070C0"/>
              </a:solidFill>
            </a:endParaRPr>
          </a:p>
        </p:txBody>
      </p:sp>
    </p:spTree>
    <p:extLst>
      <p:ext uri="{BB962C8B-B14F-4D97-AF65-F5344CB8AC3E}">
        <p14:creationId xmlns:p14="http://schemas.microsoft.com/office/powerpoint/2010/main" val="2579937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One approach is to completely depopulate the herd and replace it with uninfected animals. </a:t>
            </a:r>
            <a:endParaRPr lang="tr-TR" dirty="0" smtClean="0"/>
          </a:p>
          <a:p>
            <a:r>
              <a:rPr lang="en-US" dirty="0" smtClean="0"/>
              <a:t>Another </a:t>
            </a:r>
            <a:r>
              <a:rPr lang="en-US" dirty="0"/>
              <a:t>is to separate lambs or kids permanently from seropositive dams immediately at birth, and raise these animals on uninfected colostrum and pasteurized milk, milk replacer or milk from uninfected animals</a:t>
            </a:r>
            <a:r>
              <a:rPr lang="en-US" dirty="0" smtClean="0"/>
              <a:t>.</a:t>
            </a:r>
            <a:endParaRPr lang="tr-TR" dirty="0" smtClean="0"/>
          </a:p>
          <a:p>
            <a:r>
              <a:rPr lang="en-US" dirty="0"/>
              <a:t>The herd should be tested frequently for SRLVs, and seronegative and seropositive animals should be maintained separately</a:t>
            </a:r>
            <a:endParaRPr lang="tr-TR" dirty="0"/>
          </a:p>
        </p:txBody>
      </p:sp>
    </p:spTree>
    <p:extLst>
      <p:ext uri="{BB962C8B-B14F-4D97-AF65-F5344CB8AC3E}">
        <p14:creationId xmlns:p14="http://schemas.microsoft.com/office/powerpoint/2010/main" val="1082086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References</a:t>
            </a:r>
            <a:endParaRPr lang="tr-TR" dirty="0">
              <a:solidFill>
                <a:srgbClr val="0070C0"/>
              </a:solidFill>
            </a:endParaRPr>
          </a:p>
        </p:txBody>
      </p:sp>
      <p:sp>
        <p:nvSpPr>
          <p:cNvPr id="3" name="İçerik Yer Tutucusu 2"/>
          <p:cNvSpPr>
            <a:spLocks noGrp="1"/>
          </p:cNvSpPr>
          <p:nvPr>
            <p:ph idx="1"/>
          </p:nvPr>
        </p:nvSpPr>
        <p:spPr/>
        <p:txBody>
          <a:bodyPr/>
          <a:lstStyle/>
          <a:p>
            <a:r>
              <a:rPr lang="tr-TR" dirty="0">
                <a:hlinkClick r:id="rId2"/>
              </a:rPr>
              <a:t>http://</a:t>
            </a:r>
            <a:r>
              <a:rPr lang="tr-TR" dirty="0" smtClean="0">
                <a:hlinkClick r:id="rId2"/>
              </a:rPr>
              <a:t>www.cfsph.iastate.edu/Factsheets/pdfs/maedi_visna_and_caprine_arthritis_encephalitis.pdf</a:t>
            </a:r>
            <a:endParaRPr lang="tr-TR" dirty="0" smtClean="0"/>
          </a:p>
          <a:p>
            <a:r>
              <a:rPr lang="en-US" dirty="0"/>
              <a:t>PETER H. RUSSELL, BVSc, PhD, </a:t>
            </a:r>
            <a:r>
              <a:rPr lang="en-US" dirty="0" err="1"/>
              <a:t>FRCPath</a:t>
            </a:r>
            <a:r>
              <a:rPr lang="en-US" dirty="0"/>
              <a:t>, </a:t>
            </a:r>
            <a:r>
              <a:rPr lang="en-US" dirty="0" smtClean="0"/>
              <a:t>MRCVS</a:t>
            </a:r>
            <a:r>
              <a:rPr lang="tr-TR" dirty="0" smtClean="0"/>
              <a:t> </a:t>
            </a:r>
            <a:r>
              <a:rPr lang="en-US" dirty="0" smtClean="0"/>
              <a:t>Department </a:t>
            </a:r>
            <a:r>
              <a:rPr lang="en-US" dirty="0"/>
              <a:t>of Pathology and Infectious Diseases, The Royal Veterinary </a:t>
            </a:r>
            <a:r>
              <a:rPr lang="en-US" dirty="0" smtClean="0"/>
              <a:t>College</a:t>
            </a:r>
            <a:r>
              <a:rPr lang="tr-TR" dirty="0" smtClean="0"/>
              <a:t>. </a:t>
            </a:r>
            <a:r>
              <a:rPr lang="tr-TR" dirty="0" err="1" smtClean="0"/>
              <a:t>Lentiviruses</a:t>
            </a:r>
            <a:r>
              <a:rPr lang="tr-TR" dirty="0" smtClean="0"/>
              <a:t>.</a:t>
            </a:r>
            <a:endParaRPr lang="en-US" dirty="0"/>
          </a:p>
          <a:p>
            <a:endParaRPr lang="tr-TR" dirty="0"/>
          </a:p>
        </p:txBody>
      </p:sp>
    </p:spTree>
    <p:extLst>
      <p:ext uri="{BB962C8B-B14F-4D97-AF65-F5344CB8AC3E}">
        <p14:creationId xmlns:p14="http://schemas.microsoft.com/office/powerpoint/2010/main" val="2926679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38295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dirty="0" err="1" smtClean="0">
                <a:solidFill>
                  <a:srgbClr val="0070C0"/>
                </a:solidFill>
              </a:rPr>
              <a:t>Equine</a:t>
            </a:r>
            <a:r>
              <a:rPr lang="tr-TR" dirty="0" smtClean="0">
                <a:solidFill>
                  <a:srgbClr val="0070C0"/>
                </a:solidFill>
              </a:rPr>
              <a:t> </a:t>
            </a:r>
            <a:r>
              <a:rPr lang="tr-TR" dirty="0" err="1" smtClean="0">
                <a:solidFill>
                  <a:srgbClr val="0070C0"/>
                </a:solidFill>
              </a:rPr>
              <a:t>Infectious</a:t>
            </a:r>
            <a:r>
              <a:rPr lang="tr-TR" dirty="0" smtClean="0">
                <a:solidFill>
                  <a:srgbClr val="0070C0"/>
                </a:solidFill>
              </a:rPr>
              <a:t> </a:t>
            </a:r>
            <a:r>
              <a:rPr lang="tr-TR" dirty="0" err="1" smtClean="0">
                <a:solidFill>
                  <a:srgbClr val="0070C0"/>
                </a:solidFill>
              </a:rPr>
              <a:t>Anemia</a:t>
            </a:r>
            <a:endParaRPr lang="tr-TR" dirty="0">
              <a:solidFill>
                <a:srgbClr val="0070C0"/>
              </a:solidFill>
            </a:endParaRPr>
          </a:p>
        </p:txBody>
      </p:sp>
      <p:sp>
        <p:nvSpPr>
          <p:cNvPr id="3" name="Alt Başlık 2"/>
          <p:cNvSpPr>
            <a:spLocks noGrp="1"/>
          </p:cNvSpPr>
          <p:nvPr>
            <p:ph type="subTitle" idx="1"/>
          </p:nvPr>
        </p:nvSpPr>
        <p:spPr/>
        <p:txBody>
          <a:bodyPr/>
          <a:lstStyle/>
          <a:p>
            <a:r>
              <a:rPr lang="tr-TR" dirty="0" err="1" smtClean="0">
                <a:solidFill>
                  <a:srgbClr val="0070C0"/>
                </a:solidFill>
              </a:rPr>
              <a:t>Swamp</a:t>
            </a:r>
            <a:r>
              <a:rPr lang="tr-TR" dirty="0" smtClean="0">
                <a:solidFill>
                  <a:srgbClr val="0070C0"/>
                </a:solidFill>
              </a:rPr>
              <a:t> Fever, </a:t>
            </a:r>
            <a:r>
              <a:rPr lang="tr-TR" dirty="0" err="1" smtClean="0">
                <a:solidFill>
                  <a:srgbClr val="0070C0"/>
                </a:solidFill>
              </a:rPr>
              <a:t>Mountain</a:t>
            </a:r>
            <a:r>
              <a:rPr lang="tr-TR" dirty="0" smtClean="0">
                <a:solidFill>
                  <a:srgbClr val="0070C0"/>
                </a:solidFill>
              </a:rPr>
              <a:t> Fever, </a:t>
            </a:r>
            <a:r>
              <a:rPr lang="tr-TR" dirty="0" err="1" smtClean="0">
                <a:solidFill>
                  <a:srgbClr val="0070C0"/>
                </a:solidFill>
              </a:rPr>
              <a:t>Slow</a:t>
            </a:r>
            <a:r>
              <a:rPr lang="tr-TR" dirty="0" smtClean="0">
                <a:solidFill>
                  <a:srgbClr val="0070C0"/>
                </a:solidFill>
              </a:rPr>
              <a:t> Fever, </a:t>
            </a:r>
            <a:r>
              <a:rPr lang="tr-TR" dirty="0" err="1" smtClean="0">
                <a:solidFill>
                  <a:srgbClr val="0070C0"/>
                </a:solidFill>
              </a:rPr>
              <a:t>Equine</a:t>
            </a:r>
            <a:r>
              <a:rPr lang="tr-TR" dirty="0" smtClean="0">
                <a:solidFill>
                  <a:srgbClr val="0070C0"/>
                </a:solidFill>
              </a:rPr>
              <a:t> </a:t>
            </a:r>
            <a:r>
              <a:rPr lang="tr-TR" dirty="0" err="1" smtClean="0">
                <a:solidFill>
                  <a:srgbClr val="0070C0"/>
                </a:solidFill>
              </a:rPr>
              <a:t>Malarial</a:t>
            </a:r>
            <a:r>
              <a:rPr lang="tr-TR" dirty="0" smtClean="0">
                <a:solidFill>
                  <a:srgbClr val="0070C0"/>
                </a:solidFill>
              </a:rPr>
              <a:t> Fever, </a:t>
            </a:r>
            <a:r>
              <a:rPr lang="tr-TR" dirty="0" err="1" smtClean="0">
                <a:solidFill>
                  <a:srgbClr val="0070C0"/>
                </a:solidFill>
              </a:rPr>
              <a:t>Coggins</a:t>
            </a:r>
            <a:r>
              <a:rPr lang="tr-TR" dirty="0" smtClean="0">
                <a:solidFill>
                  <a:srgbClr val="0070C0"/>
                </a:solidFill>
              </a:rPr>
              <a:t> </a:t>
            </a:r>
            <a:r>
              <a:rPr lang="tr-TR" dirty="0" err="1" smtClean="0">
                <a:solidFill>
                  <a:srgbClr val="0070C0"/>
                </a:solidFill>
              </a:rPr>
              <a:t>Disease</a:t>
            </a:r>
            <a:endParaRPr lang="tr-TR" dirty="0"/>
          </a:p>
        </p:txBody>
      </p:sp>
    </p:spTree>
    <p:extLst>
      <p:ext uri="{BB962C8B-B14F-4D97-AF65-F5344CB8AC3E}">
        <p14:creationId xmlns:p14="http://schemas.microsoft.com/office/powerpoint/2010/main" val="115972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09403"/>
            <a:ext cx="10633364" cy="5167560"/>
          </a:xfrm>
        </p:spPr>
        <p:txBody>
          <a:bodyPr>
            <a:normAutofit lnSpcReduction="10000"/>
          </a:bodyPr>
          <a:lstStyle/>
          <a:p>
            <a:r>
              <a:rPr lang="en-US" dirty="0" smtClean="0"/>
              <a:t>Equine infectious anemia (EIA) is a retroviral disease of equids that may be characterized by acute and/or chronic recurring clinical signs </a:t>
            </a:r>
            <a:r>
              <a:rPr lang="en-US" dirty="0" smtClean="0">
                <a:solidFill>
                  <a:srgbClr val="7030A0"/>
                </a:solidFill>
              </a:rPr>
              <a:t>including fever, anemia, edema and cachexia </a:t>
            </a:r>
            <a:r>
              <a:rPr lang="en-US" dirty="0" smtClean="0"/>
              <a:t>in some animals. Many horses have very mild or </a:t>
            </a:r>
            <a:r>
              <a:rPr lang="en-US" dirty="0" err="1" smtClean="0"/>
              <a:t>inapparent</a:t>
            </a:r>
            <a:r>
              <a:rPr lang="en-US" dirty="0" smtClean="0"/>
              <a:t> signs on first exposure, and carry this virus </a:t>
            </a:r>
            <a:r>
              <a:rPr lang="en-US" dirty="0" err="1" smtClean="0"/>
              <a:t>subclinically</a:t>
            </a:r>
            <a:r>
              <a:rPr lang="en-US" dirty="0" smtClean="0"/>
              <a:t>. </a:t>
            </a:r>
            <a:endParaRPr lang="tr-TR" dirty="0" smtClean="0"/>
          </a:p>
          <a:p>
            <a:r>
              <a:rPr lang="en-GB" altLang="tr-TR" dirty="0">
                <a:solidFill>
                  <a:srgbClr val="FF6600"/>
                </a:solidFill>
              </a:rPr>
              <a:t>EIA is an </a:t>
            </a:r>
            <a:r>
              <a:rPr lang="en-GB" altLang="tr-TR" dirty="0" smtClean="0">
                <a:solidFill>
                  <a:srgbClr val="FF6600"/>
                </a:solidFill>
              </a:rPr>
              <a:t>exotic, </a:t>
            </a:r>
            <a:r>
              <a:rPr lang="en-GB" altLang="tr-TR" dirty="0">
                <a:solidFill>
                  <a:srgbClr val="FF6600"/>
                </a:solidFill>
              </a:rPr>
              <a:t>type III </a:t>
            </a:r>
            <a:r>
              <a:rPr lang="en-GB" altLang="tr-TR" b="1" dirty="0">
                <a:solidFill>
                  <a:srgbClr val="FF6600"/>
                </a:solidFill>
              </a:rPr>
              <a:t>immune-complex haemolytic disease </a:t>
            </a:r>
            <a:r>
              <a:rPr lang="en-GB" altLang="tr-TR" dirty="0">
                <a:solidFill>
                  <a:srgbClr val="FF6600"/>
                </a:solidFill>
              </a:rPr>
              <a:t>of </a:t>
            </a:r>
            <a:r>
              <a:rPr lang="en-GB" altLang="tr-TR" dirty="0" smtClean="0">
                <a:solidFill>
                  <a:srgbClr val="FF6600"/>
                </a:solidFill>
              </a:rPr>
              <a:t>horses</a:t>
            </a:r>
            <a:endParaRPr lang="tr-TR" dirty="0" smtClean="0">
              <a:solidFill>
                <a:srgbClr val="FF6600"/>
              </a:solidFill>
            </a:endParaRPr>
          </a:p>
          <a:p>
            <a:r>
              <a:rPr lang="en-US" dirty="0" smtClean="0"/>
              <a:t>All infected horses, including those that are asymptomatic, become carriers and are </a:t>
            </a:r>
            <a:r>
              <a:rPr lang="en-US" dirty="0" smtClean="0">
                <a:solidFill>
                  <a:srgbClr val="CC00CC"/>
                </a:solidFill>
              </a:rPr>
              <a:t>infectious for life. </a:t>
            </a:r>
            <a:endParaRPr lang="tr-TR" dirty="0" smtClean="0">
              <a:solidFill>
                <a:srgbClr val="CC00CC"/>
              </a:solidFill>
            </a:endParaRPr>
          </a:p>
          <a:p>
            <a:r>
              <a:rPr lang="en-US" dirty="0" smtClean="0"/>
              <a:t>Infected animals must either be destroyed or remain permanently isolated from other equids to prevent transmission.</a:t>
            </a:r>
            <a:endParaRPr lang="tr-TR" dirty="0" smtClean="0"/>
          </a:p>
          <a:p>
            <a:pPr marL="0" indent="0">
              <a:buNone/>
            </a:pPr>
            <a:r>
              <a:rPr lang="tr-TR" dirty="0" smtClean="0"/>
              <a:t>			</a:t>
            </a:r>
            <a:r>
              <a:rPr lang="tr-TR" sz="3200" dirty="0" smtClean="0">
                <a:solidFill>
                  <a:srgbClr val="FF0000"/>
                </a:solidFill>
              </a:rPr>
              <a:t>	</a:t>
            </a:r>
            <a:r>
              <a:rPr lang="tr-TR" sz="3200" dirty="0" err="1" smtClean="0">
                <a:solidFill>
                  <a:srgbClr val="FF0000"/>
                </a:solidFill>
              </a:rPr>
              <a:t>Notifable</a:t>
            </a:r>
            <a:r>
              <a:rPr lang="tr-TR" sz="3200" dirty="0" smtClean="0">
                <a:solidFill>
                  <a:srgbClr val="FF0000"/>
                </a:solidFill>
              </a:rPr>
              <a:t> </a:t>
            </a:r>
            <a:r>
              <a:rPr lang="tr-TR" sz="3200" dirty="0" err="1" smtClean="0">
                <a:solidFill>
                  <a:srgbClr val="FF0000"/>
                </a:solidFill>
              </a:rPr>
              <a:t>Disease</a:t>
            </a:r>
            <a:endParaRPr lang="tr-TR" sz="3200" dirty="0">
              <a:solidFill>
                <a:srgbClr val="FF0000"/>
              </a:solidFill>
            </a:endParaRPr>
          </a:p>
        </p:txBody>
      </p:sp>
    </p:spTree>
    <p:extLst>
      <p:ext uri="{BB962C8B-B14F-4D97-AF65-F5344CB8AC3E}">
        <p14:creationId xmlns:p14="http://schemas.microsoft.com/office/powerpoint/2010/main" val="177320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solidFill>
                  <a:srgbClr val="0070C0"/>
                </a:solidFill>
              </a:rPr>
              <a:t>Ethiology</a:t>
            </a:r>
            <a:endParaRPr lang="tr-TR" dirty="0">
              <a:solidFill>
                <a:srgbClr val="0070C0"/>
              </a:solidFill>
            </a:endParaRPr>
          </a:p>
        </p:txBody>
      </p:sp>
      <p:sp>
        <p:nvSpPr>
          <p:cNvPr id="3" name="İçerik Yer Tutucusu 2"/>
          <p:cNvSpPr>
            <a:spLocks noGrp="1"/>
          </p:cNvSpPr>
          <p:nvPr>
            <p:ph idx="1"/>
          </p:nvPr>
        </p:nvSpPr>
        <p:spPr/>
        <p:txBody>
          <a:bodyPr>
            <a:normAutofit/>
          </a:bodyPr>
          <a:lstStyle/>
          <a:p>
            <a:r>
              <a:rPr lang="en-US" sz="2400" dirty="0" err="1" smtClean="0"/>
              <a:t>Retroviridae</a:t>
            </a:r>
            <a:r>
              <a:rPr lang="en-US" sz="2400" dirty="0" smtClean="0"/>
              <a:t> </a:t>
            </a:r>
            <a:r>
              <a:rPr lang="tr-TR" sz="2400" dirty="0" smtClean="0"/>
              <a:t>     </a:t>
            </a:r>
            <a:r>
              <a:rPr lang="tr-TR" sz="2400" dirty="0"/>
              <a:t>L</a:t>
            </a:r>
            <a:r>
              <a:rPr lang="en-US" sz="2400" dirty="0" err="1" smtClean="0"/>
              <a:t>entivirus</a:t>
            </a:r>
            <a:r>
              <a:rPr lang="en-US" sz="2400" dirty="0" smtClean="0"/>
              <a:t> </a:t>
            </a:r>
            <a:r>
              <a:rPr lang="tr-TR" sz="2400" dirty="0" smtClean="0"/>
              <a:t>     E</a:t>
            </a:r>
            <a:r>
              <a:rPr lang="en-US" sz="2400" dirty="0" smtClean="0"/>
              <a:t>quine </a:t>
            </a:r>
            <a:r>
              <a:rPr lang="tr-TR" sz="2400" dirty="0"/>
              <a:t>I</a:t>
            </a:r>
            <a:r>
              <a:rPr lang="en-US" sz="2400" dirty="0" err="1" smtClean="0"/>
              <a:t>nfectious</a:t>
            </a:r>
            <a:r>
              <a:rPr lang="en-US" sz="2400" dirty="0" smtClean="0"/>
              <a:t> </a:t>
            </a:r>
            <a:r>
              <a:rPr lang="tr-TR" sz="2400" dirty="0" smtClean="0"/>
              <a:t>A</a:t>
            </a:r>
            <a:r>
              <a:rPr lang="en-US" sz="2400" dirty="0" err="1" smtClean="0"/>
              <a:t>nemia</a:t>
            </a:r>
            <a:r>
              <a:rPr lang="en-US" sz="2400" dirty="0" smtClean="0"/>
              <a:t> </a:t>
            </a:r>
            <a:r>
              <a:rPr lang="tr-TR" sz="2400" dirty="0" smtClean="0"/>
              <a:t>V</a:t>
            </a:r>
            <a:r>
              <a:rPr lang="en-US" sz="2400" dirty="0" err="1" smtClean="0"/>
              <a:t>irus</a:t>
            </a:r>
            <a:r>
              <a:rPr lang="en-US" sz="2400" dirty="0" smtClean="0"/>
              <a:t> EIAV</a:t>
            </a:r>
            <a:endParaRPr lang="tr-TR" sz="2400" dirty="0" smtClean="0"/>
          </a:p>
          <a:p>
            <a:r>
              <a:rPr lang="tr-TR" sz="2400" dirty="0" err="1" smtClean="0"/>
              <a:t>Enveloped</a:t>
            </a:r>
            <a:r>
              <a:rPr lang="en-US" sz="2400" dirty="0" smtClean="0"/>
              <a:t> (radial protruding), HA</a:t>
            </a:r>
          </a:p>
          <a:p>
            <a:r>
              <a:rPr lang="en-US" sz="2400" dirty="0" smtClean="0"/>
              <a:t>Sensitive to Ether and Chloroform</a:t>
            </a:r>
          </a:p>
          <a:p>
            <a:r>
              <a:rPr lang="en-US" sz="2400" dirty="0" smtClean="0"/>
              <a:t>In close antigenic relationship with HIV</a:t>
            </a:r>
            <a:r>
              <a:rPr lang="tr-TR" sz="2400" dirty="0" smtClean="0"/>
              <a:t> (AIDS)</a:t>
            </a:r>
            <a:endParaRPr lang="en-US" sz="2400" dirty="0" smtClean="0"/>
          </a:p>
          <a:p>
            <a:r>
              <a:rPr lang="tr-TR" sz="2400" dirty="0" err="1" smtClean="0"/>
              <a:t>Virus</a:t>
            </a:r>
            <a:r>
              <a:rPr lang="tr-TR" sz="2400" dirty="0" smtClean="0"/>
              <a:t> </a:t>
            </a:r>
            <a:r>
              <a:rPr lang="tr-TR" sz="2400" dirty="0" err="1" smtClean="0"/>
              <a:t>replicates</a:t>
            </a:r>
            <a:r>
              <a:rPr lang="tr-TR" sz="2400" dirty="0" smtClean="0"/>
              <a:t> </a:t>
            </a:r>
            <a:r>
              <a:rPr lang="tr-TR" sz="2400" dirty="0"/>
              <a:t>o</a:t>
            </a:r>
            <a:r>
              <a:rPr lang="en-US" sz="2400" dirty="0" err="1" smtClean="0"/>
              <a:t>nly</a:t>
            </a:r>
            <a:r>
              <a:rPr lang="en-US" sz="2400" dirty="0" smtClean="0"/>
              <a:t> the bone marrow and leukocyte </a:t>
            </a:r>
            <a:r>
              <a:rPr lang="tr-TR" sz="2400" dirty="0" err="1" smtClean="0"/>
              <a:t>cell</a:t>
            </a:r>
            <a:r>
              <a:rPr lang="tr-TR" sz="2400" dirty="0" smtClean="0"/>
              <a:t> </a:t>
            </a:r>
            <a:r>
              <a:rPr lang="tr-TR" sz="2400" dirty="0" err="1" smtClean="0"/>
              <a:t>culture</a:t>
            </a:r>
            <a:r>
              <a:rPr lang="en-US" sz="2400" dirty="0" smtClean="0"/>
              <a:t> </a:t>
            </a:r>
            <a:r>
              <a:rPr lang="tr-TR" sz="2400" dirty="0" err="1" smtClean="0"/>
              <a:t>with</a:t>
            </a:r>
            <a:r>
              <a:rPr lang="tr-TR" sz="2400" dirty="0" smtClean="0"/>
              <a:t> </a:t>
            </a:r>
            <a:r>
              <a:rPr lang="en-US" sz="2400" dirty="0" smtClean="0"/>
              <a:t>CPE (lytic)</a:t>
            </a:r>
            <a:r>
              <a:rPr lang="tr-TR" sz="2400" dirty="0" smtClean="0"/>
              <a:t>.</a:t>
            </a:r>
            <a:endParaRPr lang="tr-TR" sz="2400" dirty="0"/>
          </a:p>
        </p:txBody>
      </p:sp>
      <p:pic>
        <p:nvPicPr>
          <p:cNvPr id="5" name="Picture 2" descr="\\orgfiles.iastate.edu\cfsph$\Group\CFSPH\Communal Files\Photo Library\Equine_Horse photos\PatriciaFutomaPhotos\Draft_horse_p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701" y="4169290"/>
            <a:ext cx="2791496" cy="2558992"/>
          </a:xfrm>
          <a:prstGeom prst="rect">
            <a:avLst/>
          </a:prstGeom>
          <a:noFill/>
          <a:ln w="28575">
            <a:solidFill>
              <a:srgbClr val="E5B42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90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iscovery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4" y="333376"/>
            <a:ext cx="806608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64656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3426</Words>
  <Application>Microsoft Macintosh PowerPoint</Application>
  <PresentationFormat>Geniş Ekran</PresentationFormat>
  <Paragraphs>284</Paragraphs>
  <Slides>56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56</vt:i4>
      </vt:variant>
    </vt:vector>
  </HeadingPairs>
  <TitlesOfParts>
    <vt:vector size="63" baseType="lpstr">
      <vt:lpstr>Calibri</vt:lpstr>
      <vt:lpstr>Calibri Light</vt:lpstr>
      <vt:lpstr>Times</vt:lpstr>
      <vt:lpstr>Wingdings</vt:lpstr>
      <vt:lpstr>Arial</vt:lpstr>
      <vt:lpstr>Arial</vt:lpstr>
      <vt:lpstr>Office Teması</vt:lpstr>
      <vt:lpstr>RETROVIRIDAE</vt:lpstr>
      <vt:lpstr>the genera include these veterinary viruses: </vt:lpstr>
      <vt:lpstr>Structure</vt:lpstr>
      <vt:lpstr>PowerPoint Sunusu</vt:lpstr>
      <vt:lpstr>PowerPoint Sunusu</vt:lpstr>
      <vt:lpstr>Equine Infectious Anemia</vt:lpstr>
      <vt:lpstr>PowerPoint Sunusu</vt:lpstr>
      <vt:lpstr>Ethiology</vt:lpstr>
      <vt:lpstr>PowerPoint Sunusu</vt:lpstr>
      <vt:lpstr>PowerPoint Sunusu</vt:lpstr>
      <vt:lpstr>Transmission</vt:lpstr>
      <vt:lpstr>PowerPoint Sunusu</vt:lpstr>
      <vt:lpstr>PowerPoint Sunusu</vt:lpstr>
      <vt:lpstr>Pathogenesis and Pathology</vt:lpstr>
      <vt:lpstr>PowerPoint Sunusu</vt:lpstr>
      <vt:lpstr>PowerPoint Sunusu</vt:lpstr>
      <vt:lpstr>PowerPoint Sunusu</vt:lpstr>
      <vt:lpstr>PowerPoint Sunusu</vt:lpstr>
      <vt:lpstr>PowerPoint Sunusu</vt:lpstr>
      <vt:lpstr>Clinical Signs</vt:lpstr>
      <vt:lpstr>PowerPoint Sunusu</vt:lpstr>
      <vt:lpstr>PowerPoint Sunusu</vt:lpstr>
      <vt:lpstr>Diagnosis and Differantial Diagnosis</vt:lpstr>
      <vt:lpstr>PowerPoint Sunusu</vt:lpstr>
      <vt:lpstr>Immunity</vt:lpstr>
      <vt:lpstr>Prevention and Control</vt:lpstr>
      <vt:lpstr>References</vt:lpstr>
      <vt:lpstr>Visna-Maedi</vt:lpstr>
      <vt:lpstr>PowerPoint Sunusu</vt:lpstr>
      <vt:lpstr>Ethiology</vt:lpstr>
      <vt:lpstr>Transmission</vt:lpstr>
      <vt:lpstr>PowerPoint Sunusu</vt:lpstr>
      <vt:lpstr>Pathogenesis and Pathology</vt:lpstr>
      <vt:lpstr>PowerPoint Sunusu</vt:lpstr>
      <vt:lpstr>PowerPoint Sunusu</vt:lpstr>
      <vt:lpstr>Clinical Signs</vt:lpstr>
      <vt:lpstr>PowerPoint Sunusu</vt:lpstr>
      <vt:lpstr>PowerPoint Sunusu</vt:lpstr>
      <vt:lpstr>PowerPoint Sunusu</vt:lpstr>
      <vt:lpstr>PowerPoint Sunusu</vt:lpstr>
      <vt:lpstr>Diagnostic and Differential Diagnostic</vt:lpstr>
      <vt:lpstr>Caprine Arthritis and Encephalitis (CAEV)</vt:lpstr>
      <vt:lpstr>PowerPoint Sunusu</vt:lpstr>
      <vt:lpstr>Ethiology</vt:lpstr>
      <vt:lpstr>Transmission</vt:lpstr>
      <vt:lpstr>PowerPoint Sunusu</vt:lpstr>
      <vt:lpstr>Pathology</vt:lpstr>
      <vt:lpstr>PowerPoint Sunusu</vt:lpstr>
      <vt:lpstr>Clinical Signs</vt:lpstr>
      <vt:lpstr>PowerPoint Sunusu</vt:lpstr>
      <vt:lpstr>PowerPoint Sunusu</vt:lpstr>
      <vt:lpstr>Diagnosis</vt:lpstr>
      <vt:lpstr>Control and Prevention</vt:lpstr>
      <vt:lpstr>PowerPoint Sunusu</vt:lpstr>
      <vt:lpstr>References</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Equine Infectious Anemia</dc:title>
  <dc:creator>Viroloji</dc:creator>
  <cp:lastModifiedBy>Microsoft Office Kullanıcısı</cp:lastModifiedBy>
  <cp:revision>113</cp:revision>
  <dcterms:created xsi:type="dcterms:W3CDTF">2017-11-10T12:49:24Z</dcterms:created>
  <dcterms:modified xsi:type="dcterms:W3CDTF">2017-11-14T20:15:41Z</dcterms:modified>
</cp:coreProperties>
</file>