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7" r:id="rId2"/>
    <p:sldId id="260" r:id="rId3"/>
    <p:sldId id="261" r:id="rId4"/>
    <p:sldId id="263" r:id="rId5"/>
    <p:sldId id="265" r:id="rId6"/>
    <p:sldId id="269" r:id="rId7"/>
    <p:sldId id="270" r:id="rId8"/>
    <p:sldId id="271" r:id="rId9"/>
    <p:sldId id="274" r:id="rId10"/>
    <p:sldId id="272" r:id="rId11"/>
    <p:sldId id="273" r:id="rId12"/>
    <p:sldId id="275"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64B0500-2AD1-43EB-8D2A-F4432ADD6A44}" type="datetimeFigureOut">
              <a:rPr lang="tr-TR" smtClean="0"/>
              <a:t>26.3.2018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3447116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4B0500-2AD1-43EB-8D2A-F4432ADD6A44}" type="datetimeFigureOut">
              <a:rPr lang="tr-TR" smtClean="0"/>
              <a:t>26.3.2018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568075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4B0500-2AD1-43EB-8D2A-F4432ADD6A44}" type="datetimeFigureOut">
              <a:rPr lang="tr-TR" smtClean="0"/>
              <a:t>26.3.2018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1590727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4B0500-2AD1-43EB-8D2A-F4432ADD6A44}" type="datetimeFigureOut">
              <a:rPr lang="tr-TR" smtClean="0"/>
              <a:t>26.3.2018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431758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64B0500-2AD1-43EB-8D2A-F4432ADD6A44}" type="datetimeFigureOut">
              <a:rPr lang="tr-TR" smtClean="0"/>
              <a:t>26.3.2018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1398718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64B0500-2AD1-43EB-8D2A-F4432ADD6A44}" type="datetimeFigureOut">
              <a:rPr lang="tr-TR" smtClean="0"/>
              <a:t>26.3.2018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575846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64B0500-2AD1-43EB-8D2A-F4432ADD6A44}" type="datetimeFigureOut">
              <a:rPr lang="tr-TR" smtClean="0"/>
              <a:t>26.3.2018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2990104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64B0500-2AD1-43EB-8D2A-F4432ADD6A44}" type="datetimeFigureOut">
              <a:rPr lang="tr-TR" smtClean="0"/>
              <a:t>26.3.2018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424345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64B0500-2AD1-43EB-8D2A-F4432ADD6A44}" type="datetimeFigureOut">
              <a:rPr lang="tr-TR" smtClean="0"/>
              <a:t>26.3.2018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3960101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64B0500-2AD1-43EB-8D2A-F4432ADD6A44}" type="datetimeFigureOut">
              <a:rPr lang="tr-TR" smtClean="0"/>
              <a:t>26.3.2018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259528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64B0500-2AD1-43EB-8D2A-F4432ADD6A44}" type="datetimeFigureOut">
              <a:rPr lang="tr-TR" smtClean="0"/>
              <a:t>26.3.2018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E04200-5B9F-405D-8F01-AD98BF4187BE}" type="slidenum">
              <a:rPr lang="tr-TR" smtClean="0"/>
              <a:t>‹#›</a:t>
            </a:fld>
            <a:endParaRPr lang="tr-TR"/>
          </a:p>
        </p:txBody>
      </p:sp>
    </p:spTree>
    <p:extLst>
      <p:ext uri="{BB962C8B-B14F-4D97-AF65-F5344CB8AC3E}">
        <p14:creationId xmlns:p14="http://schemas.microsoft.com/office/powerpoint/2010/main" val="1317739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64B0500-2AD1-43EB-8D2A-F4432ADD6A44}" type="datetimeFigureOut">
              <a:rPr lang="tr-TR" smtClean="0"/>
              <a:t>26.3.2018</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AE04200-5B9F-405D-8F01-AD98BF4187BE}" type="slidenum">
              <a:rPr lang="tr-TR" smtClean="0"/>
              <a:t>‹#›</a:t>
            </a:fld>
            <a:endParaRPr lang="tr-TR"/>
          </a:p>
        </p:txBody>
      </p:sp>
    </p:spTree>
    <p:extLst>
      <p:ext uri="{BB962C8B-B14F-4D97-AF65-F5344CB8AC3E}">
        <p14:creationId xmlns:p14="http://schemas.microsoft.com/office/powerpoint/2010/main" val="140308640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476672"/>
            <a:ext cx="7886700" cy="5700291"/>
          </a:xfrm>
        </p:spPr>
        <p:txBody>
          <a:bodyPr>
            <a:noAutofit/>
          </a:bodyPr>
          <a:lstStyle/>
          <a:p>
            <a:pPr marL="0" indent="0" algn="just">
              <a:buNone/>
            </a:pPr>
            <a:r>
              <a:rPr lang="tr-TR" sz="2000" b="1" dirty="0" smtClean="0"/>
              <a:t>Çeviri Eleştirisi</a:t>
            </a:r>
          </a:p>
          <a:p>
            <a:pPr marL="0" indent="0" algn="just">
              <a:buNone/>
            </a:pPr>
            <a:r>
              <a:rPr lang="tr-TR" sz="2000" dirty="0" smtClean="0"/>
              <a:t>Kuram Yönünde Çabalar</a:t>
            </a:r>
          </a:p>
          <a:p>
            <a:pPr marL="0" indent="0" algn="just">
              <a:buNone/>
            </a:pPr>
            <a:r>
              <a:rPr lang="tr-TR" sz="2000" dirty="0" smtClean="0"/>
              <a:t/>
            </a:r>
            <a:br>
              <a:rPr lang="tr-TR" sz="2000" dirty="0" smtClean="0"/>
            </a:br>
            <a:r>
              <a:rPr lang="tr-TR" sz="2000" dirty="0" smtClean="0"/>
              <a:t>Yöntemli bir çeviri eleştirisinin nasıl olması gerektiği, hangi ölçütlerle işleyeceği, çeviri araştırmacılarının </a:t>
            </a:r>
            <a:r>
              <a:rPr lang="tr-TR" sz="2000" dirty="0" smtClean="0"/>
              <a:t>üzerinde </a:t>
            </a:r>
            <a:r>
              <a:rPr lang="tr-TR" sz="2000" dirty="0" smtClean="0"/>
              <a:t>durdukları bir konudur. A. </a:t>
            </a:r>
            <a:r>
              <a:rPr lang="tr-TR" sz="2000" dirty="0" err="1" smtClean="0"/>
              <a:t>Popovic</a:t>
            </a:r>
            <a:r>
              <a:rPr lang="tr-TR" sz="2000" dirty="0" smtClean="0"/>
              <a:t> , W. </a:t>
            </a:r>
            <a:r>
              <a:rPr lang="tr-TR" sz="2000" dirty="0" err="1" smtClean="0"/>
              <a:t>Wills</a:t>
            </a:r>
            <a:r>
              <a:rPr lang="tr-TR" sz="2000" dirty="0" smtClean="0"/>
              <a:t>, K. </a:t>
            </a:r>
            <a:r>
              <a:rPr lang="tr-TR" sz="2000" dirty="0" err="1" smtClean="0"/>
              <a:t>Reiss</a:t>
            </a:r>
            <a:r>
              <a:rPr lang="tr-TR" sz="2000" dirty="0" smtClean="0"/>
              <a:t>, </a:t>
            </a:r>
            <a:r>
              <a:rPr lang="tr-TR" sz="2000" dirty="0" smtClean="0"/>
              <a:t>W. </a:t>
            </a:r>
            <a:r>
              <a:rPr lang="tr-TR" sz="2000" dirty="0" err="1" smtClean="0"/>
              <a:t>Koller</a:t>
            </a:r>
            <a:r>
              <a:rPr lang="tr-TR" sz="2000" dirty="0" smtClean="0"/>
              <a:t> ilk olarak anılabilecek araştırmacılardır.</a:t>
            </a:r>
          </a:p>
          <a:p>
            <a:pPr marL="0" indent="0" algn="just">
              <a:buNone/>
            </a:pPr>
            <a:r>
              <a:rPr lang="tr-TR" sz="2000" dirty="0" err="1" smtClean="0"/>
              <a:t>Popovic</a:t>
            </a:r>
            <a:r>
              <a:rPr lang="tr-TR" sz="2000" dirty="0" smtClean="0"/>
              <a:t> çeviri eleştirisinin, metni ilkin hem kaynak dil hem de çeviri dili yazını bağlamında, gerek dil, gerekse yazın geleneğinin yerleşik kurallarından sapma açısından incelenmesi gerektiğini belirtir. Öte yandan eleştiri, çeviriyi çeviri olarak ele alır, özgün metinle dilsel, biçimsel yönden karşılaştırır, nesnel yanlışları saptayarak çözümler. </a:t>
            </a:r>
            <a:r>
              <a:rPr lang="tr-TR" sz="2000" dirty="0" err="1" smtClean="0"/>
              <a:t>Popovic’e</a:t>
            </a:r>
            <a:r>
              <a:rPr lang="tr-TR" sz="2000" dirty="0" smtClean="0"/>
              <a:t> göre çeviri metninin alımlama koşulları da önemlidir. </a:t>
            </a:r>
          </a:p>
          <a:p>
            <a:pPr marL="0" indent="0">
              <a:buNone/>
            </a:pPr>
            <a:r>
              <a:rPr lang="tr-TR" sz="2000" dirty="0" err="1" smtClean="0"/>
              <a:t>Popovic</a:t>
            </a:r>
            <a:r>
              <a:rPr lang="tr-TR" sz="2000" dirty="0" smtClean="0"/>
              <a:t>  çeviri eleştirisinin, yapıta temel yaklaşım yollarını şöyle niteler: </a:t>
            </a:r>
            <a:br>
              <a:rPr lang="tr-TR" sz="2000" dirty="0" smtClean="0"/>
            </a:br>
            <a:r>
              <a:rPr lang="tr-TR" sz="2000" dirty="0" smtClean="0"/>
              <a:t>1. Okur bakış açısından çevirinin değerlendirilmesi</a:t>
            </a:r>
            <a:br>
              <a:rPr lang="tr-TR" sz="2000" dirty="0" smtClean="0"/>
            </a:br>
            <a:r>
              <a:rPr lang="tr-TR" sz="2000" dirty="0" smtClean="0"/>
              <a:t>2. Çevirinin özgünüyle, özgün metindeki düşünsel estetik değerlerin çeviride gerçekleşip gerçekleşmediği açısından karşılaştırılması</a:t>
            </a:r>
            <a:br>
              <a:rPr lang="tr-TR" sz="2000" dirty="0" smtClean="0"/>
            </a:br>
            <a:r>
              <a:rPr lang="tr-TR" sz="2000" dirty="0" smtClean="0"/>
              <a:t>3. Çevirinin, alıcı dil yazını bağlamındaki düşünsel estetik yerlerinin saptanması</a:t>
            </a:r>
            <a:br>
              <a:rPr lang="tr-TR" sz="2000" dirty="0" smtClean="0"/>
            </a:br>
            <a:endParaRPr lang="tr-TR" sz="2000" dirty="0" smtClean="0"/>
          </a:p>
          <a:p>
            <a:pPr marL="0" indent="0" algn="just">
              <a:buNone/>
            </a:pPr>
            <a:endParaRPr lang="tr-TR" sz="2000" dirty="0"/>
          </a:p>
        </p:txBody>
      </p:sp>
    </p:spTree>
    <p:extLst>
      <p:ext uri="{BB962C8B-B14F-4D97-AF65-F5344CB8AC3E}">
        <p14:creationId xmlns:p14="http://schemas.microsoft.com/office/powerpoint/2010/main" val="27662288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620688"/>
            <a:ext cx="7886700" cy="5556275"/>
          </a:xfrm>
        </p:spPr>
        <p:txBody>
          <a:bodyPr>
            <a:normAutofit/>
          </a:bodyPr>
          <a:lstStyle/>
          <a:p>
            <a:pPr marL="0" lvl="0" indent="0" algn="just">
              <a:buNone/>
            </a:pPr>
            <a:r>
              <a:rPr lang="tr-TR" sz="2000" dirty="0" smtClean="0"/>
              <a:t>Metnin </a:t>
            </a:r>
            <a:r>
              <a:rPr lang="tr-TR" sz="2000" dirty="0" err="1" smtClean="0"/>
              <a:t>biçemsel</a:t>
            </a:r>
            <a:r>
              <a:rPr lang="tr-TR" sz="2000" dirty="0" smtClean="0"/>
              <a:t> estetik özellikleri nelerdir?</a:t>
            </a:r>
          </a:p>
          <a:p>
            <a:pPr marL="0" lvl="0" indent="0" algn="just">
              <a:buNone/>
            </a:pPr>
            <a:endParaRPr lang="tr-TR" sz="2000" dirty="0" smtClean="0"/>
          </a:p>
          <a:p>
            <a:pPr marL="0" lvl="0" indent="0" algn="just">
              <a:buNone/>
            </a:pPr>
            <a:r>
              <a:rPr lang="tr-TR" sz="2000" dirty="0" smtClean="0"/>
              <a:t>Bu konuda, biçimsel eşdeğerliliği amaçlayabilecek bir çeviri açısından, kaynak metinde, yerleşik birtakım biçimsel uygulamaların kullanılıp kullanılmadığına bakmak gerekir. Sözgelişi, koşuk, uyak, ritim gibi uygulamalara, özellikle geleneksel şiir, oyun, destan metinlerinde büyük eğilim vardır. </a:t>
            </a:r>
          </a:p>
        </p:txBody>
      </p:sp>
    </p:spTree>
    <p:extLst>
      <p:ext uri="{BB962C8B-B14F-4D97-AF65-F5344CB8AC3E}">
        <p14:creationId xmlns:p14="http://schemas.microsoft.com/office/powerpoint/2010/main" val="23060701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27314" y="476672"/>
            <a:ext cx="7814962" cy="5556275"/>
          </a:xfrm>
        </p:spPr>
        <p:txBody>
          <a:bodyPr>
            <a:normAutofit/>
          </a:bodyPr>
          <a:lstStyle/>
          <a:p>
            <a:pPr marL="0" lvl="0" indent="0" algn="just">
              <a:buNone/>
            </a:pPr>
            <a:r>
              <a:rPr lang="tr-TR" sz="2000" dirty="0" smtClean="0"/>
              <a:t>Metindeki dil kullanımının alıcıya yönelik özellikleri nelerdir?</a:t>
            </a:r>
          </a:p>
          <a:p>
            <a:pPr marL="0" lvl="0" indent="0" algn="just">
              <a:buNone/>
            </a:pPr>
            <a:r>
              <a:rPr lang="tr-TR" sz="2000" dirty="0" smtClean="0"/>
              <a:t>A. </a:t>
            </a:r>
            <a:r>
              <a:rPr lang="tr-TR" sz="2000" dirty="0" err="1" smtClean="0"/>
              <a:t>Neubert'in</a:t>
            </a:r>
            <a:r>
              <a:rPr lang="tr-TR" sz="2000" dirty="0" smtClean="0"/>
              <a:t> (1968) çeviri açısından, metinleri yönelik oldukları okura göre bölümlemesini anımsarsak, teknik, bilimsel nitelikli kimi metinler eşit ölçüde hem kaynak dilin hem de başka dillerin okuruna; ulusal hukuk, politika, coğrafya, ulusal tarih türü metinler özellikle kaynak dil okuruna; yazın metinleri kaynak dille koşullu olmakla birlikte, hem kaynak dil hem de başka dillerin okurlarına; propaganda, reklam, gezi kılavuzu gibi metinler ise kaynak dilde olmakla birlikte her dilin okuruna yöneliktir. Ayrıca, herhangi bir metnin özetlenmesi, yalınlaştırılması ya da dilinin güncelleştirilmesi ile, yeni bir okur topluluğu söz konusu olur. Bu bakımdan, sözgelişi Shakespeare oyunlarını herhangi bir dile çevirmek, o oyunların İngilizcede yayımlanmış özet öykülerini çevirmekten çok ayrı bir şeydir. En azından, kaynak dilde o iki metin, çok değişik nitelikli iki ayrı alıcı ya da okur topluluğuna yöneliktir. Kaynak metnin, bütün bu belirtilen etkenler açısından ayrıntılı bir çözümlemesini yapan eleştirmen, ikinci adım olarak, çeviri metinle kaynak metnin bir karşılaştırmasını yapar. Sözcük, sözdizimi, bütün yapı düzeyinde çeviri birimlerini yan yana koyarak, dil işlevleriyle, içerikle, biçemle ilgili kaynak metin özelliklerinin amaç dile ne türden eşdeğerliliklerle aktarıldığını inceler.</a:t>
            </a:r>
          </a:p>
        </p:txBody>
      </p:sp>
    </p:spTree>
    <p:extLst>
      <p:ext uri="{BB962C8B-B14F-4D97-AF65-F5344CB8AC3E}">
        <p14:creationId xmlns:p14="http://schemas.microsoft.com/office/powerpoint/2010/main" val="1639249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620688"/>
            <a:ext cx="7886700" cy="5556275"/>
          </a:xfrm>
        </p:spPr>
        <p:txBody>
          <a:bodyPr>
            <a:normAutofit/>
          </a:bodyPr>
          <a:lstStyle/>
          <a:p>
            <a:pPr marL="0" lvl="0" indent="0" algn="just">
              <a:buNone/>
            </a:pPr>
            <a:r>
              <a:rPr lang="tr-TR" sz="2000" dirty="0" smtClean="0"/>
              <a:t>Kaynak</a:t>
            </a:r>
          </a:p>
          <a:p>
            <a:pPr marL="0" lvl="0" indent="0" algn="just">
              <a:buNone/>
            </a:pPr>
            <a:r>
              <a:rPr lang="tr-TR" sz="2000" dirty="0" smtClean="0"/>
              <a:t>Göktürk, A. (1994). Çeviri Dillerin Dili. İstanbul: YKY.</a:t>
            </a:r>
          </a:p>
        </p:txBody>
      </p:sp>
    </p:spTree>
    <p:extLst>
      <p:ext uri="{BB962C8B-B14F-4D97-AF65-F5344CB8AC3E}">
        <p14:creationId xmlns:p14="http://schemas.microsoft.com/office/powerpoint/2010/main" val="42570215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764704"/>
            <a:ext cx="7886700" cy="5412259"/>
          </a:xfrm>
        </p:spPr>
        <p:txBody>
          <a:bodyPr>
            <a:normAutofit/>
          </a:bodyPr>
          <a:lstStyle/>
          <a:p>
            <a:pPr marL="0" indent="0">
              <a:buNone/>
            </a:pPr>
            <a:r>
              <a:rPr lang="tr-TR" dirty="0" smtClean="0"/>
              <a:t>A</a:t>
            </a:r>
            <a:r>
              <a:rPr lang="tr-TR" dirty="0"/>
              <a:t>. Popovic in görüşlerinde, genel çeviri eleştirisine önemli katkı sayılabilecek yönleri Koller şöyle saptar:</a:t>
            </a:r>
            <a:br>
              <a:rPr lang="tr-TR" dirty="0"/>
            </a:br>
            <a:r>
              <a:rPr lang="tr-TR" dirty="0"/>
              <a:t/>
            </a:r>
            <a:br>
              <a:rPr lang="tr-TR" dirty="0"/>
            </a:br>
            <a:r>
              <a:rPr lang="tr-TR" dirty="0"/>
              <a:t>1. Eleştirinin, çeviri metni hem kaynak dil </a:t>
            </a:r>
            <a:r>
              <a:rPr lang="tr-TR" dirty="0" smtClean="0"/>
              <a:t>yazını </a:t>
            </a:r>
            <a:r>
              <a:rPr lang="tr-TR" dirty="0"/>
              <a:t>hem de çeviri dil yazını içindeki konumuna yerleştirerek çeviri okuru açısından da ele alması</a:t>
            </a:r>
            <a:br>
              <a:rPr lang="tr-TR" dirty="0"/>
            </a:br>
            <a:r>
              <a:rPr lang="tr-TR" dirty="0"/>
              <a:t>2. Kaynak metin ile çeviri metni biçimsel açıdan çözümlenerek, dilsel biçemsel açıdan karşılaştırılması.</a:t>
            </a:r>
            <a:br>
              <a:rPr lang="tr-TR" dirty="0"/>
            </a:br>
            <a:r>
              <a:rPr lang="tr-TR" dirty="0"/>
              <a:t>3. Yanlışların saptanması, çeviri eleştirisinin ancak tek bir yönünü oluşturması.</a:t>
            </a:r>
            <a:br>
              <a:rPr lang="tr-TR" dirty="0"/>
            </a:br>
            <a:endParaRPr lang="tr-TR" dirty="0"/>
          </a:p>
        </p:txBody>
      </p:sp>
    </p:spTree>
    <p:extLst>
      <p:ext uri="{BB962C8B-B14F-4D97-AF65-F5344CB8AC3E}">
        <p14:creationId xmlns:p14="http://schemas.microsoft.com/office/powerpoint/2010/main" val="2948406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1052736"/>
            <a:ext cx="7886700" cy="5124227"/>
          </a:xfrm>
        </p:spPr>
        <p:txBody>
          <a:bodyPr>
            <a:normAutofit/>
          </a:bodyPr>
          <a:lstStyle/>
          <a:p>
            <a:pPr marL="0" indent="0" algn="just">
              <a:buNone/>
            </a:pPr>
            <a:r>
              <a:rPr lang="tr-TR" dirty="0" err="1" smtClean="0"/>
              <a:t>Wills</a:t>
            </a:r>
            <a:r>
              <a:rPr lang="tr-TR" dirty="0" smtClean="0"/>
              <a:t> </a:t>
            </a:r>
            <a:r>
              <a:rPr lang="tr-TR" dirty="0"/>
              <a:t>ise </a:t>
            </a:r>
            <a:r>
              <a:rPr lang="tr-TR" dirty="0"/>
              <a:t>daha </a:t>
            </a:r>
            <a:r>
              <a:rPr lang="tr-TR" dirty="0" smtClean="0"/>
              <a:t>çok nesnellik </a:t>
            </a:r>
            <a:r>
              <a:rPr lang="tr-TR" dirty="0" smtClean="0"/>
              <a:t>sorunuyla </a:t>
            </a:r>
            <a:r>
              <a:rPr lang="tr-TR" dirty="0" smtClean="0"/>
              <a:t>ilgilenir. </a:t>
            </a:r>
            <a:r>
              <a:rPr lang="tr-TR" dirty="0"/>
              <a:t>Wills doğrudan doğruya amaç dildeki çeviri metninden geliştirir eleştiri ilkelerini. Ç</a:t>
            </a:r>
            <a:r>
              <a:rPr lang="tr-TR" dirty="0" smtClean="0"/>
              <a:t>eviri metnin dilsel </a:t>
            </a:r>
            <a:r>
              <a:rPr lang="tr-TR" dirty="0" err="1" smtClean="0"/>
              <a:t>biçemsel</a:t>
            </a:r>
            <a:r>
              <a:rPr lang="tr-TR" dirty="0" smtClean="0"/>
              <a:t> yüzey yapısında nesnel </a:t>
            </a:r>
            <a:r>
              <a:rPr lang="tr-TR" dirty="0"/>
              <a:t>bir çeviri eleştirisinin temeli olabilecek dört türlü ilişki </a:t>
            </a:r>
            <a:r>
              <a:rPr lang="tr-TR" dirty="0" smtClean="0"/>
              <a:t>saptar:</a:t>
            </a:r>
            <a:endParaRPr lang="tr-TR" dirty="0" smtClean="0"/>
          </a:p>
          <a:p>
            <a:pPr marL="0" indent="0">
              <a:buNone/>
            </a:pPr>
            <a:r>
              <a:rPr lang="tr-TR" dirty="0"/>
              <a:t/>
            </a:r>
            <a:br>
              <a:rPr lang="tr-TR" dirty="0"/>
            </a:br>
            <a:r>
              <a:rPr lang="tr-TR" dirty="0" smtClean="0"/>
              <a:t>1. Genel dil </a:t>
            </a:r>
            <a:r>
              <a:rPr lang="tr-TR" dirty="0" smtClean="0"/>
              <a:t>düzeyinde </a:t>
            </a:r>
            <a:r>
              <a:rPr lang="tr-TR" dirty="0" smtClean="0"/>
              <a:t>kurallar ile bu kurallardan sapma arasındaki </a:t>
            </a:r>
            <a:r>
              <a:rPr lang="tr-TR" dirty="0" smtClean="0"/>
              <a:t>ilişki</a:t>
            </a:r>
            <a:r>
              <a:rPr lang="tr-TR" dirty="0" smtClean="0"/>
              <a:t/>
            </a:r>
            <a:br>
              <a:rPr lang="tr-TR" dirty="0" smtClean="0"/>
            </a:br>
            <a:r>
              <a:rPr lang="tr-TR" dirty="0" smtClean="0"/>
              <a:t>2. Bağımsız dil kullanımı düzeyinde yerleşik kurallar ile bu kurallardan sapma arasındaki </a:t>
            </a:r>
            <a:r>
              <a:rPr lang="tr-TR" dirty="0" smtClean="0"/>
              <a:t>ilişki</a:t>
            </a:r>
            <a:r>
              <a:rPr lang="tr-TR" dirty="0" smtClean="0"/>
              <a:t/>
            </a:r>
            <a:br>
              <a:rPr lang="tr-TR" dirty="0" smtClean="0"/>
            </a:br>
            <a:r>
              <a:rPr lang="tr-TR" dirty="0" smtClean="0"/>
              <a:t>3. Toplumsal uzlaşımlarla saptanmış belli durumlara özgü dil kullanım örnekleri ile bu örneklerden sapma arasındaki </a:t>
            </a:r>
            <a:r>
              <a:rPr lang="tr-TR" dirty="0" smtClean="0"/>
              <a:t>ilişki</a:t>
            </a:r>
            <a:r>
              <a:rPr lang="tr-TR" dirty="0" smtClean="0"/>
              <a:t/>
            </a:r>
            <a:br>
              <a:rPr lang="tr-TR" dirty="0" smtClean="0"/>
            </a:br>
            <a:r>
              <a:rPr lang="tr-TR" dirty="0" smtClean="0"/>
              <a:t>4. Çevirinin karmaşık değişkeler arasından bir seçme süreci olarak işlediği bireysel söz kullanımı düzeyinde, kural ile sapma arasındaki ilişki</a:t>
            </a:r>
            <a:br>
              <a:rPr lang="tr-TR" dirty="0" smtClean="0"/>
            </a:br>
            <a:endParaRPr lang="tr-TR" dirty="0" smtClean="0"/>
          </a:p>
          <a:p>
            <a:pPr marL="0" indent="0">
              <a:buNone/>
            </a:pPr>
            <a:endParaRPr lang="tr-TR" dirty="0"/>
          </a:p>
        </p:txBody>
      </p:sp>
    </p:spTree>
    <p:extLst>
      <p:ext uri="{BB962C8B-B14F-4D97-AF65-F5344CB8AC3E}">
        <p14:creationId xmlns:p14="http://schemas.microsoft.com/office/powerpoint/2010/main" val="17371489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11560" y="836712"/>
            <a:ext cx="7886700" cy="4351338"/>
          </a:xfrm>
        </p:spPr>
        <p:txBody>
          <a:bodyPr>
            <a:normAutofit/>
          </a:bodyPr>
          <a:lstStyle/>
          <a:p>
            <a:pPr marL="0" indent="0" algn="just">
              <a:buNone/>
            </a:pPr>
            <a:r>
              <a:rPr lang="tr-TR" dirty="0"/>
              <a:t>İlk </a:t>
            </a:r>
            <a:r>
              <a:rPr lang="tr-TR" dirty="0" smtClean="0"/>
              <a:t>iki durumda</a:t>
            </a:r>
            <a:r>
              <a:rPr lang="tr-TR" dirty="0"/>
              <a:t>, genel dil dizgesinin çevirmen kafasındaki kalıp işleyişi ile eleştirmen kafasındaki kalıp işleyiş, örtüşen bir nitelik gösterebilir. Üçüncü durumda, çeviride, toplumsal kurumlarla, gelenek, görenek, uzlaşımlarla yerleşmiş kalıp dil kullanımlarının yerindeliği, kurala uygunluğu, özgün metinle bir eşdeğerliliği sağlayıp sağlamadığı irdelenecektir. Dördüncü durumda, çevirmenin bireysel seçmesinin, öznel eğilimlerinin ağır basması, nesnel bir eleştiriyi </a:t>
            </a:r>
            <a:r>
              <a:rPr lang="tr-TR" dirty="0" smtClean="0"/>
              <a:t>güçleştirir.</a:t>
            </a:r>
          </a:p>
          <a:p>
            <a:pPr marL="0" indent="0" algn="just">
              <a:buNone/>
            </a:pPr>
            <a:r>
              <a:rPr lang="tr-TR" dirty="0" err="1" smtClean="0"/>
              <a:t>Wills</a:t>
            </a:r>
            <a:r>
              <a:rPr lang="tr-TR" dirty="0" smtClean="0"/>
              <a:t> daha sonraki çalışmalarında çeviri eleştirisinde, kaynak metnin, özellikle de çevirmenin önemini belirtir. Çevirmenin ’’aktarabilme yetisi’’ en önemli etmendir. Bu yeti iki dili karşılıklı ilişkileri, eşdeğerlilikleri ile tanımaya yarayan bir yetidir.  Gerçekte aktarabilme yetisi, çevirmenin hem doğru aktarma, hem de çeviri dilinde örgütlenme çabalarının temelidir. Bu yeti dil içi ve dil dışı olmak üzere iki yön gösterir.</a:t>
            </a:r>
          </a:p>
          <a:p>
            <a:pPr marL="0" indent="0" algn="just">
              <a:buNone/>
            </a:pPr>
            <a:endParaRPr lang="tr-TR" dirty="0"/>
          </a:p>
        </p:txBody>
      </p:sp>
    </p:spTree>
    <p:extLst>
      <p:ext uri="{BB962C8B-B14F-4D97-AF65-F5344CB8AC3E}">
        <p14:creationId xmlns:p14="http://schemas.microsoft.com/office/powerpoint/2010/main" val="7459252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620688"/>
            <a:ext cx="7886700" cy="5556275"/>
          </a:xfrm>
        </p:spPr>
        <p:txBody>
          <a:bodyPr>
            <a:normAutofit/>
          </a:bodyPr>
          <a:lstStyle/>
          <a:p>
            <a:pPr marL="0" lvl="0" indent="0" algn="just">
              <a:buNone/>
            </a:pPr>
            <a:r>
              <a:rPr lang="tr-TR" dirty="0"/>
              <a:t>Katharina Reiss da Wills gibi, </a:t>
            </a:r>
            <a:r>
              <a:rPr lang="tr-TR" dirty="0" smtClean="0"/>
              <a:t>«her </a:t>
            </a:r>
            <a:r>
              <a:rPr lang="tr-TR" dirty="0"/>
              <a:t>türlü çevirinin değerlendirilmesinde kullanılabilecek nesnel </a:t>
            </a:r>
            <a:r>
              <a:rPr lang="tr-TR" dirty="0" smtClean="0"/>
              <a:t>ölçütler» </a:t>
            </a:r>
            <a:r>
              <a:rPr lang="tr-TR" dirty="0"/>
              <a:t>bulmak üzere yola çıkan bir araştırmacıdır. Reiss doğrudan doğruya amaç dile yönelik bir eleştiri anlayışından yanadır. Öte yandan </a:t>
            </a:r>
            <a:r>
              <a:rPr lang="tr-TR" dirty="0" smtClean="0"/>
              <a:t>çeviri </a:t>
            </a:r>
            <a:r>
              <a:rPr lang="tr-TR" dirty="0"/>
              <a:t>eleştirisinin, dilde K. Bühler’in saptadığı bilgilendirme, anlatma, seslenme işlevleriyle, bu işlevlerin yarattığı ana-metin türlerini her zaman gözetmesi gerektiğini ileri sürer. Reiss’ın baştan saptadığı üç ana-metin türü yanında andığı işitsel araçlı tür ise, daha sonraki yayımlarında çok amaçlı </a:t>
            </a:r>
            <a:r>
              <a:rPr lang="tr-TR" dirty="0" smtClean="0"/>
              <a:t>biçiminde </a:t>
            </a:r>
            <a:r>
              <a:rPr lang="tr-TR" dirty="0"/>
              <a:t>adlandırılarak genişletilir. Bu ana-tür görsel işitsel </a:t>
            </a:r>
            <a:r>
              <a:rPr lang="tr-TR" dirty="0" smtClean="0"/>
              <a:t>iletişim </a:t>
            </a:r>
            <a:r>
              <a:rPr lang="tr-TR" dirty="0"/>
              <a:t>araçları için hazırlanan (film sözleri, film yazıları vb.) metinleri kapsar. </a:t>
            </a:r>
            <a:endParaRPr lang="tr-TR" dirty="0" smtClean="0"/>
          </a:p>
          <a:p>
            <a:pPr marL="0" lvl="0" indent="0" algn="just">
              <a:buNone/>
            </a:pPr>
            <a:r>
              <a:rPr lang="tr-TR" dirty="0" smtClean="0"/>
              <a:t>Gerçekte </a:t>
            </a:r>
            <a:r>
              <a:rPr lang="tr-TR" dirty="0" err="1" smtClean="0"/>
              <a:t>Reiss’ın</a:t>
            </a:r>
            <a:r>
              <a:rPr lang="tr-TR" dirty="0" smtClean="0"/>
              <a:t> eleştiri konusundaki düşüncelerinde güç anlaşılır olan şey, </a:t>
            </a:r>
            <a:r>
              <a:rPr lang="tr-TR" dirty="0" err="1" smtClean="0"/>
              <a:t>Koller’in</a:t>
            </a:r>
            <a:r>
              <a:rPr lang="tr-TR" dirty="0" smtClean="0"/>
              <a:t> de belirttiği gibi bütünüyle çeviri metin doğrultulu kaynak dilden bağımsız bir eleştirinin olabilirliğine inanmasıdır. Oysa çeviri eleştirisinde özgün metinle yapılacak karşılaştırmaların büsbütün yadsınamayacağı bir gerçektir. </a:t>
            </a:r>
          </a:p>
          <a:p>
            <a:pPr marL="0" lvl="0" indent="0" algn="just">
              <a:buNone/>
            </a:pPr>
            <a:endParaRPr lang="tr-TR" dirty="0"/>
          </a:p>
        </p:txBody>
      </p:sp>
    </p:spTree>
    <p:extLst>
      <p:ext uri="{BB962C8B-B14F-4D97-AF65-F5344CB8AC3E}">
        <p14:creationId xmlns:p14="http://schemas.microsoft.com/office/powerpoint/2010/main" val="2550518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620688"/>
            <a:ext cx="7886700" cy="5556275"/>
          </a:xfrm>
        </p:spPr>
        <p:txBody>
          <a:bodyPr>
            <a:normAutofit/>
          </a:bodyPr>
          <a:lstStyle/>
          <a:p>
            <a:pPr marL="0" lvl="0" indent="0" algn="just">
              <a:buNone/>
            </a:pPr>
            <a:r>
              <a:rPr lang="tr-TR" b="1" dirty="0" smtClean="0"/>
              <a:t>Eleştiri Yöntemi Üstüne</a:t>
            </a:r>
          </a:p>
          <a:p>
            <a:pPr marL="0" lvl="0" indent="0" algn="just">
              <a:buNone/>
            </a:pPr>
            <a:r>
              <a:rPr lang="tr-TR" dirty="0" smtClean="0"/>
              <a:t>Çeviri eleştirisinde önemli olan, doğrudan doğruya yapılacak yanlış-doğru çözümlemeleri değildir. Kaynak dil ile amaç dil, özgün metin ile çeviri metin arasında yapılacak </a:t>
            </a:r>
            <a:r>
              <a:rPr lang="tr-TR" dirty="0" err="1" smtClean="0"/>
              <a:t>ayrımsal</a:t>
            </a:r>
            <a:r>
              <a:rPr lang="tr-TR" dirty="0"/>
              <a:t> </a:t>
            </a:r>
            <a:r>
              <a:rPr lang="tr-TR" dirty="0" smtClean="0"/>
              <a:t>karşılaştırmalarla, tek tek yanlışlar ötesinde, benzer türden yanlışların nedenleri, işlenme olasılıkları, dizgeli bir biçimde ortaya konursa, yapıcı bir eleştiriye doğru adım atılmış olacaktır.</a:t>
            </a:r>
          </a:p>
          <a:p>
            <a:pPr marL="0" lvl="0" indent="0" algn="just">
              <a:buNone/>
            </a:pPr>
            <a:r>
              <a:rPr lang="tr-TR" dirty="0" smtClean="0"/>
              <a:t>Çeviri metnini de, çeviri dili olanakları açısından sürekli göz önünde tutacak eleştirmen, kaynak metne bir dizi soru yöneltir (</a:t>
            </a:r>
            <a:r>
              <a:rPr lang="tr-TR" dirty="0" err="1" smtClean="0"/>
              <a:t>Koller</a:t>
            </a:r>
            <a:r>
              <a:rPr lang="tr-TR" dirty="0" smtClean="0"/>
              <a:t>, 1979).</a:t>
            </a:r>
          </a:p>
          <a:p>
            <a:pPr marL="0" lvl="0" indent="0" algn="just">
              <a:buNone/>
            </a:pPr>
            <a:r>
              <a:rPr lang="tr-TR" dirty="0" smtClean="0"/>
              <a:t>Metnin dilsel işlevi nedir?</a:t>
            </a:r>
          </a:p>
          <a:p>
            <a:pPr marL="0" lvl="0" indent="0" algn="just">
              <a:buNone/>
            </a:pPr>
            <a:r>
              <a:rPr lang="tr-TR" dirty="0" smtClean="0"/>
              <a:t>Metnin </a:t>
            </a:r>
            <a:r>
              <a:rPr lang="tr-TR" dirty="0" err="1" smtClean="0"/>
              <a:t>içeriksel</a:t>
            </a:r>
            <a:r>
              <a:rPr lang="tr-TR" dirty="0" smtClean="0"/>
              <a:t> özellikleri nelerdir?</a:t>
            </a:r>
          </a:p>
          <a:p>
            <a:pPr marL="0" lvl="0" indent="0" algn="just">
              <a:buNone/>
            </a:pPr>
            <a:r>
              <a:rPr lang="tr-TR" dirty="0" smtClean="0"/>
              <a:t>Metnin dilsel </a:t>
            </a:r>
            <a:r>
              <a:rPr lang="tr-TR" dirty="0" err="1" smtClean="0"/>
              <a:t>biçemsel</a:t>
            </a:r>
            <a:r>
              <a:rPr lang="tr-TR" dirty="0" smtClean="0"/>
              <a:t> özellikleri nelerdir?</a:t>
            </a:r>
          </a:p>
          <a:p>
            <a:pPr marL="0" lvl="0" indent="0" algn="just">
              <a:buNone/>
            </a:pPr>
            <a:r>
              <a:rPr lang="tr-TR" dirty="0" smtClean="0"/>
              <a:t>Metnin </a:t>
            </a:r>
            <a:r>
              <a:rPr lang="tr-TR" dirty="0" err="1" smtClean="0"/>
              <a:t>biçemsel</a:t>
            </a:r>
            <a:r>
              <a:rPr lang="tr-TR" dirty="0" smtClean="0"/>
              <a:t> estetik özellikleri nelerdir?</a:t>
            </a:r>
          </a:p>
          <a:p>
            <a:pPr marL="0" lvl="0" indent="0" algn="just">
              <a:buNone/>
            </a:pPr>
            <a:r>
              <a:rPr lang="tr-TR" dirty="0" smtClean="0"/>
              <a:t>Metindeki dil kullanımının alıcıya yönelik özellikleri nelerdir?</a:t>
            </a:r>
          </a:p>
          <a:p>
            <a:pPr marL="0" lvl="0" indent="0" algn="just">
              <a:buNone/>
            </a:pPr>
            <a:r>
              <a:rPr lang="tr-TR" dirty="0" smtClean="0"/>
              <a:t>Bu soruların yanıtlanmasına yönelik incelemelerden sonra, eleştirmen çevirinin değeri ya da başarı derecesi konusunda bir yargı oluşturabilir.</a:t>
            </a:r>
          </a:p>
        </p:txBody>
      </p:sp>
    </p:spTree>
    <p:extLst>
      <p:ext uri="{BB962C8B-B14F-4D97-AF65-F5344CB8AC3E}">
        <p14:creationId xmlns:p14="http://schemas.microsoft.com/office/powerpoint/2010/main" val="2666057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620688"/>
            <a:ext cx="7886700" cy="5556275"/>
          </a:xfrm>
        </p:spPr>
        <p:txBody>
          <a:bodyPr>
            <a:normAutofit/>
          </a:bodyPr>
          <a:lstStyle/>
          <a:p>
            <a:pPr marL="0" lvl="0" indent="0" algn="just">
              <a:buNone/>
            </a:pPr>
            <a:r>
              <a:rPr lang="tr-TR" sz="2000" dirty="0" smtClean="0"/>
              <a:t>Metnin dilsel işlevi nedir?</a:t>
            </a:r>
          </a:p>
          <a:p>
            <a:pPr marL="0" lvl="0" indent="0" algn="just">
              <a:buNone/>
            </a:pPr>
            <a:r>
              <a:rPr lang="tr-TR" sz="2000" dirty="0" smtClean="0"/>
              <a:t>Bir metnin bütününde ağır basan dilsel işlev, K. </a:t>
            </a:r>
            <a:r>
              <a:rPr lang="tr-TR" sz="2000" dirty="0" err="1" smtClean="0"/>
              <a:t>Bühler'in</a:t>
            </a:r>
            <a:r>
              <a:rPr lang="tr-TR" sz="2000" dirty="0" smtClean="0"/>
              <a:t> görüşlerinden yola çıkılarak, bilgilendirici, anlatımcı ya da seslenici olarak saptanabilir. Bunlara </a:t>
            </a:r>
            <a:r>
              <a:rPr lang="tr-TR" sz="2000" dirty="0" err="1" smtClean="0"/>
              <a:t>Reiss'ın</a:t>
            </a:r>
            <a:r>
              <a:rPr lang="tr-TR" sz="2000" dirty="0" smtClean="0"/>
              <a:t> dördüncü olarak önerdiği çoğul-araçlı işlevi de ekleyebiliriz. Yalnız, </a:t>
            </a:r>
            <a:r>
              <a:rPr lang="tr-TR" sz="2000" dirty="0" err="1" smtClean="0"/>
              <a:t>Bühler'in</a:t>
            </a:r>
            <a:r>
              <a:rPr lang="tr-TR" sz="2000" dirty="0" smtClean="0"/>
              <a:t> temel dil işlevlerine örnek olarak sıraladığı metin ana-türlerinin değişkenliğe açık olduğunu, kimi metinlerde iki ya da üç işlevin eşit derecede önemle yan yana bulunabileceğini unutmamak gerekir.</a:t>
            </a:r>
          </a:p>
          <a:p>
            <a:pPr marL="0" lvl="0" indent="0" algn="just">
              <a:buNone/>
            </a:pPr>
            <a:r>
              <a:rPr lang="tr-TR" sz="2000" dirty="0" smtClean="0"/>
              <a:t>Sözgelişi, </a:t>
            </a:r>
            <a:r>
              <a:rPr lang="tr-TR" sz="2000" dirty="0" err="1" smtClean="0"/>
              <a:t>Bühler'in</a:t>
            </a:r>
            <a:r>
              <a:rPr lang="tr-TR" sz="2000" dirty="0" smtClean="0"/>
              <a:t> bilgilendirici işleve temel örnek olarak verdiği bilimsel metinlerin yanı sıra, bir gazete yazısı, belgesel roman, ilaç tanıtmalığı ya da kullanım kılavuzu da bilgilendirici, betimleyici bir dille yazılmış olabilir. Reklam ya da propaganda metinleri de her zaman seslenici değil, kimi durumlarda </a:t>
            </a:r>
            <a:r>
              <a:rPr lang="tr-TR" sz="2000" dirty="0" smtClean="0"/>
              <a:t>anlatımcı </a:t>
            </a:r>
            <a:r>
              <a:rPr lang="tr-TR" sz="2000" dirty="0" smtClean="0"/>
              <a:t>ya da bilgilendirici bir dille yazılmış olabilir (bkz. </a:t>
            </a:r>
            <a:r>
              <a:rPr lang="tr-TR" sz="2000" dirty="0" err="1" smtClean="0"/>
              <a:t>Koller</a:t>
            </a:r>
            <a:r>
              <a:rPr lang="tr-TR" sz="2000" dirty="0" smtClean="0"/>
              <a:t>, 1979). </a:t>
            </a:r>
            <a:r>
              <a:rPr lang="tr-TR" sz="2000" dirty="0"/>
              <a:t>M</a:t>
            </a:r>
            <a:r>
              <a:rPr lang="tr-TR" sz="2000" dirty="0" smtClean="0"/>
              <a:t>etin türü bölümlemesi, çevirmene de eleştirmene de her zaman yararlı olabilir. Önemli </a:t>
            </a:r>
            <a:r>
              <a:rPr lang="tr-TR" sz="2000" dirty="0" smtClean="0"/>
              <a:t>nokta</a:t>
            </a:r>
            <a:r>
              <a:rPr lang="tr-TR" sz="2000" dirty="0" smtClean="0"/>
              <a:t>, işlevsel metin türü ayrımı ile yazın alanındaki geleneksel metin türleri ayrımını birbirine karıştırmamaktır.</a:t>
            </a:r>
          </a:p>
        </p:txBody>
      </p:sp>
    </p:spTree>
    <p:extLst>
      <p:ext uri="{BB962C8B-B14F-4D97-AF65-F5344CB8AC3E}">
        <p14:creationId xmlns:p14="http://schemas.microsoft.com/office/powerpoint/2010/main" val="14955467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620688"/>
            <a:ext cx="7886700" cy="5556275"/>
          </a:xfrm>
        </p:spPr>
        <p:txBody>
          <a:bodyPr>
            <a:normAutofit lnSpcReduction="10000"/>
          </a:bodyPr>
          <a:lstStyle/>
          <a:p>
            <a:pPr marL="0" lvl="0" indent="0" algn="just">
              <a:buNone/>
            </a:pPr>
            <a:r>
              <a:rPr lang="tr-TR" sz="2000" dirty="0" smtClean="0"/>
              <a:t>Metnin </a:t>
            </a:r>
            <a:r>
              <a:rPr lang="tr-TR" sz="2000" dirty="0" err="1" smtClean="0"/>
              <a:t>içeriksel</a:t>
            </a:r>
            <a:r>
              <a:rPr lang="tr-TR" sz="2000" dirty="0" smtClean="0"/>
              <a:t> özellikleri nelerdir? </a:t>
            </a:r>
          </a:p>
          <a:p>
            <a:pPr marL="0" lvl="0" indent="0" algn="just">
              <a:buNone/>
            </a:pPr>
            <a:r>
              <a:rPr lang="tr-TR" sz="2000" dirty="0" smtClean="0"/>
              <a:t>G</a:t>
            </a:r>
            <a:r>
              <a:rPr lang="tr-TR" sz="2000" b="0" i="0" u="none" strike="noStrike" baseline="0" dirty="0" smtClean="0"/>
              <a:t>enellikle bir metnin</a:t>
            </a:r>
            <a:r>
              <a:rPr lang="tr-TR" sz="2000" b="0" i="0" u="none" strike="noStrike" dirty="0" smtClean="0"/>
              <a:t> </a:t>
            </a:r>
            <a:r>
              <a:rPr lang="tr-TR" sz="2000" b="0" i="0" u="none" strike="noStrike" baseline="0" dirty="0" smtClean="0"/>
              <a:t>içeriği dört temel özellikten birini taşıyabilir. Karmaşık metinlerde</a:t>
            </a:r>
            <a:r>
              <a:rPr lang="tr-TR" sz="2000" b="0" i="0" u="none" strike="noStrike" dirty="0" smtClean="0"/>
              <a:t> </a:t>
            </a:r>
            <a:r>
              <a:rPr lang="tr-TR" sz="2000" b="0" i="0" u="none" strike="noStrike" baseline="0" dirty="0" smtClean="0"/>
              <a:t>ise içerik, birden fazla doğrultuda gelişebilir:</a:t>
            </a:r>
          </a:p>
          <a:p>
            <a:pPr marL="0" indent="0" algn="just">
              <a:buNone/>
            </a:pPr>
            <a:r>
              <a:rPr lang="tr-TR" sz="2000" b="0" i="0" u="none" strike="noStrike" baseline="0" dirty="0" smtClean="0"/>
              <a:t>1. Kimi metinlerin içeriği, herhangi bir bilgi ya da uzmanlık</a:t>
            </a:r>
            <a:r>
              <a:rPr lang="tr-TR" sz="2000" b="0" i="0" u="none" strike="noStrike" dirty="0" smtClean="0"/>
              <a:t> </a:t>
            </a:r>
            <a:r>
              <a:rPr lang="tr-TR" sz="2000" b="0" i="0" u="none" strike="noStrike" baseline="0" dirty="0" smtClean="0"/>
              <a:t>dalında, kaynak dil kültürüyle doğrudan doğruya</a:t>
            </a:r>
            <a:r>
              <a:rPr lang="tr-TR" sz="2000" b="0" i="0" u="none" strike="noStrike" dirty="0" smtClean="0"/>
              <a:t> </a:t>
            </a:r>
            <a:r>
              <a:rPr lang="tr-TR" sz="2000" b="0" i="0" u="none" strike="noStrike" baseline="0" dirty="0" smtClean="0"/>
              <a:t>koşullu olmayan, </a:t>
            </a:r>
            <a:r>
              <a:rPr lang="tr-TR" sz="2000" b="0" i="0" u="none" strike="noStrike" baseline="0" dirty="0" err="1" smtClean="0"/>
              <a:t>genelgeçer</a:t>
            </a:r>
            <a:r>
              <a:rPr lang="tr-TR" sz="2000" b="0" i="0" u="none" strike="noStrike" baseline="0" dirty="0" smtClean="0"/>
              <a:t> konulardan oluşur.</a:t>
            </a:r>
            <a:r>
              <a:rPr lang="tr-TR" sz="2000" b="0" i="0" u="none" strike="noStrike" dirty="0" smtClean="0"/>
              <a:t> </a:t>
            </a:r>
            <a:r>
              <a:rPr lang="tr-TR" sz="2000" b="0" i="0" u="none" strike="noStrike" baseline="0" dirty="0" smtClean="0"/>
              <a:t>Bilimsel teknik metinlerin çoğu böyledir.</a:t>
            </a:r>
          </a:p>
          <a:p>
            <a:pPr marL="0" indent="0" algn="just">
              <a:buNone/>
            </a:pPr>
            <a:r>
              <a:rPr lang="tr-TR" sz="2000" b="0" i="0" u="none" strike="noStrike" baseline="0" dirty="0" smtClean="0"/>
              <a:t>2. Kimi metinler ise, kaynak dilin kültürel bağlamıyla</a:t>
            </a:r>
            <a:r>
              <a:rPr lang="tr-TR" sz="2000" b="0" i="0" u="none" strike="noStrike" dirty="0" smtClean="0"/>
              <a:t> </a:t>
            </a:r>
            <a:r>
              <a:rPr lang="tr-TR" sz="2000" b="0" i="0" u="none" strike="noStrike" baseline="0" dirty="0" smtClean="0"/>
              <a:t>koşullu konuları dile getirdiklerinden, o kültürün</a:t>
            </a:r>
            <a:r>
              <a:rPr lang="tr-TR" sz="2000" b="0" i="0" u="none" strike="noStrike" dirty="0" smtClean="0"/>
              <a:t> </a:t>
            </a:r>
            <a:r>
              <a:rPr lang="tr-TR" sz="2000" b="0" i="0" u="none" strike="noStrike" baseline="0" dirty="0" smtClean="0"/>
              <a:t>dünyasıyla ilgili bir ön bilgi ışığında anlaşılabilirler.</a:t>
            </a:r>
            <a:r>
              <a:rPr lang="tr-TR" sz="2000" b="0" i="0" u="none" strike="noStrike" dirty="0" smtClean="0"/>
              <a:t> </a:t>
            </a:r>
            <a:r>
              <a:rPr lang="tr-TR" sz="2000" b="0" i="0" u="none" strike="noStrike" baseline="0" dirty="0" smtClean="0"/>
              <a:t>Yöresel halk yazını, Türkçedeki divan ya da tekke yazını</a:t>
            </a:r>
            <a:r>
              <a:rPr lang="tr-TR" sz="2000" b="0" i="0" u="none" strike="noStrike" dirty="0" smtClean="0"/>
              <a:t> </a:t>
            </a:r>
            <a:r>
              <a:rPr lang="tr-TR" sz="2000" b="0" i="0" u="none" strike="noStrike" baseline="0" dirty="0" smtClean="0"/>
              <a:t>bu tür bir içeriğin örnekleri olarak anılabilir.</a:t>
            </a:r>
          </a:p>
          <a:p>
            <a:pPr marL="0" indent="0" algn="just">
              <a:buNone/>
            </a:pPr>
            <a:r>
              <a:rPr lang="tr-TR" sz="2000" b="0" i="0" u="none" strike="noStrike" baseline="0" dirty="0" smtClean="0"/>
              <a:t>3. Kimi metinler, kaynak dilin kültürel bağlamıyla koşullu</a:t>
            </a:r>
            <a:r>
              <a:rPr lang="tr-TR" sz="2000" b="0" i="0" u="none" strike="noStrike" dirty="0" smtClean="0"/>
              <a:t> </a:t>
            </a:r>
            <a:r>
              <a:rPr lang="tr-TR" sz="2000" b="0" i="0" u="none" strike="noStrike" baseline="0" dirty="0" smtClean="0"/>
              <a:t>konuları dile getirmekle birlikte, içeriklerinin</a:t>
            </a:r>
            <a:r>
              <a:rPr lang="tr-TR" sz="2000" b="0" i="0" u="none" strike="noStrike" dirty="0" smtClean="0"/>
              <a:t> </a:t>
            </a:r>
            <a:r>
              <a:rPr lang="tr-TR" sz="2000" b="0" i="0" u="none" strike="noStrike" baseline="0" dirty="0" smtClean="0"/>
              <a:t>anlaşılması için gerekli ek bilgiyi de dile getirirler.</a:t>
            </a:r>
            <a:r>
              <a:rPr lang="tr-TR" sz="2000" b="0" i="0" u="none" strike="noStrike" dirty="0" smtClean="0"/>
              <a:t> </a:t>
            </a:r>
            <a:r>
              <a:rPr lang="tr-TR" sz="2000" b="0" i="0" u="none" strike="noStrike" baseline="0" dirty="0" smtClean="0"/>
              <a:t>Yolculuk yazıları, </a:t>
            </a:r>
            <a:r>
              <a:rPr lang="tr-TR" sz="2000" b="0" i="0" u="none" strike="noStrike" baseline="0" dirty="0" err="1" smtClean="0"/>
              <a:t>budunbilimsel</a:t>
            </a:r>
            <a:r>
              <a:rPr lang="tr-TR" sz="2000" b="0" i="0" u="none" strike="noStrike" baseline="0" dirty="0" smtClean="0"/>
              <a:t>, </a:t>
            </a:r>
            <a:r>
              <a:rPr lang="tr-TR" sz="2000" b="0" i="0" u="none" strike="noStrike" baseline="0" dirty="0" err="1" smtClean="0"/>
              <a:t>halkbilimsel</a:t>
            </a:r>
            <a:r>
              <a:rPr lang="tr-TR" sz="2000" b="0" i="0" u="none" strike="noStrike" baseline="0" dirty="0" smtClean="0"/>
              <a:t> incelemeler,</a:t>
            </a:r>
            <a:r>
              <a:rPr lang="tr-TR" sz="2000" b="0" i="0" u="none" strike="noStrike" dirty="0" smtClean="0"/>
              <a:t> </a:t>
            </a:r>
            <a:r>
              <a:rPr lang="tr-TR" sz="2000" b="0" i="0" u="none" strike="noStrike" baseline="0" dirty="0" smtClean="0"/>
              <a:t>gezi reklamları bu özelliktedir.</a:t>
            </a:r>
          </a:p>
          <a:p>
            <a:pPr marL="0" indent="0" algn="just">
              <a:buNone/>
            </a:pPr>
            <a:r>
              <a:rPr lang="tr-TR" sz="2000" b="0" i="0" u="none" strike="noStrike" baseline="0" dirty="0" smtClean="0"/>
              <a:t>4. Kaynak dil kültürüyle koşullu olup da, bu bağı özel bir</a:t>
            </a:r>
            <a:r>
              <a:rPr lang="tr-TR" sz="2000" b="0" i="0" u="none" strike="noStrike" dirty="0" smtClean="0"/>
              <a:t> </a:t>
            </a:r>
            <a:r>
              <a:rPr lang="tr-TR" sz="2000" b="0" i="0" u="none" strike="noStrike" baseline="0" dirty="0" smtClean="0"/>
              <a:t>biçimde, çoğunlukla örtük olarak sürdüren metinler</a:t>
            </a:r>
            <a:r>
              <a:rPr lang="tr-TR" sz="2000" b="0" i="0" u="none" strike="noStrike" dirty="0" smtClean="0"/>
              <a:t> </a:t>
            </a:r>
            <a:r>
              <a:rPr lang="tr-TR" sz="2000" b="0" i="0" u="none" strike="noStrike" baseline="0" dirty="0" smtClean="0"/>
              <a:t>de vardır. Bu metinlerin kaynak dil ortamıyla </a:t>
            </a:r>
            <a:r>
              <a:rPr lang="tr-TR" sz="2000" b="0" i="0" u="none" strike="noStrike" baseline="0" dirty="0" err="1" smtClean="0"/>
              <a:t>içeriksel</a:t>
            </a:r>
            <a:r>
              <a:rPr lang="tr-TR" sz="2000" dirty="0"/>
              <a:t> </a:t>
            </a:r>
            <a:r>
              <a:rPr lang="tr-TR" sz="2000" b="0" i="0" u="none" strike="noStrike" baseline="0" dirty="0" smtClean="0"/>
              <a:t>ilişkileri, ancak kendilerinin dilsel iç bağlamından çıkarılabilir.</a:t>
            </a:r>
            <a:r>
              <a:rPr lang="tr-TR" sz="2000" b="0" i="0" u="none" strike="noStrike" dirty="0" smtClean="0"/>
              <a:t> </a:t>
            </a:r>
            <a:r>
              <a:rPr lang="tr-TR" sz="2000" b="0" i="0" u="none" strike="noStrike" baseline="0" dirty="0" smtClean="0"/>
              <a:t>Gerçekte bu metinler, çoğu durumda, kendi</a:t>
            </a:r>
            <a:r>
              <a:rPr lang="tr-TR" sz="2000" b="0" i="0" u="none" strike="noStrike" dirty="0" smtClean="0"/>
              <a:t> </a:t>
            </a:r>
            <a:r>
              <a:rPr lang="tr-TR" sz="2000" b="0" i="0" u="none" strike="noStrike" baseline="0" dirty="0" smtClean="0"/>
              <a:t>içerik </a:t>
            </a:r>
            <a:r>
              <a:rPr lang="tr-TR" sz="2000" b="0" i="0" u="none" strike="noStrike" baseline="0" dirty="0" err="1" smtClean="0"/>
              <a:t>göndergelerini</a:t>
            </a:r>
            <a:r>
              <a:rPr lang="tr-TR" sz="2000" b="0" i="0" u="none" strike="noStrike" baseline="0" dirty="0" smtClean="0"/>
              <a:t>, içlerinde oluştururlar. Sanat</a:t>
            </a:r>
            <a:r>
              <a:rPr lang="tr-TR" sz="2000" b="0" i="0" u="none" strike="noStrike" dirty="0" smtClean="0"/>
              <a:t> </a:t>
            </a:r>
            <a:r>
              <a:rPr lang="tr-TR" sz="2000" b="0" i="0" u="none" strike="noStrike" baseline="0" dirty="0" smtClean="0"/>
              <a:t>nitelikli yazın metinleri çoğunlukla böyledir.</a:t>
            </a:r>
            <a:endParaRPr lang="tr-TR" sz="2000" dirty="0" smtClean="0"/>
          </a:p>
        </p:txBody>
      </p:sp>
    </p:spTree>
    <p:extLst>
      <p:ext uri="{BB962C8B-B14F-4D97-AF65-F5344CB8AC3E}">
        <p14:creationId xmlns:p14="http://schemas.microsoft.com/office/powerpoint/2010/main" val="40945014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8650" y="620688"/>
            <a:ext cx="7886700" cy="5556275"/>
          </a:xfrm>
        </p:spPr>
        <p:txBody>
          <a:bodyPr>
            <a:normAutofit fontScale="85000" lnSpcReduction="20000"/>
          </a:bodyPr>
          <a:lstStyle/>
          <a:p>
            <a:pPr marL="0" lvl="0" indent="0" algn="just">
              <a:buNone/>
            </a:pPr>
            <a:r>
              <a:rPr lang="tr-TR" sz="2000" dirty="0" smtClean="0"/>
              <a:t>Metnin dilsel </a:t>
            </a:r>
            <a:r>
              <a:rPr lang="tr-TR" sz="2000" dirty="0" err="1" smtClean="0"/>
              <a:t>biçemsel</a:t>
            </a:r>
            <a:r>
              <a:rPr lang="tr-TR" sz="2000" dirty="0" smtClean="0"/>
              <a:t> özellikleri nelerdir?</a:t>
            </a:r>
          </a:p>
          <a:p>
            <a:pPr marL="0" lvl="0" indent="0" algn="just">
              <a:buNone/>
            </a:pPr>
            <a:r>
              <a:rPr lang="tr-TR" sz="2000" dirty="0" smtClean="0"/>
              <a:t>Bu özelliklerin saptanmasında, metne değişik açılardan bakılarak çok sayıda etken irdelenebilir (</a:t>
            </a:r>
            <a:r>
              <a:rPr lang="tr-TR" sz="2000" dirty="0" err="1" smtClean="0"/>
              <a:t>Koller</a:t>
            </a:r>
            <a:r>
              <a:rPr lang="tr-TR" sz="2000" dirty="0" smtClean="0"/>
              <a:t>, 1979).</a:t>
            </a:r>
          </a:p>
          <a:p>
            <a:pPr marL="0" lvl="0" indent="0" algn="just">
              <a:buNone/>
            </a:pPr>
            <a:r>
              <a:rPr lang="tr-TR" sz="2000" dirty="0" smtClean="0"/>
              <a:t>(1) Sözcük dağarcığı ile söz kullanımı açısından:</a:t>
            </a:r>
          </a:p>
          <a:p>
            <a:pPr marL="0" lvl="0" indent="0" algn="just">
              <a:buNone/>
            </a:pPr>
            <a:r>
              <a:rPr lang="tr-TR" sz="2000" dirty="0" smtClean="0"/>
              <a:t>— Değişik dillerden aktarma terimlerle sözcüklerin kullanılması.</a:t>
            </a:r>
          </a:p>
          <a:p>
            <a:pPr marL="0" lvl="0" indent="0" algn="just">
              <a:buNone/>
            </a:pPr>
            <a:r>
              <a:rPr lang="tr-TR" sz="2000" dirty="0" smtClean="0"/>
              <a:t>— Özellikle kaynak dil kökenli terimlerle sözcüklerin kullanılması.</a:t>
            </a:r>
          </a:p>
          <a:p>
            <a:pPr marL="0" lvl="0" indent="0" algn="just">
              <a:buNone/>
            </a:pPr>
            <a:r>
              <a:rPr lang="tr-TR" sz="2000" dirty="0" smtClean="0"/>
              <a:t>— Tek bir dilin kültür bağlamıyla koşullu terimlerle sözcükler kullanılması.</a:t>
            </a:r>
          </a:p>
          <a:p>
            <a:pPr marL="0" lvl="0" indent="0" algn="just">
              <a:buNone/>
            </a:pPr>
            <a:r>
              <a:rPr lang="tr-TR" sz="2000" dirty="0" smtClean="0"/>
              <a:t>— Tek bir dildeki çoğul anlamlı sözcüklerin kullanılması.</a:t>
            </a:r>
          </a:p>
          <a:p>
            <a:pPr marL="0" lvl="0" indent="0" algn="just">
              <a:buNone/>
            </a:pPr>
            <a:r>
              <a:rPr lang="tr-TR" sz="2000" dirty="0" smtClean="0"/>
              <a:t>— Çoğul anlamlılığın metin içi bağlamda da sürmesi.</a:t>
            </a:r>
          </a:p>
          <a:p>
            <a:pPr marL="0" lvl="0" indent="0" algn="just">
              <a:buNone/>
            </a:pPr>
            <a:r>
              <a:rPr lang="tr-TR" sz="2000" dirty="0" smtClean="0"/>
              <a:t>— Kaynak dille koşullu </a:t>
            </a:r>
            <a:r>
              <a:rPr lang="tr-TR" sz="2000" dirty="0" err="1" smtClean="0"/>
              <a:t>eğretilemeli</a:t>
            </a:r>
            <a:r>
              <a:rPr lang="tr-TR" sz="2000" dirty="0" smtClean="0"/>
              <a:t> deyim ya da sözcüklerin kullanılması.</a:t>
            </a:r>
          </a:p>
          <a:p>
            <a:pPr marL="0" lvl="0" indent="0" algn="just">
              <a:buNone/>
            </a:pPr>
            <a:r>
              <a:rPr lang="tr-TR" sz="2000" dirty="0" smtClean="0"/>
              <a:t>— Sözcüklerin ses yapılarından yararlanılması.</a:t>
            </a:r>
          </a:p>
          <a:p>
            <a:pPr marL="0" lvl="0" indent="0" algn="just">
              <a:buNone/>
            </a:pPr>
            <a:r>
              <a:rPr lang="tr-TR" sz="2000" dirty="0" smtClean="0"/>
              <a:t>— </a:t>
            </a:r>
            <a:r>
              <a:rPr lang="tr-TR" sz="2000" dirty="0" err="1" smtClean="0"/>
              <a:t>Yananlamlı</a:t>
            </a:r>
            <a:r>
              <a:rPr lang="tr-TR" sz="2000" dirty="0" smtClean="0"/>
              <a:t> sözcüklerin sıkça kullanılması.</a:t>
            </a:r>
          </a:p>
          <a:p>
            <a:pPr marL="0" lvl="0" indent="0" algn="just">
              <a:buNone/>
            </a:pPr>
            <a:r>
              <a:rPr lang="tr-TR" sz="2000" dirty="0" smtClean="0"/>
              <a:t>(2) Sözdizimi açısından:</a:t>
            </a:r>
          </a:p>
          <a:p>
            <a:pPr marL="0" lvl="0" indent="0" algn="just">
              <a:buNone/>
            </a:pPr>
            <a:r>
              <a:rPr lang="tr-TR" sz="2000" dirty="0" smtClean="0"/>
              <a:t>— Kaynak dilin kendine özgü </a:t>
            </a:r>
            <a:r>
              <a:rPr lang="tr-TR" sz="2000" dirty="0" err="1" smtClean="0"/>
              <a:t>sözdizimsel</a:t>
            </a:r>
            <a:r>
              <a:rPr lang="tr-TR" sz="2000" dirty="0" smtClean="0"/>
              <a:t> özelliklerinin kullanılması.</a:t>
            </a:r>
          </a:p>
          <a:p>
            <a:pPr marL="0" lvl="0" indent="0" algn="just">
              <a:buNone/>
            </a:pPr>
            <a:r>
              <a:rPr lang="tr-TR" sz="2000" dirty="0" smtClean="0"/>
              <a:t>— Kaynak dilin alışılmış sözdiziminin karılması.</a:t>
            </a:r>
          </a:p>
          <a:p>
            <a:pPr marL="0" lvl="0" indent="0" algn="just">
              <a:buNone/>
            </a:pPr>
            <a:r>
              <a:rPr lang="tr-TR" sz="2000" dirty="0" smtClean="0"/>
              <a:t>(3) Dil kullanım kuralları açısından:</a:t>
            </a:r>
          </a:p>
          <a:p>
            <a:pPr marL="0" lvl="0" indent="0" algn="just">
              <a:buNone/>
            </a:pPr>
            <a:r>
              <a:rPr lang="tr-TR" sz="2000" dirty="0" smtClean="0"/>
              <a:t>— Kaynak dil metninin, söz konusu metin türünün yerleşik dil ile biçem özelliklerine bağlı kalması.</a:t>
            </a:r>
          </a:p>
          <a:p>
            <a:pPr marL="0" lvl="0" indent="0" algn="just">
              <a:buNone/>
            </a:pPr>
            <a:r>
              <a:rPr lang="tr-TR" sz="2000" dirty="0" smtClean="0"/>
              <a:t>— Kaynak dil metninin, söz konusu metin türünün yerleşik dil ile biçem özelliklerini kırması.</a:t>
            </a:r>
          </a:p>
        </p:txBody>
      </p:sp>
    </p:spTree>
    <p:extLst>
      <p:ext uri="{BB962C8B-B14F-4D97-AF65-F5344CB8AC3E}">
        <p14:creationId xmlns:p14="http://schemas.microsoft.com/office/powerpoint/2010/main" val="32272309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111</TotalTime>
  <Words>1277</Words>
  <Application>Microsoft Office PowerPoint</Application>
  <PresentationFormat>Ekran Gösterisi (4:3)</PresentationFormat>
  <Paragraphs>54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-=[By NeC]=-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büşra</dc:creator>
  <cp:lastModifiedBy>User</cp:lastModifiedBy>
  <cp:revision>14</cp:revision>
  <dcterms:created xsi:type="dcterms:W3CDTF">2014-05-01T20:45:40Z</dcterms:created>
  <dcterms:modified xsi:type="dcterms:W3CDTF">2018-03-26T19:23:10Z</dcterms:modified>
</cp:coreProperties>
</file>