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1" r:id="rId26"/>
    <p:sldId id="282" r:id="rId27"/>
    <p:sldId id="283" r:id="rId28"/>
    <p:sldId id="284" r:id="rId29"/>
    <p:sldId id="286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46131-9F2C-4FB7-A783-4C1BB2736F59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0B306-2960-400A-BF04-429BB6F708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219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46131-9F2C-4FB7-A783-4C1BB2736F59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0B306-2960-400A-BF04-429BB6F708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6341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46131-9F2C-4FB7-A783-4C1BB2736F59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0B306-2960-400A-BF04-429BB6F708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0344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46131-9F2C-4FB7-A783-4C1BB2736F59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0B306-2960-400A-BF04-429BB6F708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233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46131-9F2C-4FB7-A783-4C1BB2736F59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0B306-2960-400A-BF04-429BB6F708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609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46131-9F2C-4FB7-A783-4C1BB2736F59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0B306-2960-400A-BF04-429BB6F708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820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46131-9F2C-4FB7-A783-4C1BB2736F59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0B306-2960-400A-BF04-429BB6F708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448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46131-9F2C-4FB7-A783-4C1BB2736F59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0B306-2960-400A-BF04-429BB6F708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965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46131-9F2C-4FB7-A783-4C1BB2736F59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0B306-2960-400A-BF04-429BB6F708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492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46131-9F2C-4FB7-A783-4C1BB2736F59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0B306-2960-400A-BF04-429BB6F708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90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46131-9F2C-4FB7-A783-4C1BB2736F59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0B306-2960-400A-BF04-429BB6F708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516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46131-9F2C-4FB7-A783-4C1BB2736F59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0B306-2960-400A-BF04-429BB6F708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6573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ltug.yalcintas@politics.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atchmakersuite.sourceforge.net/" TargetMode="Externa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success-equation.com/urn.html" TargetMode="Externa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vanderw.co.za/schellings-segregation-simulation" TargetMode="Externa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6922"/>
            <a:ext cx="9144000" cy="2463041"/>
          </a:xfrm>
        </p:spPr>
        <p:txBody>
          <a:bodyPr>
            <a:normAutofit fontScale="90000"/>
          </a:bodyPr>
          <a:lstStyle/>
          <a:p>
            <a:r>
              <a:rPr lang="en-GB" dirty="0" err="1"/>
              <a:t>Evrim</a:t>
            </a:r>
            <a:r>
              <a:rPr lang="en-GB" dirty="0"/>
              <a:t>, </a:t>
            </a:r>
            <a:r>
              <a:rPr lang="en-GB" dirty="0" err="1"/>
              <a:t>Kurumlar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İktisat</a:t>
            </a:r>
            <a:r>
              <a:rPr lang="en-GB" dirty="0"/>
              <a:t> </a:t>
            </a:r>
            <a:r>
              <a:rPr lang="en-GB" dirty="0" err="1"/>
              <a:t>Kuramı</a:t>
            </a:r>
            <a:r>
              <a:rPr lang="en-GB" dirty="0"/>
              <a:t>: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mtClean="0"/>
              <a:t>Memetics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281927"/>
          </a:xfrm>
        </p:spPr>
        <p:txBody>
          <a:bodyPr/>
          <a:lstStyle/>
          <a:p>
            <a:r>
              <a:rPr lang="en-GB" dirty="0" smtClean="0"/>
              <a:t>Altug Yalcintas</a:t>
            </a:r>
          </a:p>
          <a:p>
            <a:r>
              <a:rPr lang="en-GB" dirty="0" smtClean="0"/>
              <a:t>Ankara University</a:t>
            </a:r>
          </a:p>
          <a:p>
            <a:r>
              <a:rPr lang="en-GB" dirty="0" smtClean="0">
                <a:hlinkClick r:id="rId2"/>
              </a:rPr>
              <a:t>altug.yalcintas@politics.ankara.edu.tr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9685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703512" y="260648"/>
            <a:ext cx="8640960" cy="6408712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 err="1"/>
              <a:t>The</a:t>
            </a:r>
            <a:r>
              <a:rPr lang="tr-TR" sz="3600" b="1" dirty="0"/>
              <a:t> </a:t>
            </a:r>
            <a:r>
              <a:rPr lang="tr-TR" sz="3600" b="1" dirty="0" err="1"/>
              <a:t>Selfish</a:t>
            </a:r>
            <a:r>
              <a:rPr lang="tr-TR" sz="3600" b="1" dirty="0"/>
              <a:t> Gene (1976)</a:t>
            </a:r>
          </a:p>
          <a:p>
            <a:pPr algn="l"/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3 Oval"/>
          <p:cNvSpPr/>
          <p:nvPr/>
        </p:nvSpPr>
        <p:spPr>
          <a:xfrm>
            <a:off x="2279576" y="1412776"/>
            <a:ext cx="1584176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Oval"/>
          <p:cNvSpPr/>
          <p:nvPr/>
        </p:nvSpPr>
        <p:spPr>
          <a:xfrm>
            <a:off x="8760296" y="2060848"/>
            <a:ext cx="1584176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Oval"/>
          <p:cNvSpPr/>
          <p:nvPr/>
        </p:nvSpPr>
        <p:spPr>
          <a:xfrm>
            <a:off x="6744072" y="1484784"/>
            <a:ext cx="1584176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Oval"/>
          <p:cNvSpPr/>
          <p:nvPr/>
        </p:nvSpPr>
        <p:spPr>
          <a:xfrm>
            <a:off x="4583832" y="1340768"/>
            <a:ext cx="1584176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2135560" y="2780928"/>
            <a:ext cx="720080" cy="72008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Oval"/>
          <p:cNvSpPr/>
          <p:nvPr/>
        </p:nvSpPr>
        <p:spPr>
          <a:xfrm>
            <a:off x="2279576" y="4581128"/>
            <a:ext cx="720080" cy="72008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9 Oval"/>
          <p:cNvSpPr/>
          <p:nvPr/>
        </p:nvSpPr>
        <p:spPr>
          <a:xfrm>
            <a:off x="1847528" y="3717032"/>
            <a:ext cx="720080" cy="72008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11 Oval"/>
          <p:cNvSpPr/>
          <p:nvPr/>
        </p:nvSpPr>
        <p:spPr>
          <a:xfrm>
            <a:off x="3287688" y="2852936"/>
            <a:ext cx="648072" cy="1224136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12 Oval"/>
          <p:cNvSpPr/>
          <p:nvPr/>
        </p:nvSpPr>
        <p:spPr>
          <a:xfrm>
            <a:off x="4295800" y="2492896"/>
            <a:ext cx="648072" cy="1224136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13 Oval"/>
          <p:cNvSpPr/>
          <p:nvPr/>
        </p:nvSpPr>
        <p:spPr>
          <a:xfrm>
            <a:off x="5231904" y="3212976"/>
            <a:ext cx="648072" cy="1224136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14 Oval"/>
          <p:cNvSpPr/>
          <p:nvPr/>
        </p:nvSpPr>
        <p:spPr>
          <a:xfrm>
            <a:off x="4151784" y="3861048"/>
            <a:ext cx="288032" cy="50405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16 Oval"/>
          <p:cNvSpPr/>
          <p:nvPr/>
        </p:nvSpPr>
        <p:spPr>
          <a:xfrm>
            <a:off x="4583832" y="5373216"/>
            <a:ext cx="288032" cy="50405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17 Oval"/>
          <p:cNvSpPr/>
          <p:nvPr/>
        </p:nvSpPr>
        <p:spPr>
          <a:xfrm>
            <a:off x="5015880" y="5805264"/>
            <a:ext cx="288032" cy="50405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9" name="18 Oval"/>
          <p:cNvSpPr/>
          <p:nvPr/>
        </p:nvSpPr>
        <p:spPr>
          <a:xfrm>
            <a:off x="5735960" y="5949280"/>
            <a:ext cx="288032" cy="50405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19 Oval"/>
          <p:cNvSpPr/>
          <p:nvPr/>
        </p:nvSpPr>
        <p:spPr>
          <a:xfrm>
            <a:off x="4295800" y="4653136"/>
            <a:ext cx="288032" cy="50405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20 Oval"/>
          <p:cNvSpPr/>
          <p:nvPr/>
        </p:nvSpPr>
        <p:spPr>
          <a:xfrm>
            <a:off x="5375920" y="2636912"/>
            <a:ext cx="1728192" cy="504056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2" name="21 Oval"/>
          <p:cNvSpPr/>
          <p:nvPr/>
        </p:nvSpPr>
        <p:spPr>
          <a:xfrm>
            <a:off x="7968208" y="4077072"/>
            <a:ext cx="1728192" cy="504056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3" name="22 Oval"/>
          <p:cNvSpPr/>
          <p:nvPr/>
        </p:nvSpPr>
        <p:spPr>
          <a:xfrm>
            <a:off x="8688288" y="4941168"/>
            <a:ext cx="1728192" cy="504056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4" name="23 Oval"/>
          <p:cNvSpPr/>
          <p:nvPr/>
        </p:nvSpPr>
        <p:spPr>
          <a:xfrm>
            <a:off x="8760296" y="5805264"/>
            <a:ext cx="1728192" cy="504056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5" name="24 Oval"/>
          <p:cNvSpPr/>
          <p:nvPr/>
        </p:nvSpPr>
        <p:spPr>
          <a:xfrm>
            <a:off x="6960096" y="3284984"/>
            <a:ext cx="1728192" cy="504056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7" name="26 Düz Bağlayıcı"/>
          <p:cNvCxnSpPr>
            <a:endCxn id="21" idx="2"/>
          </p:cNvCxnSpPr>
          <p:nvPr/>
        </p:nvCxnSpPr>
        <p:spPr>
          <a:xfrm flipV="1">
            <a:off x="4871864" y="2888940"/>
            <a:ext cx="504056" cy="1080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Düz Bağlayıcı"/>
          <p:cNvCxnSpPr>
            <a:stCxn id="12" idx="5"/>
            <a:endCxn id="15" idx="2"/>
          </p:cNvCxnSpPr>
          <p:nvPr/>
        </p:nvCxnSpPr>
        <p:spPr>
          <a:xfrm>
            <a:off x="3840852" y="3897802"/>
            <a:ext cx="310932" cy="2152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Düz Bağlayıcı"/>
          <p:cNvCxnSpPr/>
          <p:nvPr/>
        </p:nvCxnSpPr>
        <p:spPr>
          <a:xfrm flipH="1">
            <a:off x="2639616" y="2564904"/>
            <a:ext cx="216024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Düz Bağlayıcı"/>
          <p:cNvCxnSpPr/>
          <p:nvPr/>
        </p:nvCxnSpPr>
        <p:spPr>
          <a:xfrm flipV="1">
            <a:off x="2783632" y="3717032"/>
            <a:ext cx="576064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0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703512" y="260648"/>
            <a:ext cx="8640960" cy="6408712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 err="1"/>
              <a:t>The</a:t>
            </a:r>
            <a:r>
              <a:rPr lang="tr-TR" sz="3600" b="1" dirty="0"/>
              <a:t> </a:t>
            </a:r>
            <a:r>
              <a:rPr lang="tr-TR" sz="3600" b="1" dirty="0" err="1"/>
              <a:t>Blind</a:t>
            </a:r>
            <a:r>
              <a:rPr lang="tr-TR" sz="3600" b="1" dirty="0"/>
              <a:t> </a:t>
            </a:r>
            <a:r>
              <a:rPr lang="tr-TR" sz="3600" b="1" dirty="0" err="1"/>
              <a:t>Watchmaker</a:t>
            </a:r>
            <a:r>
              <a:rPr lang="tr-TR" sz="3600" b="1" dirty="0"/>
              <a:t> (1986)</a:t>
            </a:r>
          </a:p>
          <a:p>
            <a:pPr algn="l"/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Q1: Can a </a:t>
            </a:r>
            <a:r>
              <a:rPr lang="en-US" dirty="0" err="1" smtClean="0">
                <a:solidFill>
                  <a:schemeClr val="tx1"/>
                </a:solidFill>
              </a:rPr>
              <a:t>monke</a:t>
            </a:r>
            <a:r>
              <a:rPr lang="tr-TR" dirty="0" smtClean="0">
                <a:solidFill>
                  <a:schemeClr val="tx1"/>
                </a:solidFill>
              </a:rPr>
              <a:t>y</a:t>
            </a:r>
            <a:r>
              <a:rPr lang="en-US" dirty="0" smtClean="0">
                <a:solidFill>
                  <a:schemeClr val="tx1"/>
                </a:solidFill>
              </a:rPr>
              <a:t> write a sentence from Shakespeare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err="1" smtClean="0">
                <a:solidFill>
                  <a:schemeClr val="tx1"/>
                </a:solidFill>
              </a:rPr>
              <a:t>given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sufficient</a:t>
            </a:r>
            <a:r>
              <a:rPr lang="tr-TR" dirty="0" smtClean="0">
                <a:solidFill>
                  <a:schemeClr val="tx1"/>
                </a:solidFill>
              </a:rPr>
              <a:t> time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  <a:r>
              <a:rPr lang="tr-TR" dirty="0" smtClean="0">
                <a:solidFill>
                  <a:schemeClr val="tx1"/>
                </a:solidFill>
              </a:rPr>
              <a:t> (Experiment </a:t>
            </a:r>
            <a:r>
              <a:rPr lang="tr-TR" dirty="0" err="1" smtClean="0">
                <a:solidFill>
                  <a:schemeClr val="tx1"/>
                </a:solidFill>
              </a:rPr>
              <a:t>this</a:t>
            </a:r>
            <a:r>
              <a:rPr lang="tr-TR" dirty="0" smtClean="0">
                <a:solidFill>
                  <a:schemeClr val="tx1"/>
                </a:solidFill>
              </a:rPr>
              <a:t> in </a:t>
            </a:r>
            <a:r>
              <a:rPr lang="tr-TR" dirty="0" err="1" smtClean="0">
                <a:solidFill>
                  <a:schemeClr val="tx1"/>
                </a:solidFill>
              </a:rPr>
              <a:t>class</a:t>
            </a:r>
            <a:r>
              <a:rPr lang="tr-TR" dirty="0" smtClean="0">
                <a:solidFill>
                  <a:schemeClr val="tx1"/>
                </a:solidFill>
              </a:rPr>
              <a:t>)</a:t>
            </a:r>
            <a:endParaRPr lang="en-GB" dirty="0" smtClean="0">
              <a:solidFill>
                <a:schemeClr val="tx1"/>
              </a:solidFill>
            </a:endParaRPr>
          </a:p>
          <a:p>
            <a:pPr algn="l"/>
            <a:endParaRPr lang="en-GB" dirty="0">
              <a:solidFill>
                <a:schemeClr val="tx1"/>
              </a:solidFill>
            </a:endParaRPr>
          </a:p>
          <a:p>
            <a:pPr algn="l"/>
            <a:r>
              <a:rPr lang="en-GB" dirty="0" smtClean="0">
                <a:solidFill>
                  <a:schemeClr val="tx1"/>
                </a:solidFill>
              </a:rPr>
              <a:t>R1: </a:t>
            </a:r>
            <a:r>
              <a:rPr lang="tr-TR" dirty="0" smtClean="0">
                <a:solidFill>
                  <a:schemeClr val="tx1"/>
                </a:solidFill>
              </a:rPr>
              <a:t>No, it </a:t>
            </a:r>
            <a:r>
              <a:rPr lang="tr-TR" dirty="0" err="1" smtClean="0">
                <a:solidFill>
                  <a:schemeClr val="tx1"/>
                </a:solidFill>
              </a:rPr>
              <a:t>cannot</a:t>
            </a:r>
            <a:r>
              <a:rPr lang="tr-TR" dirty="0" smtClean="0">
                <a:solidFill>
                  <a:schemeClr val="tx1"/>
                </a:solidFill>
              </a:rPr>
              <a:t>! </a:t>
            </a:r>
            <a:r>
              <a:rPr lang="en-GB" dirty="0" smtClean="0">
                <a:solidFill>
                  <a:schemeClr val="tx1"/>
                </a:solidFill>
              </a:rPr>
              <a:t>S</a:t>
            </a:r>
            <a:r>
              <a:rPr lang="tr-TR" dirty="0" err="1" smtClean="0">
                <a:solidFill>
                  <a:schemeClr val="tx1"/>
                </a:solidFill>
              </a:rPr>
              <a:t>election</a:t>
            </a:r>
            <a:r>
              <a:rPr lang="tr-TR" dirty="0" smtClean="0">
                <a:solidFill>
                  <a:schemeClr val="tx1"/>
                </a:solidFill>
              </a:rPr>
              <a:t> is not </a:t>
            </a:r>
            <a:r>
              <a:rPr lang="tr-TR" dirty="0" err="1" smtClean="0">
                <a:solidFill>
                  <a:schemeClr val="tx1"/>
                </a:solidFill>
              </a:rPr>
              <a:t>based</a:t>
            </a:r>
            <a:r>
              <a:rPr lang="tr-TR" dirty="0" smtClean="0">
                <a:solidFill>
                  <a:schemeClr val="tx1"/>
                </a:solidFill>
              </a:rPr>
              <a:t> on </a:t>
            </a:r>
            <a:r>
              <a:rPr lang="tr-TR" dirty="0" err="1" smtClean="0">
                <a:solidFill>
                  <a:schemeClr val="tx1"/>
                </a:solidFill>
              </a:rPr>
              <a:t>chance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only</a:t>
            </a:r>
            <a:r>
              <a:rPr lang="tr-TR" dirty="0" smtClean="0">
                <a:solidFill>
                  <a:schemeClr val="tx1"/>
                </a:solidFill>
              </a:rPr>
              <a:t>.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Selection</a:t>
            </a:r>
            <a:r>
              <a:rPr lang="tr-TR" dirty="0" smtClean="0">
                <a:solidFill>
                  <a:schemeClr val="tx1"/>
                </a:solidFill>
              </a:rPr>
              <a:t> is </a:t>
            </a:r>
            <a:r>
              <a:rPr lang="tr-TR" dirty="0" err="1" smtClean="0">
                <a:solidFill>
                  <a:schemeClr val="tx1"/>
                </a:solidFill>
              </a:rPr>
              <a:t>cumulative</a:t>
            </a:r>
            <a:r>
              <a:rPr lang="tr-TR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97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703512" y="260648"/>
            <a:ext cx="8640960" cy="6408712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 err="1"/>
              <a:t>The</a:t>
            </a:r>
            <a:r>
              <a:rPr lang="tr-TR" sz="3600" b="1" dirty="0"/>
              <a:t> </a:t>
            </a:r>
            <a:r>
              <a:rPr lang="tr-TR" sz="3600" b="1" dirty="0" err="1"/>
              <a:t>Blind</a:t>
            </a:r>
            <a:r>
              <a:rPr lang="tr-TR" sz="3600" b="1" dirty="0"/>
              <a:t> </a:t>
            </a:r>
            <a:r>
              <a:rPr lang="tr-TR" sz="3600" b="1" dirty="0" err="1"/>
              <a:t>Watchmaker</a:t>
            </a:r>
            <a:r>
              <a:rPr lang="tr-TR" sz="3600" b="1" dirty="0"/>
              <a:t> (1986)</a:t>
            </a:r>
          </a:p>
          <a:p>
            <a:pPr algn="l"/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en-GB" dirty="0" smtClean="0">
              <a:solidFill>
                <a:schemeClr val="tx1"/>
              </a:solidFill>
            </a:endParaRPr>
          </a:p>
          <a:p>
            <a:pPr algn="l"/>
            <a:r>
              <a:rPr lang="en-GB" dirty="0" smtClean="0">
                <a:solidFill>
                  <a:schemeClr val="tx1"/>
                </a:solidFill>
              </a:rPr>
              <a:t>Q2: But if we could show that nature worked in </a:t>
            </a:r>
            <a:r>
              <a:rPr lang="en-GB" u="sng" dirty="0" smtClean="0">
                <a:solidFill>
                  <a:schemeClr val="tx1"/>
                </a:solidFill>
              </a:rPr>
              <a:t>complex ways</a:t>
            </a:r>
            <a:r>
              <a:rPr lang="en-GB" dirty="0" smtClean="0">
                <a:solidFill>
                  <a:schemeClr val="tx1"/>
                </a:solidFill>
              </a:rPr>
              <a:t>, would this mean that arts existed in nature (in the absence of humans)? *</a:t>
            </a:r>
          </a:p>
          <a:p>
            <a:pPr algn="l"/>
            <a:r>
              <a:rPr lang="en-GB" dirty="0" smtClean="0">
                <a:solidFill>
                  <a:schemeClr val="tx1"/>
                </a:solidFill>
              </a:rPr>
              <a:t>R2: Yes, it would. But one needs to define what art is.</a:t>
            </a:r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en-GB" dirty="0" smtClean="0">
              <a:solidFill>
                <a:schemeClr val="tx1"/>
              </a:solidFill>
            </a:endParaRPr>
          </a:p>
          <a:p>
            <a:pPr algn="l"/>
            <a:endParaRPr lang="en-GB" dirty="0"/>
          </a:p>
          <a:p>
            <a:pPr algn="l"/>
            <a:endParaRPr lang="en-GB" dirty="0"/>
          </a:p>
          <a:p>
            <a:pPr algn="l"/>
            <a:r>
              <a:rPr lang="en-GB" dirty="0"/>
              <a:t>* This Q is a paraphrased form of Q1. It does not exist in Dawkins’ works and </a:t>
            </a:r>
            <a:r>
              <a:rPr lang="en-GB" dirty="0" err="1"/>
              <a:t>and</a:t>
            </a:r>
            <a:r>
              <a:rPr lang="en-GB" dirty="0"/>
              <a:t> does not belong to Dawkins himself.</a:t>
            </a:r>
          </a:p>
          <a:p>
            <a:pPr algn="l"/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01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703512" y="260648"/>
            <a:ext cx="8640960" cy="6408712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 err="1"/>
              <a:t>The</a:t>
            </a:r>
            <a:r>
              <a:rPr lang="tr-TR" sz="3600" b="1" dirty="0"/>
              <a:t> </a:t>
            </a:r>
            <a:r>
              <a:rPr lang="tr-TR" sz="3600" b="1" dirty="0" err="1"/>
              <a:t>Blind</a:t>
            </a:r>
            <a:r>
              <a:rPr lang="tr-TR" sz="3600" b="1" dirty="0"/>
              <a:t> </a:t>
            </a:r>
            <a:r>
              <a:rPr lang="tr-TR" sz="3600" b="1" dirty="0" err="1"/>
              <a:t>Watchmaker</a:t>
            </a:r>
            <a:r>
              <a:rPr lang="tr-TR" sz="3600" b="1" dirty="0"/>
              <a:t> (1986)</a:t>
            </a:r>
          </a:p>
          <a:p>
            <a:pPr algn="l"/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en-GB" dirty="0" smtClean="0">
              <a:solidFill>
                <a:schemeClr val="tx1"/>
              </a:solidFill>
            </a:endParaRPr>
          </a:p>
          <a:p>
            <a:pPr algn="l"/>
            <a:r>
              <a:rPr lang="en-GB" dirty="0" smtClean="0">
                <a:solidFill>
                  <a:schemeClr val="tx1"/>
                </a:solidFill>
              </a:rPr>
              <a:t>1. In the presence of a designer (such as William </a:t>
            </a:r>
            <a:r>
              <a:rPr lang="en-US" dirty="0" smtClean="0">
                <a:solidFill>
                  <a:schemeClr val="tx1"/>
                </a:solidFill>
              </a:rPr>
              <a:t>Shakespeare)</a:t>
            </a:r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76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703512" y="260648"/>
            <a:ext cx="8640960" cy="6408712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 err="1"/>
              <a:t>The</a:t>
            </a:r>
            <a:r>
              <a:rPr lang="tr-TR" sz="3600" b="1" dirty="0"/>
              <a:t> </a:t>
            </a:r>
            <a:r>
              <a:rPr lang="tr-TR" sz="3600" b="1" dirty="0" err="1"/>
              <a:t>Blind</a:t>
            </a:r>
            <a:r>
              <a:rPr lang="tr-TR" sz="3600" b="1" dirty="0"/>
              <a:t> </a:t>
            </a:r>
            <a:r>
              <a:rPr lang="tr-TR" sz="3600" b="1" dirty="0" err="1"/>
              <a:t>Watchmaker</a:t>
            </a:r>
            <a:r>
              <a:rPr lang="tr-TR" sz="3600" b="1" dirty="0"/>
              <a:t> (1986)</a:t>
            </a:r>
          </a:p>
          <a:p>
            <a:pPr algn="l"/>
            <a:endParaRPr lang="tr-TR" dirty="0" smtClean="0">
              <a:solidFill>
                <a:schemeClr val="tx1"/>
              </a:solidFill>
            </a:endParaRPr>
          </a:p>
          <a:p>
            <a:pPr algn="l"/>
            <a:r>
              <a:rPr lang="tr-TR" dirty="0" err="1" smtClean="0">
                <a:solidFill>
                  <a:schemeClr val="tx1"/>
                </a:solidFill>
              </a:rPr>
              <a:t>Cumulative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selection</a:t>
            </a:r>
            <a:r>
              <a:rPr lang="tr-TR" dirty="0" smtClean="0">
                <a:solidFill>
                  <a:schemeClr val="tx1"/>
                </a:solidFill>
              </a:rPr>
              <a:t>: </a:t>
            </a:r>
            <a:r>
              <a:rPr lang="tr-TR" dirty="0" err="1" smtClean="0">
                <a:solidFill>
                  <a:schemeClr val="tx1"/>
                </a:solidFill>
              </a:rPr>
              <a:t>multiple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stages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err="1" smtClean="0">
                <a:solidFill>
                  <a:schemeClr val="tx1"/>
                </a:solidFill>
              </a:rPr>
              <a:t>algor</a:t>
            </a:r>
            <a:r>
              <a:rPr lang="en-GB" dirty="0" smtClean="0">
                <a:solidFill>
                  <a:schemeClr val="tx1"/>
                </a:solidFill>
              </a:rPr>
              <a:t>y</a:t>
            </a:r>
            <a:r>
              <a:rPr lang="tr-TR" dirty="0" err="1" smtClean="0">
                <a:solidFill>
                  <a:schemeClr val="tx1"/>
                </a:solidFill>
              </a:rPr>
              <a:t>thm</a:t>
            </a:r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3 Oval"/>
          <p:cNvSpPr/>
          <p:nvPr/>
        </p:nvSpPr>
        <p:spPr>
          <a:xfrm>
            <a:off x="2927648" y="263691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Metin kutusu"/>
          <p:cNvSpPr txBox="1"/>
          <p:nvPr/>
        </p:nvSpPr>
        <p:spPr>
          <a:xfrm>
            <a:off x="3071664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P</a:t>
            </a:r>
          </a:p>
        </p:txBody>
      </p:sp>
      <p:sp>
        <p:nvSpPr>
          <p:cNvPr id="6" name="5 Oval"/>
          <p:cNvSpPr/>
          <p:nvPr/>
        </p:nvSpPr>
        <p:spPr>
          <a:xfrm>
            <a:off x="3575720" y="263691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Metin kutusu"/>
          <p:cNvSpPr txBox="1"/>
          <p:nvPr/>
        </p:nvSpPr>
        <p:spPr>
          <a:xfrm>
            <a:off x="3719736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T</a:t>
            </a:r>
          </a:p>
        </p:txBody>
      </p:sp>
      <p:sp>
        <p:nvSpPr>
          <p:cNvPr id="8" name="7 Oval"/>
          <p:cNvSpPr/>
          <p:nvPr/>
        </p:nvSpPr>
        <p:spPr>
          <a:xfrm>
            <a:off x="4295800" y="263691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Metin kutusu"/>
          <p:cNvSpPr txBox="1"/>
          <p:nvPr/>
        </p:nvSpPr>
        <p:spPr>
          <a:xfrm>
            <a:off x="4439816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U</a:t>
            </a:r>
          </a:p>
        </p:txBody>
      </p:sp>
      <p:sp>
        <p:nvSpPr>
          <p:cNvPr id="10" name="9 Oval"/>
          <p:cNvSpPr/>
          <p:nvPr/>
        </p:nvSpPr>
        <p:spPr>
          <a:xfrm>
            <a:off x="5015880" y="263691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10 Metin kutusu"/>
          <p:cNvSpPr txBox="1"/>
          <p:nvPr/>
        </p:nvSpPr>
        <p:spPr>
          <a:xfrm>
            <a:off x="5159896" y="2708920"/>
            <a:ext cx="28803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tr-TR" dirty="0"/>
              <a:t>E</a:t>
            </a:r>
          </a:p>
        </p:txBody>
      </p:sp>
      <p:sp>
        <p:nvSpPr>
          <p:cNvPr id="14" name="13 Oval"/>
          <p:cNvSpPr/>
          <p:nvPr/>
        </p:nvSpPr>
        <p:spPr>
          <a:xfrm>
            <a:off x="2927648" y="335699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14 Metin kutusu"/>
          <p:cNvSpPr txBox="1"/>
          <p:nvPr/>
        </p:nvSpPr>
        <p:spPr>
          <a:xfrm>
            <a:off x="3071664" y="3429000"/>
            <a:ext cx="28803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tr-TR" dirty="0"/>
              <a:t>C</a:t>
            </a:r>
          </a:p>
        </p:txBody>
      </p:sp>
      <p:sp>
        <p:nvSpPr>
          <p:cNvPr id="16" name="15 Oval"/>
          <p:cNvSpPr/>
          <p:nvPr/>
        </p:nvSpPr>
        <p:spPr>
          <a:xfrm>
            <a:off x="3575720" y="335699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16 Metin kutusu"/>
          <p:cNvSpPr txBox="1"/>
          <p:nvPr/>
        </p:nvSpPr>
        <p:spPr>
          <a:xfrm>
            <a:off x="3719736" y="34290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Y</a:t>
            </a:r>
          </a:p>
        </p:txBody>
      </p:sp>
      <p:sp>
        <p:nvSpPr>
          <p:cNvPr id="18" name="17 Oval"/>
          <p:cNvSpPr/>
          <p:nvPr/>
        </p:nvSpPr>
        <p:spPr>
          <a:xfrm>
            <a:off x="4295800" y="335699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9" name="18 Metin kutusu"/>
          <p:cNvSpPr txBox="1"/>
          <p:nvPr/>
        </p:nvSpPr>
        <p:spPr>
          <a:xfrm>
            <a:off x="4439816" y="34290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C</a:t>
            </a:r>
          </a:p>
        </p:txBody>
      </p:sp>
      <p:sp>
        <p:nvSpPr>
          <p:cNvPr id="20" name="19 Oval"/>
          <p:cNvSpPr/>
          <p:nvPr/>
        </p:nvSpPr>
        <p:spPr>
          <a:xfrm>
            <a:off x="5015880" y="335699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20 Metin kutusu"/>
          <p:cNvSpPr txBox="1"/>
          <p:nvPr/>
        </p:nvSpPr>
        <p:spPr>
          <a:xfrm>
            <a:off x="5159896" y="3429000"/>
            <a:ext cx="28803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tr-TR" dirty="0"/>
              <a:t>E</a:t>
            </a:r>
          </a:p>
        </p:txBody>
      </p:sp>
      <p:sp>
        <p:nvSpPr>
          <p:cNvPr id="22" name="21 Oval"/>
          <p:cNvSpPr/>
          <p:nvPr/>
        </p:nvSpPr>
        <p:spPr>
          <a:xfrm>
            <a:off x="2927648" y="4005064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3" name="22 Metin kutusu"/>
          <p:cNvSpPr txBox="1"/>
          <p:nvPr/>
        </p:nvSpPr>
        <p:spPr>
          <a:xfrm>
            <a:off x="3071664" y="4077072"/>
            <a:ext cx="28803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tr-TR" dirty="0"/>
              <a:t>C</a:t>
            </a:r>
          </a:p>
        </p:txBody>
      </p:sp>
      <p:sp>
        <p:nvSpPr>
          <p:cNvPr id="24" name="23 Oval"/>
          <p:cNvSpPr/>
          <p:nvPr/>
        </p:nvSpPr>
        <p:spPr>
          <a:xfrm>
            <a:off x="3575720" y="4005064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5" name="24 Metin kutusu"/>
          <p:cNvSpPr txBox="1"/>
          <p:nvPr/>
        </p:nvSpPr>
        <p:spPr>
          <a:xfrm>
            <a:off x="3719736" y="407707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T</a:t>
            </a:r>
          </a:p>
        </p:txBody>
      </p:sp>
      <p:sp>
        <p:nvSpPr>
          <p:cNvPr id="26" name="25 Oval"/>
          <p:cNvSpPr/>
          <p:nvPr/>
        </p:nvSpPr>
        <p:spPr>
          <a:xfrm>
            <a:off x="4295800" y="4005064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7" name="26 Metin kutusu"/>
          <p:cNvSpPr txBox="1"/>
          <p:nvPr/>
        </p:nvSpPr>
        <p:spPr>
          <a:xfrm>
            <a:off x="4439816" y="4077072"/>
            <a:ext cx="28803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tr-TR" dirty="0"/>
              <a:t>K</a:t>
            </a:r>
          </a:p>
        </p:txBody>
      </p:sp>
      <p:sp>
        <p:nvSpPr>
          <p:cNvPr id="28" name="27 Oval"/>
          <p:cNvSpPr/>
          <p:nvPr/>
        </p:nvSpPr>
        <p:spPr>
          <a:xfrm>
            <a:off x="5015880" y="4005064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9" name="28 Metin kutusu"/>
          <p:cNvSpPr txBox="1"/>
          <p:nvPr/>
        </p:nvSpPr>
        <p:spPr>
          <a:xfrm>
            <a:off x="5159896" y="4077072"/>
            <a:ext cx="28803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tr-TR" dirty="0"/>
              <a:t>E</a:t>
            </a:r>
          </a:p>
        </p:txBody>
      </p:sp>
      <p:sp>
        <p:nvSpPr>
          <p:cNvPr id="38" name="37 Oval"/>
          <p:cNvSpPr/>
          <p:nvPr/>
        </p:nvSpPr>
        <p:spPr>
          <a:xfrm>
            <a:off x="2927648" y="469776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9" name="38 Metin kutusu"/>
          <p:cNvSpPr txBox="1"/>
          <p:nvPr/>
        </p:nvSpPr>
        <p:spPr>
          <a:xfrm>
            <a:off x="3071664" y="4769768"/>
            <a:ext cx="28803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tr-TR" dirty="0"/>
              <a:t>C</a:t>
            </a:r>
          </a:p>
        </p:txBody>
      </p:sp>
      <p:sp>
        <p:nvSpPr>
          <p:cNvPr id="40" name="39 Oval"/>
          <p:cNvSpPr/>
          <p:nvPr/>
        </p:nvSpPr>
        <p:spPr>
          <a:xfrm>
            <a:off x="3575720" y="469776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1" name="40 Metin kutusu"/>
          <p:cNvSpPr txBox="1"/>
          <p:nvPr/>
        </p:nvSpPr>
        <p:spPr>
          <a:xfrm>
            <a:off x="3719736" y="4769768"/>
            <a:ext cx="28803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tr-TR" dirty="0"/>
              <a:t>A</a:t>
            </a:r>
          </a:p>
        </p:txBody>
      </p:sp>
      <p:sp>
        <p:nvSpPr>
          <p:cNvPr id="42" name="41 Oval"/>
          <p:cNvSpPr/>
          <p:nvPr/>
        </p:nvSpPr>
        <p:spPr>
          <a:xfrm>
            <a:off x="4295800" y="469776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3" name="42 Metin kutusu"/>
          <p:cNvSpPr txBox="1"/>
          <p:nvPr/>
        </p:nvSpPr>
        <p:spPr>
          <a:xfrm>
            <a:off x="4439816" y="4769768"/>
            <a:ext cx="28803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tr-TR" dirty="0"/>
              <a:t>K</a:t>
            </a:r>
          </a:p>
        </p:txBody>
      </p:sp>
      <p:sp>
        <p:nvSpPr>
          <p:cNvPr id="44" name="43 Oval"/>
          <p:cNvSpPr/>
          <p:nvPr/>
        </p:nvSpPr>
        <p:spPr>
          <a:xfrm>
            <a:off x="5015880" y="469776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5" name="44 Metin kutusu"/>
          <p:cNvSpPr txBox="1"/>
          <p:nvPr/>
        </p:nvSpPr>
        <p:spPr>
          <a:xfrm>
            <a:off x="5159896" y="4769768"/>
            <a:ext cx="28803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tr-TR" dirty="0"/>
              <a:t>E</a:t>
            </a:r>
          </a:p>
        </p:txBody>
      </p:sp>
      <p:cxnSp>
        <p:nvCxnSpPr>
          <p:cNvPr id="47" name="46 Düz Ok Bağlayıcısı"/>
          <p:cNvCxnSpPr/>
          <p:nvPr/>
        </p:nvCxnSpPr>
        <p:spPr>
          <a:xfrm>
            <a:off x="6168008" y="2708920"/>
            <a:ext cx="0" cy="2304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47 Metin kutusu"/>
          <p:cNvSpPr txBox="1"/>
          <p:nvPr/>
        </p:nvSpPr>
        <p:spPr>
          <a:xfrm>
            <a:off x="6312024" y="357301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n </a:t>
            </a:r>
            <a:r>
              <a:rPr lang="tr-TR" dirty="0" err="1"/>
              <a:t>number</a:t>
            </a:r>
            <a:r>
              <a:rPr lang="tr-TR" dirty="0"/>
              <a:t> of </a:t>
            </a:r>
            <a:r>
              <a:rPr lang="tr-TR" dirty="0" err="1"/>
              <a:t>generations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687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703512" y="260648"/>
            <a:ext cx="8640960" cy="6408712"/>
          </a:xfrm>
        </p:spPr>
        <p:txBody>
          <a:bodyPr>
            <a:normAutofit lnSpcReduction="10000"/>
          </a:bodyPr>
          <a:lstStyle/>
          <a:p>
            <a:pPr algn="l"/>
            <a:r>
              <a:rPr lang="tr-TR" sz="3600" b="1" dirty="0" err="1"/>
              <a:t>The</a:t>
            </a:r>
            <a:r>
              <a:rPr lang="tr-TR" sz="3600" b="1" dirty="0"/>
              <a:t> </a:t>
            </a:r>
            <a:r>
              <a:rPr lang="tr-TR" sz="3600" b="1" dirty="0" err="1"/>
              <a:t>Blind</a:t>
            </a:r>
            <a:r>
              <a:rPr lang="tr-TR" sz="3600" b="1" dirty="0"/>
              <a:t> </a:t>
            </a:r>
            <a:r>
              <a:rPr lang="tr-TR" sz="3600" b="1" dirty="0" err="1"/>
              <a:t>Watchmaker</a:t>
            </a:r>
            <a:r>
              <a:rPr lang="tr-TR" sz="3600" b="1" dirty="0"/>
              <a:t> (1986)</a:t>
            </a:r>
          </a:p>
          <a:p>
            <a:pPr algn="l"/>
            <a:endParaRPr lang="en-GB" sz="3600" dirty="0"/>
          </a:p>
          <a:p>
            <a:pPr algn="l"/>
            <a:r>
              <a:rPr lang="tr-TR" sz="3600" dirty="0"/>
              <a:t>How </a:t>
            </a:r>
            <a:r>
              <a:rPr lang="tr-TR" sz="3600" dirty="0" err="1"/>
              <a:t>about</a:t>
            </a:r>
            <a:r>
              <a:rPr lang="tr-TR" sz="3600" dirty="0"/>
              <a:t> </a:t>
            </a:r>
            <a:r>
              <a:rPr lang="en-GB" sz="3600" dirty="0"/>
              <a:t>a </a:t>
            </a:r>
            <a:r>
              <a:rPr lang="tr-TR" sz="3600" dirty="0" err="1"/>
              <a:t>sentence</a:t>
            </a:r>
            <a:r>
              <a:rPr lang="tr-TR" sz="3600" dirty="0"/>
              <a:t> </a:t>
            </a:r>
            <a:r>
              <a:rPr lang="tr-TR" sz="3600" dirty="0" err="1"/>
              <a:t>like</a:t>
            </a:r>
            <a:r>
              <a:rPr lang="tr-TR" sz="3600" dirty="0"/>
              <a:t> </a:t>
            </a:r>
            <a:r>
              <a:rPr lang="tr-TR" sz="3600" dirty="0" err="1"/>
              <a:t>th</a:t>
            </a:r>
            <a:r>
              <a:rPr lang="en-GB" sz="3600" dirty="0"/>
              <a:t>is</a:t>
            </a:r>
            <a:r>
              <a:rPr lang="tr-TR" sz="3600" dirty="0"/>
              <a:t>?</a:t>
            </a:r>
          </a:p>
          <a:p>
            <a:pPr algn="l"/>
            <a:r>
              <a:rPr lang="tr-TR" sz="3600" dirty="0"/>
              <a:t>	</a:t>
            </a:r>
            <a:endParaRPr lang="en-GB" sz="3600" dirty="0"/>
          </a:p>
          <a:p>
            <a:pPr algn="l"/>
            <a:r>
              <a:rPr lang="tr-TR" sz="3600" dirty="0"/>
              <a:t>“</a:t>
            </a:r>
            <a:r>
              <a:rPr lang="tr-TR" sz="3600" dirty="0" err="1"/>
              <a:t>Kkdl</a:t>
            </a:r>
            <a:r>
              <a:rPr lang="tr-TR" sz="3600" dirty="0"/>
              <a:t> j </a:t>
            </a:r>
            <a:r>
              <a:rPr lang="tr-TR" sz="3600" dirty="0" err="1"/>
              <a:t>lslj</a:t>
            </a:r>
            <a:r>
              <a:rPr lang="tr-TR" sz="3600" dirty="0"/>
              <a:t> </a:t>
            </a:r>
            <a:r>
              <a:rPr lang="tr-TR" sz="3600" dirty="0" err="1"/>
              <a:t>jlljjlslj</a:t>
            </a:r>
            <a:r>
              <a:rPr lang="tr-TR" sz="3600" dirty="0"/>
              <a:t>”</a:t>
            </a:r>
            <a:endParaRPr lang="en-GB" sz="3600" dirty="0"/>
          </a:p>
          <a:p>
            <a:pPr algn="l"/>
            <a:r>
              <a:rPr lang="en-GB" sz="3600" dirty="0"/>
              <a:t>…</a:t>
            </a:r>
            <a:endParaRPr lang="tr-TR" sz="3600" dirty="0"/>
          </a:p>
          <a:p>
            <a:pPr algn="l"/>
            <a:r>
              <a:rPr lang="tr-TR" sz="3600" dirty="0"/>
              <a:t>“</a:t>
            </a:r>
            <a:r>
              <a:rPr lang="en-GB" sz="3600" b="1" u="sng" dirty="0" err="1"/>
              <a:t>Fr</a:t>
            </a:r>
            <a:r>
              <a:rPr lang="en-GB" sz="3600" dirty="0" err="1"/>
              <a:t>dkdkd</a:t>
            </a:r>
            <a:r>
              <a:rPr lang="en-GB" sz="3600" dirty="0"/>
              <a:t>, </a:t>
            </a:r>
            <a:r>
              <a:rPr lang="en-GB" sz="3600" b="1" u="sng" dirty="0" err="1"/>
              <a:t>Rom</a:t>
            </a:r>
            <a:r>
              <a:rPr lang="en-GB" sz="3600" dirty="0" err="1"/>
              <a:t>xxsr</a:t>
            </a:r>
            <a:r>
              <a:rPr lang="en-GB" sz="3600" dirty="0"/>
              <a:t>, </a:t>
            </a:r>
            <a:r>
              <a:rPr lang="en-GB" sz="3600" dirty="0" err="1"/>
              <a:t>jdjd</a:t>
            </a:r>
            <a:r>
              <a:rPr lang="en-GB" sz="3600" b="1" u="sng" dirty="0" err="1"/>
              <a:t>trymen</a:t>
            </a:r>
            <a:r>
              <a:rPr lang="en-GB" sz="3600" dirty="0"/>
              <a:t>, </a:t>
            </a:r>
            <a:r>
              <a:rPr lang="en-GB" sz="3600" dirty="0" err="1"/>
              <a:t>ır</a:t>
            </a:r>
            <a:r>
              <a:rPr lang="en-GB" sz="3600" b="1" u="sng" dirty="0" err="1"/>
              <a:t>nd</a:t>
            </a:r>
            <a:r>
              <a:rPr lang="en-GB" sz="3600" dirty="0"/>
              <a:t> </a:t>
            </a:r>
            <a:r>
              <a:rPr lang="en-GB" sz="3600" b="1" u="sng" dirty="0"/>
              <a:t>me</a:t>
            </a:r>
            <a:r>
              <a:rPr lang="en-GB" sz="3600" dirty="0"/>
              <a:t>”</a:t>
            </a:r>
          </a:p>
          <a:p>
            <a:pPr algn="l"/>
            <a:r>
              <a:rPr lang="en-GB" sz="3600" dirty="0"/>
              <a:t>…</a:t>
            </a:r>
          </a:p>
          <a:p>
            <a:pPr algn="l"/>
            <a:r>
              <a:rPr lang="tr-TR" sz="4000" dirty="0"/>
              <a:t>“</a:t>
            </a:r>
            <a:r>
              <a:rPr lang="en-US" sz="3600" dirty="0"/>
              <a:t>Friends, Romans,</a:t>
            </a:r>
            <a:r>
              <a:rPr lang="tr-TR" sz="3600" dirty="0"/>
              <a:t> </a:t>
            </a:r>
            <a:r>
              <a:rPr lang="en-US" sz="3600" dirty="0"/>
              <a:t>countrymen, lend me </a:t>
            </a:r>
            <a:endParaRPr lang="tr-TR" sz="3600" dirty="0"/>
          </a:p>
          <a:p>
            <a:pPr algn="l"/>
            <a:r>
              <a:rPr lang="tr-TR" sz="3600" dirty="0"/>
              <a:t>	</a:t>
            </a:r>
            <a:r>
              <a:rPr lang="en-US" sz="3600" dirty="0"/>
              <a:t>your ears; I come to bury Caesar, not to </a:t>
            </a:r>
            <a:endParaRPr lang="tr-TR" sz="3600" dirty="0"/>
          </a:p>
          <a:p>
            <a:pPr algn="l"/>
            <a:r>
              <a:rPr lang="tr-TR" sz="3600" dirty="0"/>
              <a:t>	</a:t>
            </a:r>
            <a:r>
              <a:rPr lang="en-US" sz="3600" dirty="0"/>
              <a:t>praise him</a:t>
            </a:r>
            <a:r>
              <a:rPr lang="tr-TR" sz="3600" dirty="0"/>
              <a:t>”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65997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703512" y="260648"/>
            <a:ext cx="8640960" cy="6408712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 err="1"/>
              <a:t>The</a:t>
            </a:r>
            <a:r>
              <a:rPr lang="tr-TR" sz="3600" b="1" dirty="0"/>
              <a:t> </a:t>
            </a:r>
            <a:r>
              <a:rPr lang="tr-TR" sz="3600" b="1" dirty="0" err="1"/>
              <a:t>Blind</a:t>
            </a:r>
            <a:r>
              <a:rPr lang="tr-TR" sz="3600" b="1" dirty="0"/>
              <a:t> </a:t>
            </a:r>
            <a:r>
              <a:rPr lang="tr-TR" sz="3600" b="1" dirty="0" err="1"/>
              <a:t>Watchmaker</a:t>
            </a:r>
            <a:r>
              <a:rPr lang="tr-TR" sz="3600" b="1" dirty="0"/>
              <a:t> (1986)</a:t>
            </a:r>
          </a:p>
          <a:p>
            <a:pPr algn="l"/>
            <a:endParaRPr lang="tr-TR" b="1" dirty="0" smtClean="0">
              <a:solidFill>
                <a:schemeClr val="tx1"/>
              </a:solidFill>
            </a:endParaRPr>
          </a:p>
          <a:p>
            <a:pPr algn="l"/>
            <a:r>
              <a:rPr lang="en-GB" dirty="0" smtClean="0">
                <a:solidFill>
                  <a:schemeClr val="tx1"/>
                </a:solidFill>
              </a:rPr>
              <a:t>(2) In the absence of a designer:</a:t>
            </a:r>
          </a:p>
          <a:p>
            <a:pPr algn="l"/>
            <a:endParaRPr lang="en-GB" dirty="0">
              <a:solidFill>
                <a:schemeClr val="tx1"/>
              </a:solidFill>
            </a:endParaRPr>
          </a:p>
          <a:p>
            <a:pPr algn="l"/>
            <a:r>
              <a:rPr lang="en-GB" dirty="0" smtClean="0">
                <a:solidFill>
                  <a:schemeClr val="tx1"/>
                </a:solidFill>
              </a:rPr>
              <a:t>Simple rules </a:t>
            </a:r>
            <a:r>
              <a:rPr lang="en-GB" dirty="0" smtClean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en-GB" smtClean="0">
                <a:solidFill>
                  <a:schemeClr val="tx1"/>
                </a:solidFill>
                <a:sym typeface="Wingdings" panose="05000000000000000000" pitchFamily="2" charset="2"/>
              </a:rPr>
              <a:t>complex structures</a:t>
            </a:r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129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703512" y="260648"/>
            <a:ext cx="8640960" cy="6408712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 err="1"/>
              <a:t>The</a:t>
            </a:r>
            <a:r>
              <a:rPr lang="tr-TR" sz="3600" b="1" dirty="0"/>
              <a:t> </a:t>
            </a:r>
            <a:r>
              <a:rPr lang="tr-TR" sz="3600" b="1" dirty="0" err="1"/>
              <a:t>Blind</a:t>
            </a:r>
            <a:r>
              <a:rPr lang="tr-TR" sz="3600" b="1" dirty="0"/>
              <a:t> </a:t>
            </a:r>
            <a:r>
              <a:rPr lang="tr-TR" sz="3600" b="1" dirty="0" err="1"/>
              <a:t>Watchmaker</a:t>
            </a:r>
            <a:r>
              <a:rPr lang="tr-TR" sz="3600" b="1" dirty="0"/>
              <a:t> (1986)</a:t>
            </a:r>
          </a:p>
          <a:p>
            <a:pPr algn="l"/>
            <a:endParaRPr lang="tr-TR" sz="3600" dirty="0"/>
          </a:p>
          <a:p>
            <a:pPr algn="l"/>
            <a:r>
              <a:rPr lang="tr-TR" sz="3600" dirty="0"/>
              <a:t>An </a:t>
            </a:r>
            <a:r>
              <a:rPr lang="tr-TR" sz="3600" dirty="0" err="1"/>
              <a:t>experiment</a:t>
            </a:r>
            <a:r>
              <a:rPr lang="tr-TR" sz="3600" dirty="0"/>
              <a:t>: </a:t>
            </a:r>
            <a:r>
              <a:rPr lang="tr-TR" sz="3600" dirty="0" err="1"/>
              <a:t>read</a:t>
            </a:r>
            <a:r>
              <a:rPr lang="tr-TR" sz="3600" dirty="0"/>
              <a:t> a </a:t>
            </a:r>
            <a:r>
              <a:rPr lang="tr-TR" sz="3600" dirty="0" err="1"/>
              <a:t>sentence</a:t>
            </a:r>
            <a:r>
              <a:rPr lang="tr-TR" sz="3600" dirty="0"/>
              <a:t> in </a:t>
            </a:r>
            <a:r>
              <a:rPr lang="tr-TR" sz="3600" dirty="0" err="1"/>
              <a:t>Turkish</a:t>
            </a:r>
            <a:r>
              <a:rPr lang="tr-TR" sz="3600" dirty="0"/>
              <a:t> </a:t>
            </a:r>
            <a:r>
              <a:rPr lang="tr-TR" sz="3600" dirty="0" err="1"/>
              <a:t>and</a:t>
            </a:r>
            <a:r>
              <a:rPr lang="tr-TR" sz="3600" dirty="0"/>
              <a:t> </a:t>
            </a:r>
            <a:r>
              <a:rPr lang="tr-TR" sz="3600" dirty="0" err="1"/>
              <a:t>let</a:t>
            </a:r>
            <a:r>
              <a:rPr lang="tr-TR" sz="3600" dirty="0"/>
              <a:t> </a:t>
            </a:r>
            <a:r>
              <a:rPr lang="tr-TR" sz="3600" dirty="0" err="1"/>
              <a:t>student</a:t>
            </a:r>
            <a:r>
              <a:rPr lang="tr-TR" sz="3600" dirty="0"/>
              <a:t> </a:t>
            </a:r>
            <a:r>
              <a:rPr lang="tr-TR" sz="3600" dirty="0" err="1"/>
              <a:t>to</a:t>
            </a:r>
            <a:r>
              <a:rPr lang="tr-TR" sz="3600" dirty="0"/>
              <a:t> </a:t>
            </a:r>
            <a:r>
              <a:rPr lang="tr-TR" sz="3600" dirty="0" err="1"/>
              <a:t>repeat</a:t>
            </a:r>
            <a:r>
              <a:rPr lang="tr-TR" sz="3600" dirty="0"/>
              <a:t> </a:t>
            </a:r>
            <a:r>
              <a:rPr lang="tr-TR" sz="3600" dirty="0" err="1"/>
              <a:t>after</a:t>
            </a:r>
            <a:r>
              <a:rPr lang="tr-TR" sz="3600" dirty="0"/>
              <a:t> </a:t>
            </a:r>
            <a:r>
              <a:rPr lang="tr-TR" sz="3600" dirty="0" err="1"/>
              <a:t>you</a:t>
            </a:r>
            <a:r>
              <a:rPr lang="tr-TR" sz="3600" dirty="0"/>
              <a:t> </a:t>
            </a:r>
            <a:r>
              <a:rPr lang="tr-TR" sz="3600" dirty="0" err="1"/>
              <a:t>and</a:t>
            </a:r>
            <a:r>
              <a:rPr lang="tr-TR" sz="3600" dirty="0"/>
              <a:t> </a:t>
            </a:r>
            <a:r>
              <a:rPr lang="tr-TR" sz="3600" dirty="0" err="1"/>
              <a:t>then</a:t>
            </a:r>
            <a:r>
              <a:rPr lang="tr-TR" sz="3600" dirty="0"/>
              <a:t> </a:t>
            </a:r>
            <a:r>
              <a:rPr lang="tr-TR" sz="3600" dirty="0" err="1"/>
              <a:t>write</a:t>
            </a:r>
            <a:r>
              <a:rPr lang="tr-TR" sz="3600" dirty="0"/>
              <a:t> it </a:t>
            </a:r>
            <a:r>
              <a:rPr lang="tr-TR" sz="3600" dirty="0" err="1"/>
              <a:t>down</a:t>
            </a:r>
            <a:r>
              <a:rPr lang="tr-TR" sz="3600" dirty="0"/>
              <a:t> on a </a:t>
            </a:r>
            <a:r>
              <a:rPr lang="tr-TR" sz="3600" dirty="0" err="1"/>
              <a:t>piece</a:t>
            </a:r>
            <a:r>
              <a:rPr lang="tr-TR" sz="3600" dirty="0"/>
              <a:t> of </a:t>
            </a:r>
            <a:r>
              <a:rPr lang="tr-TR" sz="3600" dirty="0" err="1"/>
              <a:t>paper</a:t>
            </a:r>
            <a:r>
              <a:rPr lang="tr-TR" sz="3600" dirty="0"/>
              <a:t>. Read </a:t>
            </a:r>
            <a:r>
              <a:rPr lang="tr-TR" sz="3600" dirty="0" err="1"/>
              <a:t>the</a:t>
            </a:r>
            <a:r>
              <a:rPr lang="tr-TR" sz="3600" dirty="0"/>
              <a:t> </a:t>
            </a:r>
            <a:r>
              <a:rPr lang="tr-TR" sz="3600" dirty="0" err="1"/>
              <a:t>results</a:t>
            </a:r>
            <a:r>
              <a:rPr lang="tr-TR" sz="3600" dirty="0"/>
              <a:t> </a:t>
            </a:r>
            <a:r>
              <a:rPr lang="tr-TR" sz="3600" dirty="0" err="1"/>
              <a:t>aloud</a:t>
            </a:r>
            <a:r>
              <a:rPr lang="tr-TR" sz="3600" dirty="0"/>
              <a:t>.</a:t>
            </a:r>
            <a:endParaRPr lang="en-GB" sz="3600" dirty="0"/>
          </a:p>
          <a:p>
            <a:pPr algn="l"/>
            <a:endParaRPr lang="en-GB" sz="3600" dirty="0"/>
          </a:p>
          <a:p>
            <a:pPr algn="l"/>
            <a:r>
              <a:rPr lang="en-GB" sz="3600" dirty="0"/>
              <a:t>One Turkish, one German, and one Dutch sentence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45355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703512" y="260648"/>
            <a:ext cx="8640960" cy="6408712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 err="1"/>
              <a:t>The</a:t>
            </a:r>
            <a:r>
              <a:rPr lang="tr-TR" sz="3600" b="1" dirty="0"/>
              <a:t> </a:t>
            </a:r>
            <a:r>
              <a:rPr lang="tr-TR" sz="3600" b="1" dirty="0" err="1"/>
              <a:t>Blind</a:t>
            </a:r>
            <a:r>
              <a:rPr lang="tr-TR" sz="3600" b="1" dirty="0"/>
              <a:t> </a:t>
            </a:r>
            <a:r>
              <a:rPr lang="tr-TR" sz="3600" b="1" dirty="0" err="1"/>
              <a:t>Watchmaker</a:t>
            </a:r>
            <a:r>
              <a:rPr lang="tr-TR" sz="3600" b="1" dirty="0"/>
              <a:t> (1986)</a:t>
            </a:r>
          </a:p>
          <a:p>
            <a:pPr algn="l"/>
            <a:endParaRPr lang="tr-TR" b="1" dirty="0" smtClean="0">
              <a:solidFill>
                <a:schemeClr val="tx1"/>
              </a:solidFill>
            </a:endParaRPr>
          </a:p>
          <a:p>
            <a:pPr algn="l"/>
            <a:r>
              <a:rPr lang="tr-TR" b="1" dirty="0" err="1" smtClean="0">
                <a:solidFill>
                  <a:schemeClr val="tx1"/>
                </a:solidFill>
              </a:rPr>
              <a:t>Imagine</a:t>
            </a:r>
            <a:r>
              <a:rPr lang="tr-TR" dirty="0" smtClean="0">
                <a:solidFill>
                  <a:schemeClr val="tx1"/>
                </a:solidFill>
              </a:rPr>
              <a:t>: </a:t>
            </a:r>
            <a:r>
              <a:rPr lang="tr-TR" dirty="0" err="1" smtClean="0">
                <a:solidFill>
                  <a:schemeClr val="tx1"/>
                </a:solidFill>
              </a:rPr>
              <a:t>you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find</a:t>
            </a:r>
            <a:r>
              <a:rPr lang="tr-TR" dirty="0" smtClean="0">
                <a:solidFill>
                  <a:schemeClr val="tx1"/>
                </a:solidFill>
              </a:rPr>
              <a:t> a </a:t>
            </a:r>
            <a:r>
              <a:rPr lang="tr-TR" dirty="0" err="1" smtClean="0">
                <a:solidFill>
                  <a:schemeClr val="tx1"/>
                </a:solidFill>
              </a:rPr>
              <a:t>watch</a:t>
            </a:r>
            <a:r>
              <a:rPr lang="tr-TR" dirty="0" smtClean="0">
                <a:solidFill>
                  <a:schemeClr val="tx1"/>
                </a:solidFill>
              </a:rPr>
              <a:t> in </a:t>
            </a:r>
            <a:r>
              <a:rPr lang="tr-TR" dirty="0" err="1" smtClean="0">
                <a:solidFill>
                  <a:schemeClr val="tx1"/>
                </a:solidFill>
              </a:rPr>
              <a:t>the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middle</a:t>
            </a:r>
            <a:r>
              <a:rPr lang="tr-TR" dirty="0" smtClean="0">
                <a:solidFill>
                  <a:schemeClr val="tx1"/>
                </a:solidFill>
              </a:rPr>
              <a:t> of a </a:t>
            </a:r>
            <a:r>
              <a:rPr lang="tr-TR" dirty="0" err="1" smtClean="0">
                <a:solidFill>
                  <a:schemeClr val="tx1"/>
                </a:solidFill>
              </a:rPr>
              <a:t>forest</a:t>
            </a:r>
            <a:r>
              <a:rPr lang="tr-TR" dirty="0" smtClean="0">
                <a:solidFill>
                  <a:schemeClr val="tx1"/>
                </a:solidFill>
              </a:rPr>
              <a:t>. </a:t>
            </a:r>
            <a:r>
              <a:rPr lang="tr-TR" dirty="0" err="1" smtClean="0">
                <a:solidFill>
                  <a:schemeClr val="tx1"/>
                </a:solidFill>
              </a:rPr>
              <a:t>Would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you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think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this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watch</a:t>
            </a:r>
            <a:r>
              <a:rPr lang="tr-TR" dirty="0" smtClean="0">
                <a:solidFill>
                  <a:schemeClr val="tx1"/>
                </a:solidFill>
              </a:rPr>
              <a:t> is </a:t>
            </a:r>
            <a:r>
              <a:rPr lang="tr-TR" dirty="0" err="1" smtClean="0">
                <a:solidFill>
                  <a:schemeClr val="tx1"/>
                </a:solidFill>
              </a:rPr>
              <a:t>left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out</a:t>
            </a:r>
            <a:r>
              <a:rPr lang="tr-TR" dirty="0" smtClean="0">
                <a:solidFill>
                  <a:schemeClr val="tx1"/>
                </a:solidFill>
              </a:rPr>
              <a:t> in </a:t>
            </a:r>
            <a:r>
              <a:rPr lang="tr-TR" dirty="0" err="1" smtClean="0">
                <a:solidFill>
                  <a:schemeClr val="tx1"/>
                </a:solidFill>
              </a:rPr>
              <a:t>the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forest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by</a:t>
            </a:r>
            <a:r>
              <a:rPr lang="tr-TR" dirty="0" smtClean="0">
                <a:solidFill>
                  <a:schemeClr val="tx1"/>
                </a:solidFill>
              </a:rPr>
              <a:t> a </a:t>
            </a:r>
            <a:r>
              <a:rPr lang="en-GB" dirty="0" smtClean="0">
                <a:solidFill>
                  <a:schemeClr val="tx1"/>
                </a:solidFill>
              </a:rPr>
              <a:t>(</a:t>
            </a:r>
            <a:r>
              <a:rPr lang="tr-TR" dirty="0" err="1" smtClean="0">
                <a:solidFill>
                  <a:schemeClr val="tx1"/>
                </a:solidFill>
              </a:rPr>
              <a:t>human</a:t>
            </a:r>
            <a:r>
              <a:rPr lang="en-GB" dirty="0" smtClean="0">
                <a:solidFill>
                  <a:schemeClr val="tx1"/>
                </a:solidFill>
              </a:rPr>
              <a:t>)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being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err="1" smtClean="0">
                <a:solidFill>
                  <a:schemeClr val="tx1"/>
                </a:solidFill>
              </a:rPr>
              <a:t>or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would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you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think</a:t>
            </a:r>
            <a:r>
              <a:rPr lang="tr-TR" dirty="0" smtClean="0">
                <a:solidFill>
                  <a:schemeClr val="tx1"/>
                </a:solidFill>
              </a:rPr>
              <a:t> it has </a:t>
            </a:r>
            <a:r>
              <a:rPr lang="tr-TR" dirty="0" err="1" smtClean="0">
                <a:solidFill>
                  <a:schemeClr val="tx1"/>
                </a:solidFill>
              </a:rPr>
              <a:t>emerged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out</a:t>
            </a:r>
            <a:r>
              <a:rPr lang="tr-TR" dirty="0" smtClean="0">
                <a:solidFill>
                  <a:schemeClr val="tx1"/>
                </a:solidFill>
              </a:rPr>
              <a:t> of </a:t>
            </a:r>
            <a:r>
              <a:rPr lang="tr-TR" dirty="0" err="1" smtClean="0">
                <a:solidFill>
                  <a:schemeClr val="tx1"/>
                </a:solidFill>
              </a:rPr>
              <a:t>natural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selection</a:t>
            </a:r>
            <a:r>
              <a:rPr lang="tr-TR" dirty="0" smtClean="0">
                <a:solidFill>
                  <a:schemeClr val="tx1"/>
                </a:solidFill>
              </a:rPr>
              <a:t>?</a:t>
            </a:r>
            <a:endParaRPr lang="en-GB" dirty="0" smtClean="0">
              <a:solidFill>
                <a:schemeClr val="tx1"/>
              </a:solidFill>
            </a:endParaRPr>
          </a:p>
          <a:p>
            <a:pPr algn="l"/>
            <a:endParaRPr lang="en-GB" dirty="0">
              <a:solidFill>
                <a:schemeClr val="tx1"/>
              </a:solidFill>
            </a:endParaRPr>
          </a:p>
          <a:p>
            <a:pPr algn="l"/>
            <a:r>
              <a:rPr lang="en-GB" dirty="0" smtClean="0">
                <a:solidFill>
                  <a:schemeClr val="tx1"/>
                </a:solidFill>
              </a:rPr>
              <a:t>How about an animal mimicking a dead leaf?</a:t>
            </a:r>
          </a:p>
          <a:p>
            <a:pPr algn="l"/>
            <a:r>
              <a:rPr lang="en-GB" dirty="0" smtClean="0">
                <a:solidFill>
                  <a:schemeClr val="tx1"/>
                </a:solidFill>
              </a:rPr>
              <a:t>How about a snowflake?</a:t>
            </a:r>
            <a:endParaRPr lang="tr-TR" dirty="0" smtClean="0">
              <a:solidFill>
                <a:schemeClr val="tx1"/>
              </a:solidFill>
            </a:endParaRPr>
          </a:p>
          <a:p>
            <a:pPr algn="l"/>
            <a:r>
              <a:rPr lang="en-GB" dirty="0" smtClean="0">
                <a:solidFill>
                  <a:schemeClr val="tx1"/>
                </a:solidFill>
              </a:rPr>
              <a:t>…</a:t>
            </a:r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15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703512" y="260648"/>
            <a:ext cx="8640960" cy="6408712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 err="1"/>
              <a:t>The</a:t>
            </a:r>
            <a:r>
              <a:rPr lang="tr-TR" sz="3600" b="1" dirty="0"/>
              <a:t> </a:t>
            </a:r>
            <a:r>
              <a:rPr lang="tr-TR" sz="3600" b="1" dirty="0" err="1"/>
              <a:t>Blind</a:t>
            </a:r>
            <a:r>
              <a:rPr lang="tr-TR" sz="3600" b="1" dirty="0"/>
              <a:t> </a:t>
            </a:r>
            <a:r>
              <a:rPr lang="tr-TR" sz="3600" b="1" dirty="0" err="1"/>
              <a:t>Watchmaker</a:t>
            </a:r>
            <a:r>
              <a:rPr lang="tr-TR" sz="3600" b="1" dirty="0"/>
              <a:t> (1986)</a:t>
            </a:r>
          </a:p>
          <a:p>
            <a:pPr algn="l"/>
            <a:endParaRPr lang="tr-TR" b="1" dirty="0" smtClean="0">
              <a:solidFill>
                <a:schemeClr val="tx1"/>
              </a:solidFill>
            </a:endParaRPr>
          </a:p>
          <a:p>
            <a:pPr algn="l"/>
            <a:r>
              <a:rPr lang="en-GB" b="1" dirty="0" smtClean="0">
                <a:solidFill>
                  <a:schemeClr val="tx1"/>
                </a:solidFill>
              </a:rPr>
              <a:t>We’ll do three models / software:</a:t>
            </a:r>
          </a:p>
          <a:p>
            <a:pPr marL="514350" indent="-514350" algn="l">
              <a:buAutoNum type="arabicParenBoth"/>
            </a:pPr>
            <a:endParaRPr lang="en-GB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arenBoth"/>
            </a:pPr>
            <a:r>
              <a:rPr lang="en-GB" dirty="0" smtClean="0">
                <a:solidFill>
                  <a:schemeClr val="tx1"/>
                </a:solidFill>
              </a:rPr>
              <a:t> The Blind Watchmaker Software</a:t>
            </a:r>
          </a:p>
          <a:p>
            <a:pPr marL="514350" indent="-514350" algn="l">
              <a:buAutoNum type="arabicParenBoth"/>
            </a:pP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Polya</a:t>
            </a:r>
            <a:r>
              <a:rPr lang="en-GB" dirty="0" smtClean="0">
                <a:solidFill>
                  <a:schemeClr val="tx1"/>
                </a:solidFill>
              </a:rPr>
              <a:t> Urn Process</a:t>
            </a:r>
          </a:p>
          <a:p>
            <a:pPr marL="514350" indent="-514350" algn="l">
              <a:buAutoNum type="arabicParenBoth"/>
            </a:pP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A Model of Residential Segregation</a:t>
            </a:r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58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703512" y="260648"/>
            <a:ext cx="8640960" cy="6408712"/>
          </a:xfrm>
        </p:spPr>
        <p:txBody>
          <a:bodyPr/>
          <a:lstStyle/>
          <a:p>
            <a:pPr algn="l"/>
            <a:r>
              <a:rPr lang="tr-TR" sz="3600" b="1" dirty="0"/>
              <a:t>Richard </a:t>
            </a:r>
            <a:r>
              <a:rPr lang="tr-TR" sz="3600" b="1" dirty="0" err="1"/>
              <a:t>Dawkins</a:t>
            </a:r>
            <a:endParaRPr lang="tr-TR" sz="3600" b="1" dirty="0"/>
          </a:p>
          <a:p>
            <a:pPr algn="l"/>
            <a:r>
              <a:rPr lang="tr-TR" dirty="0" smtClean="0">
                <a:solidFill>
                  <a:schemeClr val="tx1"/>
                </a:solidFill>
              </a:rPr>
              <a:t>An Oxford </a:t>
            </a:r>
            <a:r>
              <a:rPr lang="tr-TR" dirty="0" err="1" smtClean="0">
                <a:solidFill>
                  <a:schemeClr val="tx1"/>
                </a:solidFill>
              </a:rPr>
              <a:t>zoologist</a:t>
            </a:r>
            <a:endParaRPr lang="tr-TR" dirty="0" smtClean="0">
              <a:solidFill>
                <a:schemeClr val="tx1"/>
              </a:solidFill>
            </a:endParaRPr>
          </a:p>
          <a:p>
            <a:pPr algn="l"/>
            <a:r>
              <a:rPr lang="tr-TR" dirty="0" smtClean="0">
                <a:solidFill>
                  <a:schemeClr val="tx1"/>
                </a:solidFill>
              </a:rPr>
              <a:t>A </a:t>
            </a:r>
            <a:r>
              <a:rPr lang="tr-TR" dirty="0" err="1" smtClean="0">
                <a:solidFill>
                  <a:schemeClr val="tx1"/>
                </a:solidFill>
              </a:rPr>
              <a:t>public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figure</a:t>
            </a:r>
            <a:endParaRPr lang="tr-TR" dirty="0" smtClean="0">
              <a:solidFill>
                <a:schemeClr val="tx1"/>
              </a:solidFill>
            </a:endParaRPr>
          </a:p>
          <a:p>
            <a:pPr algn="l"/>
            <a:r>
              <a:rPr lang="tr-TR" dirty="0" err="1" smtClean="0">
                <a:solidFill>
                  <a:schemeClr val="tx1"/>
                </a:solidFill>
              </a:rPr>
              <a:t>Famous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for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following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books</a:t>
            </a:r>
            <a:r>
              <a:rPr lang="tr-TR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tr-TR" i="1" dirty="0" err="1" smtClean="0">
                <a:solidFill>
                  <a:schemeClr val="tx1"/>
                </a:solidFill>
              </a:rPr>
              <a:t>The</a:t>
            </a:r>
            <a:r>
              <a:rPr lang="tr-TR" i="1" dirty="0" smtClean="0">
                <a:solidFill>
                  <a:schemeClr val="tx1"/>
                </a:solidFill>
              </a:rPr>
              <a:t> </a:t>
            </a:r>
            <a:r>
              <a:rPr lang="tr-TR" i="1" dirty="0" err="1" smtClean="0">
                <a:solidFill>
                  <a:schemeClr val="tx1"/>
                </a:solidFill>
              </a:rPr>
              <a:t>Selfish</a:t>
            </a:r>
            <a:r>
              <a:rPr lang="tr-TR" i="1" dirty="0" smtClean="0">
                <a:solidFill>
                  <a:schemeClr val="tx1"/>
                </a:solidFill>
              </a:rPr>
              <a:t> Gene </a:t>
            </a:r>
            <a:r>
              <a:rPr lang="tr-TR" dirty="0" smtClean="0">
                <a:solidFill>
                  <a:schemeClr val="tx1"/>
                </a:solidFill>
              </a:rPr>
              <a:t>(1976), </a:t>
            </a:r>
            <a:r>
              <a:rPr lang="tr-TR" i="1" dirty="0" err="1" smtClean="0">
                <a:solidFill>
                  <a:schemeClr val="tx1"/>
                </a:solidFill>
              </a:rPr>
              <a:t>The</a:t>
            </a:r>
            <a:r>
              <a:rPr lang="tr-TR" i="1" dirty="0" smtClean="0">
                <a:solidFill>
                  <a:schemeClr val="tx1"/>
                </a:solidFill>
              </a:rPr>
              <a:t> </a:t>
            </a:r>
            <a:r>
              <a:rPr lang="tr-TR" i="1" dirty="0" err="1" smtClean="0">
                <a:solidFill>
                  <a:schemeClr val="tx1"/>
                </a:solidFill>
              </a:rPr>
              <a:t>Extended</a:t>
            </a:r>
            <a:r>
              <a:rPr lang="tr-TR" i="1" dirty="0" smtClean="0">
                <a:solidFill>
                  <a:schemeClr val="tx1"/>
                </a:solidFill>
              </a:rPr>
              <a:t> </a:t>
            </a:r>
            <a:r>
              <a:rPr lang="tr-TR" i="1" dirty="0" err="1" smtClean="0">
                <a:solidFill>
                  <a:schemeClr val="tx1"/>
                </a:solidFill>
              </a:rPr>
              <a:t>Phenotype</a:t>
            </a:r>
            <a:r>
              <a:rPr lang="tr-TR" i="1" dirty="0" smtClean="0">
                <a:solidFill>
                  <a:schemeClr val="tx1"/>
                </a:solidFill>
              </a:rPr>
              <a:t> </a:t>
            </a:r>
            <a:r>
              <a:rPr lang="tr-TR" dirty="0" smtClean="0">
                <a:solidFill>
                  <a:schemeClr val="tx1"/>
                </a:solidFill>
              </a:rPr>
              <a:t>(1982), </a:t>
            </a:r>
            <a:r>
              <a:rPr lang="tr-TR" i="1" dirty="0" err="1" smtClean="0">
                <a:solidFill>
                  <a:schemeClr val="tx1"/>
                </a:solidFill>
              </a:rPr>
              <a:t>The</a:t>
            </a:r>
            <a:r>
              <a:rPr lang="tr-TR" i="1" dirty="0" smtClean="0">
                <a:solidFill>
                  <a:schemeClr val="tx1"/>
                </a:solidFill>
              </a:rPr>
              <a:t> </a:t>
            </a:r>
            <a:r>
              <a:rPr lang="tr-TR" i="1" dirty="0" err="1" smtClean="0">
                <a:solidFill>
                  <a:schemeClr val="tx1"/>
                </a:solidFill>
              </a:rPr>
              <a:t>Blind</a:t>
            </a:r>
            <a:r>
              <a:rPr lang="tr-TR" i="1" dirty="0" smtClean="0">
                <a:solidFill>
                  <a:schemeClr val="tx1"/>
                </a:solidFill>
              </a:rPr>
              <a:t> </a:t>
            </a:r>
            <a:r>
              <a:rPr lang="tr-TR" i="1" dirty="0" err="1" smtClean="0">
                <a:solidFill>
                  <a:schemeClr val="tx1"/>
                </a:solidFill>
              </a:rPr>
              <a:t>Watchmaker</a:t>
            </a:r>
            <a:r>
              <a:rPr lang="tr-TR" i="1" dirty="0" smtClean="0">
                <a:solidFill>
                  <a:schemeClr val="tx1"/>
                </a:solidFill>
              </a:rPr>
              <a:t> </a:t>
            </a:r>
            <a:r>
              <a:rPr lang="tr-TR" dirty="0" smtClean="0">
                <a:solidFill>
                  <a:schemeClr val="tx1"/>
                </a:solidFill>
              </a:rPr>
              <a:t>(1986), </a:t>
            </a:r>
            <a:r>
              <a:rPr lang="tr-TR" i="1" dirty="0" err="1" smtClean="0">
                <a:solidFill>
                  <a:schemeClr val="tx1"/>
                </a:solidFill>
              </a:rPr>
              <a:t>The</a:t>
            </a:r>
            <a:r>
              <a:rPr lang="tr-TR" i="1" dirty="0" smtClean="0">
                <a:solidFill>
                  <a:schemeClr val="tx1"/>
                </a:solidFill>
              </a:rPr>
              <a:t> </a:t>
            </a:r>
            <a:r>
              <a:rPr lang="tr-TR" i="1" dirty="0" err="1" smtClean="0">
                <a:solidFill>
                  <a:schemeClr val="tx1"/>
                </a:solidFill>
              </a:rPr>
              <a:t>God</a:t>
            </a:r>
            <a:r>
              <a:rPr lang="tr-TR" i="1" dirty="0" smtClean="0">
                <a:solidFill>
                  <a:schemeClr val="tx1"/>
                </a:solidFill>
              </a:rPr>
              <a:t> </a:t>
            </a:r>
            <a:r>
              <a:rPr lang="tr-TR" i="1" dirty="0" err="1" smtClean="0">
                <a:solidFill>
                  <a:schemeClr val="tx1"/>
                </a:solidFill>
              </a:rPr>
              <a:t>Delusion</a:t>
            </a:r>
            <a:r>
              <a:rPr lang="tr-TR" i="1" dirty="0" smtClean="0">
                <a:solidFill>
                  <a:schemeClr val="tx1"/>
                </a:solidFill>
              </a:rPr>
              <a:t> </a:t>
            </a:r>
            <a:r>
              <a:rPr lang="tr-TR" dirty="0" smtClean="0">
                <a:solidFill>
                  <a:schemeClr val="tx1"/>
                </a:solidFill>
              </a:rPr>
              <a:t>(2006)</a:t>
            </a:r>
          </a:p>
          <a:p>
            <a:pPr algn="l"/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tr-TR" dirty="0">
              <a:solidFill>
                <a:schemeClr val="tx1"/>
              </a:solidFill>
            </a:endParaRPr>
          </a:p>
        </p:txBody>
      </p:sp>
      <p:pic>
        <p:nvPicPr>
          <p:cNvPr id="4" name="3 Resim" descr="downloa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96201" y="332657"/>
            <a:ext cx="1914525" cy="2390775"/>
          </a:xfrm>
          <a:prstGeom prst="rect">
            <a:avLst/>
          </a:prstGeom>
        </p:spPr>
      </p:pic>
      <p:pic>
        <p:nvPicPr>
          <p:cNvPr id="5" name="4 Resim" descr="selfishgen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75520" y="4365104"/>
            <a:ext cx="1512168" cy="2310257"/>
          </a:xfrm>
          <a:prstGeom prst="rect">
            <a:avLst/>
          </a:prstGeom>
        </p:spPr>
      </p:pic>
      <p:pic>
        <p:nvPicPr>
          <p:cNvPr id="6" name="5 Resim" descr="go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08168" y="4365105"/>
            <a:ext cx="1512168" cy="2310257"/>
          </a:xfrm>
          <a:prstGeom prst="rect">
            <a:avLst/>
          </a:prstGeom>
        </p:spPr>
      </p:pic>
      <p:pic>
        <p:nvPicPr>
          <p:cNvPr id="7" name="6 Resim" descr="blind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663952" y="4365104"/>
            <a:ext cx="1512168" cy="2318658"/>
          </a:xfrm>
          <a:prstGeom prst="rect">
            <a:avLst/>
          </a:prstGeom>
        </p:spPr>
      </p:pic>
      <p:pic>
        <p:nvPicPr>
          <p:cNvPr id="8" name="7 Resim" descr="Extended_Phenotyp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699574" y="4365104"/>
            <a:ext cx="1532330" cy="230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533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703512" y="260648"/>
            <a:ext cx="8640960" cy="6408712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 err="1"/>
              <a:t>The</a:t>
            </a:r>
            <a:r>
              <a:rPr lang="tr-TR" sz="3600" b="1" dirty="0"/>
              <a:t> </a:t>
            </a:r>
            <a:r>
              <a:rPr lang="tr-TR" sz="3600" b="1" dirty="0" err="1"/>
              <a:t>Blind</a:t>
            </a:r>
            <a:r>
              <a:rPr lang="tr-TR" sz="3600" b="1" dirty="0"/>
              <a:t> </a:t>
            </a:r>
            <a:r>
              <a:rPr lang="tr-TR" sz="3600" b="1" dirty="0" err="1"/>
              <a:t>Watchmaker</a:t>
            </a:r>
            <a:r>
              <a:rPr lang="tr-TR" sz="3600" b="1" dirty="0"/>
              <a:t> (1986)</a:t>
            </a:r>
          </a:p>
          <a:p>
            <a:pPr algn="l"/>
            <a:endParaRPr lang="en-GB" sz="4000" dirty="0"/>
          </a:p>
          <a:p>
            <a:pPr algn="l"/>
            <a:r>
              <a:rPr lang="en-GB" sz="4000" dirty="0"/>
              <a:t>The Blind Watchmaker Software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4000" dirty="0" err="1"/>
              <a:t>Indeteministic</a:t>
            </a:r>
            <a:r>
              <a:rPr lang="en-GB" sz="4000" dirty="0"/>
              <a:t> outcomes (blindness)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4000" dirty="0"/>
              <a:t>Prediction is not possible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GB" sz="400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GB" sz="4000" dirty="0"/>
          </a:p>
          <a:p>
            <a:pPr algn="l"/>
            <a:r>
              <a:rPr lang="en-GB" sz="3600" dirty="0"/>
              <a:t>A simulation is available here: </a:t>
            </a:r>
            <a:r>
              <a:rPr lang="en-GB" sz="3600" dirty="0">
                <a:hlinkClick r:id="rId2"/>
              </a:rPr>
              <a:t>http://watchmakersuite.sourceforge.net/</a:t>
            </a:r>
            <a:r>
              <a:rPr lang="en-GB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4273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703512" y="260648"/>
            <a:ext cx="8640960" cy="6408712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 err="1"/>
              <a:t>The</a:t>
            </a:r>
            <a:r>
              <a:rPr lang="tr-TR" sz="3600" b="1" dirty="0"/>
              <a:t> </a:t>
            </a:r>
            <a:r>
              <a:rPr lang="tr-TR" sz="3600" b="1" dirty="0" err="1"/>
              <a:t>Blind</a:t>
            </a:r>
            <a:r>
              <a:rPr lang="tr-TR" sz="3600" b="1" dirty="0"/>
              <a:t> </a:t>
            </a:r>
            <a:r>
              <a:rPr lang="tr-TR" sz="3600" b="1" dirty="0" err="1"/>
              <a:t>Watchmaker</a:t>
            </a:r>
            <a:r>
              <a:rPr lang="tr-TR" sz="3600" b="1" dirty="0"/>
              <a:t> (1986)</a:t>
            </a:r>
          </a:p>
          <a:p>
            <a:pPr algn="l"/>
            <a:endParaRPr lang="en-GB" sz="4000" dirty="0"/>
          </a:p>
          <a:p>
            <a:pPr algn="l"/>
            <a:r>
              <a:rPr lang="en-GB" sz="4000" dirty="0" err="1"/>
              <a:t>Polya</a:t>
            </a:r>
            <a:r>
              <a:rPr lang="en-GB" sz="4000" dirty="0"/>
              <a:t> Urn Process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4000" dirty="0"/>
              <a:t>A different outcome after every trial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4000" dirty="0"/>
              <a:t>No laws at all!</a:t>
            </a:r>
          </a:p>
          <a:p>
            <a:pPr algn="l"/>
            <a:endParaRPr lang="en-GB" sz="4000" dirty="0"/>
          </a:p>
          <a:p>
            <a:pPr algn="l"/>
            <a:endParaRPr lang="en-GB" sz="4000" dirty="0"/>
          </a:p>
          <a:p>
            <a:pPr algn="l"/>
            <a:r>
              <a:rPr lang="en-GB" sz="4000" dirty="0"/>
              <a:t>A simulation is available here: </a:t>
            </a:r>
            <a:r>
              <a:rPr lang="en-GB" sz="4000" dirty="0">
                <a:hlinkClick r:id="rId2"/>
              </a:rPr>
              <a:t>http://success-equation.com/urn.html</a:t>
            </a:r>
            <a:r>
              <a:rPr lang="en-GB" sz="4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5763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703512" y="260648"/>
            <a:ext cx="8640960" cy="6408712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 err="1"/>
              <a:t>The</a:t>
            </a:r>
            <a:r>
              <a:rPr lang="tr-TR" sz="3600" b="1" dirty="0"/>
              <a:t> </a:t>
            </a:r>
            <a:r>
              <a:rPr lang="tr-TR" sz="3600" b="1" dirty="0" err="1"/>
              <a:t>Blind</a:t>
            </a:r>
            <a:r>
              <a:rPr lang="tr-TR" sz="3600" b="1" dirty="0"/>
              <a:t> </a:t>
            </a:r>
            <a:r>
              <a:rPr lang="tr-TR" sz="3600" b="1" dirty="0" err="1"/>
              <a:t>Watchmaker</a:t>
            </a:r>
            <a:r>
              <a:rPr lang="tr-TR" sz="3600" b="1" dirty="0"/>
              <a:t> (1986)</a:t>
            </a:r>
          </a:p>
          <a:p>
            <a:pPr algn="l"/>
            <a:endParaRPr lang="en-GB" sz="4000" dirty="0"/>
          </a:p>
          <a:p>
            <a:pPr algn="l"/>
            <a:r>
              <a:rPr lang="en-GB" sz="4000" dirty="0"/>
              <a:t>A Model of Residential Segregation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tr-TR" dirty="0" err="1" smtClean="0">
                <a:solidFill>
                  <a:schemeClr val="tx1"/>
                </a:solidFill>
              </a:rPr>
              <a:t>The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>
                <a:solidFill>
                  <a:schemeClr val="tx1"/>
                </a:solidFill>
              </a:rPr>
              <a:t>model </a:t>
            </a:r>
            <a:r>
              <a:rPr lang="tr-TR" dirty="0" err="1">
                <a:solidFill>
                  <a:schemeClr val="tx1"/>
                </a:solidFill>
              </a:rPr>
              <a:t>works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through</a:t>
            </a:r>
            <a:r>
              <a:rPr lang="tr-TR" dirty="0">
                <a:solidFill>
                  <a:schemeClr val="tx1"/>
                </a:solidFill>
              </a:rPr>
              <a:t> an </a:t>
            </a:r>
            <a:r>
              <a:rPr lang="tr-TR" dirty="0" err="1">
                <a:solidFill>
                  <a:schemeClr val="tx1"/>
                </a:solidFill>
              </a:rPr>
              <a:t>algorithm</a:t>
            </a:r>
            <a:r>
              <a:rPr lang="tr-TR" dirty="0">
                <a:solidFill>
                  <a:schemeClr val="tx1"/>
                </a:solidFill>
              </a:rPr>
              <a:t>. </a:t>
            </a:r>
            <a:r>
              <a:rPr lang="tr-TR" dirty="0" err="1">
                <a:solidFill>
                  <a:schemeClr val="tx1"/>
                </a:solidFill>
              </a:rPr>
              <a:t>Such</a:t>
            </a:r>
            <a:r>
              <a:rPr lang="tr-TR" dirty="0">
                <a:solidFill>
                  <a:schemeClr val="tx1"/>
                </a:solidFill>
              </a:rPr>
              <a:t> as: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I </a:t>
            </a:r>
            <a:r>
              <a:rPr lang="tr-TR" dirty="0" err="1">
                <a:solidFill>
                  <a:schemeClr val="tx1"/>
                </a:solidFill>
              </a:rPr>
              <a:t>continue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living</a:t>
            </a:r>
            <a:r>
              <a:rPr lang="tr-TR" dirty="0">
                <a:solidFill>
                  <a:schemeClr val="tx1"/>
                </a:solidFill>
              </a:rPr>
              <a:t> in </a:t>
            </a:r>
            <a:r>
              <a:rPr lang="tr-TR" dirty="0" err="1">
                <a:solidFill>
                  <a:schemeClr val="tx1"/>
                </a:solidFill>
              </a:rPr>
              <a:t>where</a:t>
            </a:r>
            <a:r>
              <a:rPr lang="tr-TR" dirty="0">
                <a:solidFill>
                  <a:schemeClr val="tx1"/>
                </a:solidFill>
              </a:rPr>
              <a:t> I </a:t>
            </a:r>
            <a:r>
              <a:rPr lang="tr-TR" dirty="0" err="1">
                <a:solidFill>
                  <a:schemeClr val="tx1"/>
                </a:solidFill>
              </a:rPr>
              <a:t>currently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live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if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my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neighbours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are</a:t>
            </a:r>
            <a:r>
              <a:rPr lang="tr-TR" dirty="0">
                <a:solidFill>
                  <a:schemeClr val="tx1"/>
                </a:solidFill>
              </a:rPr>
              <a:t> X [X: </a:t>
            </a:r>
            <a:r>
              <a:rPr lang="tr-TR" dirty="0" err="1">
                <a:solidFill>
                  <a:schemeClr val="tx1"/>
                </a:solidFill>
              </a:rPr>
              <a:t>muslim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high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income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conservative</a:t>
            </a:r>
            <a:r>
              <a:rPr lang="tr-TR" dirty="0">
                <a:solidFill>
                  <a:schemeClr val="tx1"/>
                </a:solidFill>
              </a:rPr>
              <a:t>]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tr-TR" dirty="0">
                <a:solidFill>
                  <a:schemeClr val="tx1"/>
                </a:solidFill>
              </a:rPr>
              <a:t>I </a:t>
            </a:r>
            <a:r>
              <a:rPr lang="tr-TR" dirty="0" err="1">
                <a:solidFill>
                  <a:schemeClr val="tx1"/>
                </a:solidFill>
              </a:rPr>
              <a:t>move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to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another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house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if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one</a:t>
            </a:r>
            <a:r>
              <a:rPr lang="tr-TR" dirty="0">
                <a:solidFill>
                  <a:schemeClr val="tx1"/>
                </a:solidFill>
              </a:rPr>
              <a:t> of </a:t>
            </a:r>
            <a:r>
              <a:rPr lang="tr-TR" dirty="0" err="1">
                <a:solidFill>
                  <a:schemeClr val="tx1"/>
                </a:solidFill>
              </a:rPr>
              <a:t>my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neighbours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are</a:t>
            </a:r>
            <a:r>
              <a:rPr lang="tr-TR" dirty="0">
                <a:solidFill>
                  <a:schemeClr val="tx1"/>
                </a:solidFill>
              </a:rPr>
              <a:t> Y [Y: </a:t>
            </a:r>
            <a:r>
              <a:rPr lang="tr-TR" dirty="0" err="1">
                <a:solidFill>
                  <a:schemeClr val="tx1"/>
                </a:solidFill>
              </a:rPr>
              <a:t>homosexual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single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smoker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drunkard</a:t>
            </a:r>
            <a:r>
              <a:rPr lang="tr-TR" dirty="0">
                <a:solidFill>
                  <a:schemeClr val="tx1"/>
                </a:solidFill>
              </a:rPr>
              <a:t>]</a:t>
            </a:r>
          </a:p>
          <a:p>
            <a:pPr algn="l"/>
            <a:endParaRPr lang="tr-TR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algn="l"/>
            <a:r>
              <a:rPr lang="tr-TR" sz="2300" dirty="0">
                <a:sym typeface="Wingdings" panose="05000000000000000000" pitchFamily="2" charset="2"/>
              </a:rPr>
              <a:t>A </a:t>
            </a:r>
            <a:r>
              <a:rPr lang="tr-TR" sz="2300" dirty="0" err="1">
                <a:sym typeface="Wingdings" panose="05000000000000000000" pitchFamily="2" charset="2"/>
              </a:rPr>
              <a:t>simulation</a:t>
            </a:r>
            <a:r>
              <a:rPr lang="tr-TR" sz="2300" dirty="0">
                <a:sym typeface="Wingdings" panose="05000000000000000000" pitchFamily="2" charset="2"/>
              </a:rPr>
              <a:t> is </a:t>
            </a:r>
            <a:r>
              <a:rPr lang="tr-TR" sz="2300" dirty="0" err="1">
                <a:sym typeface="Wingdings" panose="05000000000000000000" pitchFamily="2" charset="2"/>
              </a:rPr>
              <a:t>available</a:t>
            </a:r>
            <a:r>
              <a:rPr lang="tr-TR" sz="2300" dirty="0">
                <a:sym typeface="Wingdings" panose="05000000000000000000" pitchFamily="2" charset="2"/>
              </a:rPr>
              <a:t> here: </a:t>
            </a:r>
            <a:r>
              <a:rPr lang="tr-TR" sz="2300" dirty="0">
                <a:sym typeface="Wingdings" panose="05000000000000000000" pitchFamily="2" charset="2"/>
                <a:hlinkClick r:id="rId2"/>
              </a:rPr>
              <a:t>http://www.avanderw.co.za/schellings-segregation-simulation</a:t>
            </a:r>
            <a:endParaRPr lang="en-GB" sz="4000" dirty="0"/>
          </a:p>
          <a:p>
            <a:pPr algn="l"/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457831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703512" y="260648"/>
            <a:ext cx="8640960" cy="6408712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 err="1"/>
              <a:t>The</a:t>
            </a:r>
            <a:r>
              <a:rPr lang="tr-TR" sz="3600" b="1" dirty="0"/>
              <a:t> </a:t>
            </a:r>
            <a:r>
              <a:rPr lang="tr-TR" sz="3600" b="1" dirty="0" err="1"/>
              <a:t>Blind</a:t>
            </a:r>
            <a:r>
              <a:rPr lang="tr-TR" sz="3600" b="1" dirty="0"/>
              <a:t> </a:t>
            </a:r>
            <a:r>
              <a:rPr lang="tr-TR" sz="3600" b="1" dirty="0" err="1"/>
              <a:t>Watchmaker</a:t>
            </a:r>
            <a:r>
              <a:rPr lang="tr-TR" sz="3600" b="1" dirty="0"/>
              <a:t> (1986)</a:t>
            </a:r>
          </a:p>
          <a:p>
            <a:pPr algn="l"/>
            <a:endParaRPr lang="en-GB" sz="4000" dirty="0"/>
          </a:p>
          <a:p>
            <a:pPr algn="l"/>
            <a:r>
              <a:rPr lang="en-GB" sz="4000" dirty="0"/>
              <a:t>A Model of Residential Segregation</a:t>
            </a:r>
          </a:p>
          <a:p>
            <a:pPr algn="l"/>
            <a:endParaRPr lang="en-GB" sz="40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9657" y="2924945"/>
            <a:ext cx="6575425" cy="2849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40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703512" y="260648"/>
            <a:ext cx="8640960" cy="6408712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 err="1"/>
              <a:t>The</a:t>
            </a:r>
            <a:r>
              <a:rPr lang="tr-TR" sz="3600" b="1" dirty="0"/>
              <a:t> </a:t>
            </a:r>
            <a:r>
              <a:rPr lang="tr-TR" sz="3600" b="1" dirty="0" err="1"/>
              <a:t>Blind</a:t>
            </a:r>
            <a:r>
              <a:rPr lang="tr-TR" sz="3600" b="1" dirty="0"/>
              <a:t> </a:t>
            </a:r>
            <a:r>
              <a:rPr lang="tr-TR" sz="3600" b="1" dirty="0" err="1"/>
              <a:t>Watchmaker</a:t>
            </a:r>
            <a:r>
              <a:rPr lang="tr-TR" sz="3600" b="1" dirty="0"/>
              <a:t> (1986)</a:t>
            </a:r>
          </a:p>
          <a:p>
            <a:pPr algn="l"/>
            <a:endParaRPr lang="en-GB" sz="4000" dirty="0"/>
          </a:p>
          <a:p>
            <a:pPr algn="l"/>
            <a:r>
              <a:rPr lang="en-GB" sz="4000" dirty="0"/>
              <a:t>A Model of Residential Segregation</a:t>
            </a:r>
          </a:p>
          <a:p>
            <a:pPr algn="l"/>
            <a:endParaRPr lang="en-GB" sz="4000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387" y="2996952"/>
            <a:ext cx="8824021" cy="28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63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703512" y="260648"/>
            <a:ext cx="8640960" cy="6408712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 err="1"/>
              <a:t>The</a:t>
            </a:r>
            <a:r>
              <a:rPr lang="tr-TR" sz="3600" b="1" dirty="0"/>
              <a:t> </a:t>
            </a:r>
            <a:r>
              <a:rPr lang="tr-TR" sz="3600" b="1" dirty="0" err="1"/>
              <a:t>Blind</a:t>
            </a:r>
            <a:r>
              <a:rPr lang="tr-TR" sz="3600" b="1" dirty="0"/>
              <a:t> </a:t>
            </a:r>
            <a:r>
              <a:rPr lang="tr-TR" sz="3600" b="1" dirty="0" err="1"/>
              <a:t>Watchmaker</a:t>
            </a:r>
            <a:r>
              <a:rPr lang="tr-TR" sz="3600" b="1" dirty="0"/>
              <a:t> (1986)</a:t>
            </a:r>
          </a:p>
          <a:p>
            <a:pPr algn="l"/>
            <a:endParaRPr lang="en-GB" b="1" dirty="0" smtClean="0">
              <a:solidFill>
                <a:schemeClr val="tx1"/>
              </a:solidFill>
            </a:endParaRPr>
          </a:p>
          <a:p>
            <a:pPr algn="l"/>
            <a:r>
              <a:rPr lang="en-GB" b="1" dirty="0" smtClean="0">
                <a:solidFill>
                  <a:schemeClr val="tx1"/>
                </a:solidFill>
              </a:rPr>
              <a:t>So what?</a:t>
            </a:r>
            <a:endParaRPr lang="en-GB" b="1" dirty="0">
              <a:solidFill>
                <a:schemeClr val="tx1"/>
              </a:solidFill>
            </a:endParaRPr>
          </a:p>
          <a:p>
            <a:pPr algn="l"/>
            <a:endParaRPr lang="en-GB" b="1" dirty="0" smtClean="0">
              <a:solidFill>
                <a:schemeClr val="tx1"/>
              </a:solidFill>
            </a:endParaRPr>
          </a:p>
          <a:p>
            <a:pPr algn="l"/>
            <a:r>
              <a:rPr lang="en-GB" b="1" dirty="0" smtClean="0">
                <a:solidFill>
                  <a:schemeClr val="tx1"/>
                </a:solidFill>
              </a:rPr>
              <a:t>(1) Evolution is n</a:t>
            </a:r>
            <a:r>
              <a:rPr lang="tr-TR" b="1" dirty="0" smtClean="0">
                <a:solidFill>
                  <a:schemeClr val="tx1"/>
                </a:solidFill>
              </a:rPr>
              <a:t>ot </a:t>
            </a:r>
            <a:r>
              <a:rPr lang="tr-TR" b="1" dirty="0" err="1" smtClean="0">
                <a:solidFill>
                  <a:schemeClr val="tx1"/>
                </a:solidFill>
              </a:rPr>
              <a:t>by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chance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alon</a:t>
            </a:r>
            <a:r>
              <a:rPr lang="en-GB" b="1" dirty="0" smtClean="0">
                <a:solidFill>
                  <a:schemeClr val="tx1"/>
                </a:solidFill>
              </a:rPr>
              <a:t>e but rather via c</a:t>
            </a:r>
            <a:r>
              <a:rPr lang="tr-TR" b="1" dirty="0" err="1" smtClean="0">
                <a:solidFill>
                  <a:schemeClr val="tx1"/>
                </a:solidFill>
              </a:rPr>
              <a:t>umulative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selection</a:t>
            </a:r>
            <a:endParaRPr lang="tr-TR" b="1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Arial" pitchFamily="34" charset="0"/>
              <a:buChar char="•"/>
            </a:pPr>
            <a:r>
              <a:rPr lang="tr-TR" dirty="0" err="1" smtClean="0">
                <a:solidFill>
                  <a:schemeClr val="tx1"/>
                </a:solidFill>
              </a:rPr>
              <a:t>Watchmaker</a:t>
            </a:r>
            <a:r>
              <a:rPr lang="tr-TR" dirty="0" smtClean="0">
                <a:solidFill>
                  <a:schemeClr val="tx1"/>
                </a:solidFill>
              </a:rPr>
              <a:t> is </a:t>
            </a:r>
            <a:r>
              <a:rPr lang="tr-TR" u="sng" dirty="0" err="1" smtClean="0">
                <a:solidFill>
                  <a:schemeClr val="tx1"/>
                </a:solidFill>
              </a:rPr>
              <a:t>mother</a:t>
            </a:r>
            <a:r>
              <a:rPr lang="tr-TR" u="sng" dirty="0" smtClean="0">
                <a:solidFill>
                  <a:schemeClr val="tx1"/>
                </a:solidFill>
              </a:rPr>
              <a:t> </a:t>
            </a:r>
            <a:r>
              <a:rPr lang="tr-TR" u="sng" dirty="0" err="1" smtClean="0">
                <a:solidFill>
                  <a:schemeClr val="tx1"/>
                </a:solidFill>
              </a:rPr>
              <a:t>nature</a:t>
            </a:r>
            <a:r>
              <a:rPr lang="tr-TR" u="sng" dirty="0" smtClean="0">
                <a:solidFill>
                  <a:schemeClr val="tx1"/>
                </a:solidFill>
              </a:rPr>
              <a:t> </a:t>
            </a:r>
            <a:r>
              <a:rPr lang="tr-TR" dirty="0" smtClean="0">
                <a:solidFill>
                  <a:schemeClr val="tx1"/>
                </a:solidFill>
              </a:rPr>
              <a:t>in </a:t>
            </a:r>
            <a:r>
              <a:rPr lang="tr-TR" dirty="0" err="1" smtClean="0">
                <a:solidFill>
                  <a:schemeClr val="tx1"/>
                </a:solidFill>
              </a:rPr>
              <a:t>which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genes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strive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for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reproducing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themselves</a:t>
            </a:r>
            <a:r>
              <a:rPr lang="tr-TR" dirty="0" smtClean="0">
                <a:solidFill>
                  <a:schemeClr val="tx1"/>
                </a:solidFill>
              </a:rPr>
              <a:t>.</a:t>
            </a:r>
          </a:p>
          <a:p>
            <a:pPr marL="971550" lvl="1" indent="-514350" algn="l">
              <a:buFont typeface="Arial" pitchFamily="34" charset="0"/>
              <a:buChar char="•"/>
            </a:pPr>
            <a:r>
              <a:rPr lang="tr-TR" dirty="0" err="1" smtClean="0">
                <a:solidFill>
                  <a:schemeClr val="tx1"/>
                </a:solidFill>
              </a:rPr>
              <a:t>Watchmaker</a:t>
            </a:r>
            <a:r>
              <a:rPr lang="tr-TR" dirty="0" smtClean="0">
                <a:solidFill>
                  <a:schemeClr val="tx1"/>
                </a:solidFill>
              </a:rPr>
              <a:t> is </a:t>
            </a:r>
            <a:r>
              <a:rPr lang="tr-TR" u="sng" dirty="0" err="1" smtClean="0">
                <a:solidFill>
                  <a:schemeClr val="tx1"/>
                </a:solidFill>
              </a:rPr>
              <a:t>blind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because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there</a:t>
            </a:r>
            <a:r>
              <a:rPr lang="tr-TR" dirty="0" smtClean="0">
                <a:solidFill>
                  <a:schemeClr val="tx1"/>
                </a:solidFill>
              </a:rPr>
              <a:t> is no </a:t>
            </a:r>
            <a:r>
              <a:rPr lang="tr-TR" dirty="0" err="1" smtClean="0">
                <a:solidFill>
                  <a:schemeClr val="tx1"/>
                </a:solidFill>
              </a:rPr>
              <a:t>purpose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for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genes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to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reproduce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themselves</a:t>
            </a:r>
            <a:r>
              <a:rPr lang="tr-TR" dirty="0" smtClean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9094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703512" y="260648"/>
            <a:ext cx="8640960" cy="6408712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 err="1"/>
              <a:t>The</a:t>
            </a:r>
            <a:r>
              <a:rPr lang="tr-TR" sz="3600" b="1" dirty="0"/>
              <a:t> </a:t>
            </a:r>
            <a:r>
              <a:rPr lang="tr-TR" sz="3600" b="1" dirty="0" err="1"/>
              <a:t>Blind</a:t>
            </a:r>
            <a:r>
              <a:rPr lang="tr-TR" sz="3600" b="1" dirty="0"/>
              <a:t> </a:t>
            </a:r>
            <a:r>
              <a:rPr lang="tr-TR" sz="3600" b="1" dirty="0" err="1"/>
              <a:t>Watchmaker</a:t>
            </a:r>
            <a:r>
              <a:rPr lang="tr-TR" sz="3600" b="1" dirty="0"/>
              <a:t> (1986)</a:t>
            </a:r>
          </a:p>
          <a:p>
            <a:pPr algn="l"/>
            <a:endParaRPr lang="en-GB" b="1" dirty="0" smtClean="0">
              <a:solidFill>
                <a:schemeClr val="tx1"/>
              </a:solidFill>
            </a:endParaRPr>
          </a:p>
          <a:p>
            <a:pPr algn="l"/>
            <a:r>
              <a:rPr lang="en-GB" b="1" dirty="0" smtClean="0">
                <a:solidFill>
                  <a:schemeClr val="tx1"/>
                </a:solidFill>
              </a:rPr>
              <a:t>So what?</a:t>
            </a:r>
            <a:endParaRPr lang="en-GB" b="1" dirty="0">
              <a:solidFill>
                <a:schemeClr val="tx1"/>
              </a:solidFill>
            </a:endParaRPr>
          </a:p>
          <a:p>
            <a:pPr algn="l"/>
            <a:endParaRPr lang="en-GB" b="1" dirty="0" smtClean="0">
              <a:solidFill>
                <a:schemeClr val="tx1"/>
              </a:solidFill>
            </a:endParaRPr>
          </a:p>
          <a:p>
            <a:pPr algn="l"/>
            <a:r>
              <a:rPr lang="en-GB" b="1" dirty="0" smtClean="0">
                <a:solidFill>
                  <a:schemeClr val="tx1"/>
                </a:solidFill>
              </a:rPr>
              <a:t>(2) Different forms of art exists in nature (in pre-human and non-human communities)</a:t>
            </a:r>
            <a:endParaRPr lang="en-GB" b="1" dirty="0">
              <a:solidFill>
                <a:schemeClr val="tx1"/>
              </a:solidFill>
            </a:endParaRPr>
          </a:p>
          <a:p>
            <a:pPr marL="971550" lvl="1" indent="-51435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“Art is nature (society)”</a:t>
            </a:r>
          </a:p>
          <a:p>
            <a:pPr marL="971550" lvl="1" indent="-51435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Discuss Spinoza’s claim that “God is nature”. Any similarities, differences?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68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703512" y="260648"/>
            <a:ext cx="8640960" cy="6408712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 err="1"/>
              <a:t>The</a:t>
            </a:r>
            <a:r>
              <a:rPr lang="tr-TR" sz="3600" b="1" dirty="0"/>
              <a:t> </a:t>
            </a:r>
            <a:r>
              <a:rPr lang="tr-TR" sz="3600" b="1" dirty="0" err="1"/>
              <a:t>Blind</a:t>
            </a:r>
            <a:r>
              <a:rPr lang="tr-TR" sz="3600" b="1" dirty="0"/>
              <a:t> </a:t>
            </a:r>
            <a:r>
              <a:rPr lang="tr-TR" sz="3600" b="1" dirty="0" err="1"/>
              <a:t>Watchmaker</a:t>
            </a:r>
            <a:r>
              <a:rPr lang="tr-TR" sz="3600" b="1" dirty="0"/>
              <a:t> (1986)</a:t>
            </a:r>
          </a:p>
          <a:p>
            <a:pPr algn="l"/>
            <a:r>
              <a:rPr lang="tr-TR" sz="3600" dirty="0" err="1"/>
              <a:t>Complexity</a:t>
            </a:r>
            <a:r>
              <a:rPr lang="tr-TR" sz="3600" dirty="0"/>
              <a:t>:</a:t>
            </a:r>
            <a:r>
              <a:rPr lang="tr-TR" sz="4000" dirty="0"/>
              <a:t> </a:t>
            </a:r>
            <a:r>
              <a:rPr lang="tr-TR" sz="4000" dirty="0" err="1"/>
              <a:t>contingency</a:t>
            </a:r>
            <a:r>
              <a:rPr lang="tr-TR" sz="4000" dirty="0"/>
              <a:t> + </a:t>
            </a:r>
            <a:r>
              <a:rPr lang="tr-TR" sz="4000" dirty="0" err="1"/>
              <a:t>algorhytm</a:t>
            </a:r>
            <a:r>
              <a:rPr lang="tr-TR" sz="4000" dirty="0"/>
              <a:t> (</a:t>
            </a:r>
            <a:r>
              <a:rPr lang="tr-TR" sz="4000" dirty="0" err="1"/>
              <a:t>such</a:t>
            </a:r>
            <a:r>
              <a:rPr lang="tr-TR" sz="4000" dirty="0"/>
              <a:t> as a </a:t>
            </a:r>
            <a:r>
              <a:rPr lang="tr-TR" sz="4000" dirty="0" err="1"/>
              <a:t>positive</a:t>
            </a:r>
            <a:r>
              <a:rPr lang="tr-TR" sz="4000" dirty="0"/>
              <a:t> </a:t>
            </a:r>
            <a:r>
              <a:rPr lang="tr-TR" sz="4000" dirty="0" err="1"/>
              <a:t>feedback</a:t>
            </a:r>
            <a:r>
              <a:rPr lang="tr-TR" sz="4000" dirty="0"/>
              <a:t> </a:t>
            </a:r>
            <a:r>
              <a:rPr lang="tr-TR" sz="4000" dirty="0" err="1"/>
              <a:t>mechn</a:t>
            </a:r>
            <a:r>
              <a:rPr lang="tr-TR" sz="4000" dirty="0"/>
              <a:t>.)</a:t>
            </a:r>
          </a:p>
          <a:p>
            <a:pPr algn="l"/>
            <a:r>
              <a:rPr lang="tr-TR" sz="4000" dirty="0" err="1"/>
              <a:t>Algorhytm</a:t>
            </a:r>
            <a:r>
              <a:rPr lang="tr-TR" sz="4000" dirty="0"/>
              <a:t>: a </a:t>
            </a:r>
            <a:r>
              <a:rPr lang="tr-TR" sz="4000" dirty="0" err="1"/>
              <a:t>simple</a:t>
            </a:r>
            <a:r>
              <a:rPr lang="tr-TR" sz="4000" dirty="0"/>
              <a:t> software (</a:t>
            </a:r>
            <a:r>
              <a:rPr lang="tr-TR" sz="4000" dirty="0" err="1"/>
              <a:t>Chp</a:t>
            </a:r>
            <a:r>
              <a:rPr lang="tr-TR" sz="4000"/>
              <a:t>.3)</a:t>
            </a:r>
            <a:endParaRPr lang="tr-TR" sz="4000" dirty="0"/>
          </a:p>
          <a:p>
            <a:pPr algn="l"/>
            <a:r>
              <a:rPr lang="tr-TR" sz="4000" dirty="0" err="1"/>
              <a:t>Hierarchy</a:t>
            </a:r>
            <a:r>
              <a:rPr lang="tr-TR" sz="4000" dirty="0"/>
              <a:t> of </a:t>
            </a:r>
            <a:r>
              <a:rPr lang="tr-TR" sz="4000" dirty="0" err="1"/>
              <a:t>components</a:t>
            </a:r>
            <a:endParaRPr lang="tr-TR" sz="4000" dirty="0"/>
          </a:p>
          <a:p>
            <a:pPr algn="l"/>
            <a:r>
              <a:rPr lang="tr-TR" sz="4000" dirty="0" err="1"/>
              <a:t>Complexity</a:t>
            </a:r>
            <a:r>
              <a:rPr lang="tr-TR" sz="4000" dirty="0"/>
              <a:t> </a:t>
            </a:r>
            <a:r>
              <a:rPr lang="tr-TR" sz="4000" dirty="0" err="1"/>
              <a:t>lies</a:t>
            </a:r>
            <a:r>
              <a:rPr lang="tr-TR" sz="4000" dirty="0"/>
              <a:t> in </a:t>
            </a:r>
            <a:r>
              <a:rPr lang="tr-TR" sz="4000" dirty="0" err="1"/>
              <a:t>deeper</a:t>
            </a:r>
            <a:r>
              <a:rPr lang="tr-TR" sz="4000" dirty="0"/>
              <a:t> </a:t>
            </a:r>
            <a:r>
              <a:rPr lang="tr-TR" sz="4000" dirty="0" err="1"/>
              <a:t>and</a:t>
            </a:r>
            <a:r>
              <a:rPr lang="tr-TR" sz="4000" dirty="0"/>
              <a:t> </a:t>
            </a:r>
            <a:r>
              <a:rPr lang="tr-TR" sz="4000" dirty="0" err="1"/>
              <a:t>lower</a:t>
            </a:r>
            <a:r>
              <a:rPr lang="tr-TR" sz="4000" dirty="0"/>
              <a:t> </a:t>
            </a:r>
            <a:r>
              <a:rPr lang="tr-TR" sz="4000" dirty="0" err="1"/>
              <a:t>levels</a:t>
            </a:r>
            <a:r>
              <a:rPr lang="tr-TR" sz="4000" dirty="0"/>
              <a:t> of </a:t>
            </a:r>
            <a:r>
              <a:rPr lang="tr-TR" sz="4000" dirty="0" err="1"/>
              <a:t>selection</a:t>
            </a:r>
            <a:endParaRPr lang="tr-TR" sz="4000" dirty="0"/>
          </a:p>
          <a:p>
            <a:pPr algn="l"/>
            <a:r>
              <a:rPr lang="tr-TR" sz="4000" dirty="0"/>
              <a:t>No </a:t>
            </a:r>
            <a:r>
              <a:rPr lang="tr-TR" sz="4000" dirty="0" err="1"/>
              <a:t>need</a:t>
            </a:r>
            <a:r>
              <a:rPr lang="tr-TR" sz="4000" dirty="0"/>
              <a:t> </a:t>
            </a:r>
            <a:r>
              <a:rPr lang="tr-TR" sz="4000" dirty="0" err="1"/>
              <a:t>to</a:t>
            </a:r>
            <a:r>
              <a:rPr lang="tr-TR" sz="4000" dirty="0"/>
              <a:t> </a:t>
            </a:r>
            <a:r>
              <a:rPr lang="tr-TR" sz="4000" dirty="0" err="1"/>
              <a:t>explain</a:t>
            </a:r>
            <a:r>
              <a:rPr lang="tr-TR" sz="4000" dirty="0"/>
              <a:t> </a:t>
            </a:r>
            <a:r>
              <a:rPr lang="tr-TR" sz="4000" dirty="0" err="1"/>
              <a:t>the</a:t>
            </a:r>
            <a:r>
              <a:rPr lang="tr-TR" sz="4000" dirty="0"/>
              <a:t> </a:t>
            </a:r>
            <a:r>
              <a:rPr lang="tr-TR" sz="4000" dirty="0" err="1"/>
              <a:t>most</a:t>
            </a:r>
            <a:r>
              <a:rPr lang="tr-TR" sz="4000" dirty="0"/>
              <a:t> </a:t>
            </a:r>
            <a:r>
              <a:rPr lang="tr-TR" sz="4000" dirty="0" err="1"/>
              <a:t>complex</a:t>
            </a:r>
            <a:r>
              <a:rPr lang="tr-TR" sz="4000" dirty="0"/>
              <a:t> </a:t>
            </a:r>
            <a:r>
              <a:rPr lang="tr-TR" sz="4000" dirty="0" err="1"/>
              <a:t>structures</a:t>
            </a:r>
            <a:r>
              <a:rPr lang="tr-TR" sz="4000" dirty="0"/>
              <a:t>. </a:t>
            </a:r>
            <a:r>
              <a:rPr lang="tr-TR" sz="4000" dirty="0" err="1"/>
              <a:t>We</a:t>
            </a:r>
            <a:r>
              <a:rPr lang="tr-TR" sz="4000" dirty="0"/>
              <a:t> </a:t>
            </a:r>
            <a:r>
              <a:rPr lang="tr-TR" sz="4000" dirty="0" err="1"/>
              <a:t>need</a:t>
            </a:r>
            <a:r>
              <a:rPr lang="tr-TR" sz="4000" dirty="0"/>
              <a:t> </a:t>
            </a:r>
            <a:r>
              <a:rPr lang="tr-TR" sz="4000" dirty="0" err="1"/>
              <a:t>to</a:t>
            </a:r>
            <a:r>
              <a:rPr lang="tr-TR" sz="4000" dirty="0"/>
              <a:t> </a:t>
            </a:r>
            <a:r>
              <a:rPr lang="tr-TR" sz="4000" dirty="0" err="1"/>
              <a:t>decide</a:t>
            </a:r>
            <a:r>
              <a:rPr lang="tr-TR" sz="4000" dirty="0"/>
              <a:t> on </a:t>
            </a:r>
            <a:r>
              <a:rPr lang="tr-TR" sz="4000" dirty="0" err="1"/>
              <a:t>the</a:t>
            </a:r>
            <a:r>
              <a:rPr lang="tr-TR" sz="4000" dirty="0"/>
              <a:t> </a:t>
            </a:r>
            <a:r>
              <a:rPr lang="tr-TR" sz="4000" dirty="0" err="1"/>
              <a:t>level</a:t>
            </a:r>
            <a:r>
              <a:rPr lang="tr-TR" sz="4000" dirty="0"/>
              <a:t> of </a:t>
            </a:r>
            <a:r>
              <a:rPr lang="tr-TR" sz="4000" dirty="0" err="1"/>
              <a:t>explanation</a:t>
            </a:r>
            <a:r>
              <a:rPr lang="tr-TR" sz="4000" dirty="0"/>
              <a:t> (</a:t>
            </a:r>
            <a:r>
              <a:rPr lang="tr-TR" sz="4000" dirty="0" err="1"/>
              <a:t>or</a:t>
            </a:r>
            <a:r>
              <a:rPr lang="tr-TR" sz="4000" dirty="0"/>
              <a:t> </a:t>
            </a:r>
            <a:r>
              <a:rPr lang="tr-TR" sz="4000" dirty="0" err="1"/>
              <a:t>seleciton</a:t>
            </a:r>
            <a:r>
              <a:rPr lang="tr-TR" sz="4000" dirty="0"/>
              <a:t>)</a:t>
            </a:r>
          </a:p>
          <a:p>
            <a:pPr algn="l"/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399483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01634" y="1052736"/>
            <a:ext cx="6480720" cy="4806534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tr-TR" sz="2700" b="1" dirty="0" err="1"/>
              <a:t>The</a:t>
            </a:r>
            <a:r>
              <a:rPr lang="tr-TR" sz="2700" b="1" dirty="0"/>
              <a:t> </a:t>
            </a:r>
            <a:r>
              <a:rPr lang="tr-TR" sz="2700" b="1" dirty="0" err="1"/>
              <a:t>Selfish</a:t>
            </a:r>
            <a:r>
              <a:rPr lang="tr-TR" sz="2700" b="1" dirty="0"/>
              <a:t> Gene (1976)</a:t>
            </a:r>
          </a:p>
          <a:p>
            <a:pPr algn="l"/>
            <a:r>
              <a:rPr lang="tr-TR" sz="2700" dirty="0" err="1"/>
              <a:t>That’s</a:t>
            </a:r>
            <a:r>
              <a:rPr lang="tr-TR" sz="2700" dirty="0"/>
              <a:t> not </a:t>
            </a:r>
            <a:r>
              <a:rPr lang="tr-TR" sz="2700" dirty="0" err="1"/>
              <a:t>all</a:t>
            </a:r>
            <a:r>
              <a:rPr lang="tr-TR" sz="2700" dirty="0"/>
              <a:t>, </a:t>
            </a:r>
            <a:r>
              <a:rPr lang="tr-TR" sz="2700" dirty="0" err="1"/>
              <a:t>folks</a:t>
            </a:r>
            <a:r>
              <a:rPr lang="tr-TR" sz="2700" dirty="0"/>
              <a:t>!</a:t>
            </a:r>
          </a:p>
          <a:p>
            <a:pPr algn="l"/>
            <a:r>
              <a:rPr lang="tr-TR" sz="2700" dirty="0"/>
              <a:t>Meme (</a:t>
            </a:r>
            <a:r>
              <a:rPr lang="tr-TR" sz="2700" dirty="0" err="1"/>
              <a:t>memetics</a:t>
            </a:r>
            <a:r>
              <a:rPr lang="tr-TR" sz="2700" dirty="0"/>
              <a:t>) </a:t>
            </a:r>
            <a:r>
              <a:rPr lang="tr-TR" sz="2700" dirty="0" err="1"/>
              <a:t>and</a:t>
            </a:r>
            <a:r>
              <a:rPr lang="tr-TR" sz="2700" dirty="0"/>
              <a:t> </a:t>
            </a:r>
            <a:r>
              <a:rPr lang="tr-TR" sz="2700" dirty="0" err="1"/>
              <a:t>cultural</a:t>
            </a:r>
            <a:r>
              <a:rPr lang="tr-TR" sz="2700" dirty="0"/>
              <a:t> </a:t>
            </a:r>
            <a:r>
              <a:rPr lang="tr-TR" sz="2700" dirty="0" err="1"/>
              <a:t>evolution</a:t>
            </a:r>
            <a:endParaRPr lang="tr-TR" sz="2700" dirty="0"/>
          </a:p>
          <a:p>
            <a:pPr algn="l"/>
            <a:r>
              <a:rPr lang="tr-TR" sz="2700" dirty="0"/>
              <a:t>Gene (</a:t>
            </a:r>
            <a:r>
              <a:rPr lang="tr-TR" sz="2700" dirty="0" err="1"/>
              <a:t>genotype</a:t>
            </a:r>
            <a:r>
              <a:rPr lang="tr-TR" sz="2700" dirty="0"/>
              <a:t> </a:t>
            </a:r>
            <a:r>
              <a:rPr lang="tr-TR" sz="2700" dirty="0" err="1"/>
              <a:t>or</a:t>
            </a:r>
            <a:r>
              <a:rPr lang="tr-TR" sz="2700" dirty="0"/>
              <a:t> </a:t>
            </a:r>
            <a:r>
              <a:rPr lang="tr-TR" sz="2700" dirty="0" err="1"/>
              <a:t>biosphere</a:t>
            </a:r>
            <a:r>
              <a:rPr lang="tr-TR" sz="2700" dirty="0"/>
              <a:t>) </a:t>
            </a:r>
            <a:r>
              <a:rPr lang="tr-TR" sz="2700" dirty="0">
                <a:sym typeface="Wingdings" pitchFamily="2" charset="2"/>
              </a:rPr>
              <a:t> meme (</a:t>
            </a:r>
            <a:r>
              <a:rPr lang="tr-TR" sz="2700" dirty="0" err="1">
                <a:sym typeface="Wingdings" pitchFamily="2" charset="2"/>
              </a:rPr>
              <a:t>memotype</a:t>
            </a:r>
            <a:r>
              <a:rPr lang="tr-TR" sz="2700" dirty="0">
                <a:sym typeface="Wingdings" pitchFamily="2" charset="2"/>
              </a:rPr>
              <a:t> </a:t>
            </a:r>
            <a:r>
              <a:rPr lang="tr-TR" sz="2700" dirty="0" err="1">
                <a:sym typeface="Wingdings" pitchFamily="2" charset="2"/>
              </a:rPr>
              <a:t>or</a:t>
            </a:r>
            <a:r>
              <a:rPr lang="tr-TR" sz="2700" dirty="0">
                <a:sym typeface="Wingdings" pitchFamily="2" charset="2"/>
              </a:rPr>
              <a:t> </a:t>
            </a:r>
            <a:r>
              <a:rPr lang="tr-TR" sz="2700" dirty="0" err="1">
                <a:sym typeface="Wingdings" pitchFamily="2" charset="2"/>
              </a:rPr>
              <a:t>infosphere</a:t>
            </a:r>
            <a:r>
              <a:rPr lang="tr-TR" sz="2700" dirty="0">
                <a:sym typeface="Wingdings" pitchFamily="2" charset="2"/>
              </a:rPr>
              <a:t>)</a:t>
            </a:r>
          </a:p>
          <a:p>
            <a:pPr algn="l"/>
            <a:r>
              <a:rPr lang="tr-TR" sz="2700" dirty="0">
                <a:sym typeface="Wingdings" pitchFamily="2" charset="2"/>
              </a:rPr>
              <a:t>Meme </a:t>
            </a:r>
            <a:r>
              <a:rPr lang="tr-TR" sz="2700" dirty="0" err="1">
                <a:sym typeface="Wingdings" pitchFamily="2" charset="2"/>
              </a:rPr>
              <a:t>selection</a:t>
            </a:r>
            <a:endParaRPr lang="tr-TR" sz="2700" dirty="0">
              <a:sym typeface="Wingdings" pitchFamily="2" charset="2"/>
            </a:endParaRPr>
          </a:p>
          <a:p>
            <a:pPr algn="l"/>
            <a:r>
              <a:rPr lang="tr-TR" sz="2700" dirty="0" err="1">
                <a:sym typeface="Wingdings" pitchFamily="2" charset="2"/>
              </a:rPr>
              <a:t>Selfish</a:t>
            </a:r>
            <a:r>
              <a:rPr lang="tr-TR" sz="2700" dirty="0">
                <a:sym typeface="Wingdings" pitchFamily="2" charset="2"/>
              </a:rPr>
              <a:t> meme</a:t>
            </a:r>
          </a:p>
          <a:p>
            <a:pPr algn="l"/>
            <a:r>
              <a:rPr lang="tr-TR" sz="2700" dirty="0" err="1">
                <a:sym typeface="Wingdings" pitchFamily="2" charset="2"/>
              </a:rPr>
              <a:t>We</a:t>
            </a:r>
            <a:r>
              <a:rPr lang="tr-TR" sz="2700" dirty="0">
                <a:sym typeface="Wingdings" pitchFamily="2" charset="2"/>
              </a:rPr>
              <a:t> </a:t>
            </a:r>
            <a:r>
              <a:rPr lang="tr-TR" sz="2700" dirty="0" err="1">
                <a:sym typeface="Wingdings" pitchFamily="2" charset="2"/>
              </a:rPr>
              <a:t>are</a:t>
            </a:r>
            <a:r>
              <a:rPr lang="tr-TR" sz="2700" dirty="0">
                <a:sym typeface="Wingdings" pitchFamily="2" charset="2"/>
              </a:rPr>
              <a:t> </a:t>
            </a:r>
            <a:r>
              <a:rPr lang="tr-TR" sz="2700" dirty="0" err="1">
                <a:sym typeface="Wingdings" pitchFamily="2" charset="2"/>
              </a:rPr>
              <a:t>all</a:t>
            </a:r>
            <a:r>
              <a:rPr lang="tr-TR" sz="2700" dirty="0">
                <a:sym typeface="Wingdings" pitchFamily="2" charset="2"/>
              </a:rPr>
              <a:t> meme </a:t>
            </a:r>
            <a:r>
              <a:rPr lang="tr-TR" sz="2700" dirty="0" err="1">
                <a:sym typeface="Wingdings" pitchFamily="2" charset="2"/>
              </a:rPr>
              <a:t>machines</a:t>
            </a:r>
            <a:r>
              <a:rPr lang="tr-TR" sz="2700" dirty="0">
                <a:sym typeface="Wingdings" pitchFamily="2" charset="2"/>
              </a:rPr>
              <a:t>!</a:t>
            </a:r>
          </a:p>
          <a:p>
            <a:pPr algn="l"/>
            <a:r>
              <a:rPr lang="tr-TR" sz="2700" dirty="0" err="1">
                <a:sym typeface="Wingdings" pitchFamily="2" charset="2"/>
              </a:rPr>
              <a:t>Memes</a:t>
            </a:r>
            <a:r>
              <a:rPr lang="tr-TR" sz="2700" dirty="0">
                <a:sym typeface="Wingdings" pitchFamily="2" charset="2"/>
              </a:rPr>
              <a:t> as </a:t>
            </a:r>
            <a:r>
              <a:rPr lang="tr-TR" sz="2700" dirty="0" err="1">
                <a:sym typeface="Wingdings" pitchFamily="2" charset="2"/>
              </a:rPr>
              <a:t>viruses</a:t>
            </a:r>
            <a:r>
              <a:rPr lang="tr-TR" sz="2700" dirty="0">
                <a:sym typeface="Wingdings" pitchFamily="2" charset="2"/>
              </a:rPr>
              <a:t>. </a:t>
            </a:r>
          </a:p>
          <a:p>
            <a:pPr algn="l"/>
            <a:r>
              <a:rPr lang="tr-TR" sz="2700" dirty="0" err="1">
                <a:sym typeface="Wingdings" pitchFamily="2" charset="2"/>
              </a:rPr>
              <a:t>Gestures</a:t>
            </a:r>
            <a:r>
              <a:rPr lang="tr-TR" sz="2700" dirty="0">
                <a:sym typeface="Wingdings" pitchFamily="2" charset="2"/>
              </a:rPr>
              <a:t>, </a:t>
            </a:r>
            <a:r>
              <a:rPr lang="tr-TR" sz="2700" dirty="0" err="1">
                <a:sym typeface="Wingdings" pitchFamily="2" charset="2"/>
              </a:rPr>
              <a:t>words</a:t>
            </a:r>
            <a:r>
              <a:rPr lang="tr-TR" sz="2700" dirty="0">
                <a:sym typeface="Wingdings" pitchFamily="2" charset="2"/>
              </a:rPr>
              <a:t>, </a:t>
            </a:r>
            <a:r>
              <a:rPr lang="tr-TR" sz="2700" dirty="0" err="1">
                <a:sym typeface="Wingdings" pitchFamily="2" charset="2"/>
              </a:rPr>
              <a:t>ideas</a:t>
            </a:r>
            <a:r>
              <a:rPr lang="tr-TR" sz="2700" dirty="0">
                <a:sym typeface="Wingdings" pitchFamily="2" charset="2"/>
              </a:rPr>
              <a:t>, </a:t>
            </a:r>
            <a:r>
              <a:rPr lang="tr-TR" sz="2700" dirty="0" err="1">
                <a:sym typeface="Wingdings" pitchFamily="2" charset="2"/>
              </a:rPr>
              <a:t>designs</a:t>
            </a:r>
            <a:r>
              <a:rPr lang="tr-TR" sz="2700" dirty="0">
                <a:sym typeface="Wingdings" pitchFamily="2" charset="2"/>
              </a:rPr>
              <a:t> </a:t>
            </a:r>
            <a:r>
              <a:rPr lang="tr-TR" sz="2700" dirty="0" err="1">
                <a:sym typeface="Wingdings" pitchFamily="2" charset="2"/>
              </a:rPr>
              <a:t>are</a:t>
            </a:r>
            <a:r>
              <a:rPr lang="tr-TR" sz="2700" dirty="0">
                <a:sym typeface="Wingdings" pitchFamily="2" charset="2"/>
              </a:rPr>
              <a:t> </a:t>
            </a:r>
            <a:r>
              <a:rPr lang="tr-TR" sz="2700" dirty="0" err="1">
                <a:sym typeface="Wingdings" pitchFamily="2" charset="2"/>
              </a:rPr>
              <a:t>all</a:t>
            </a:r>
            <a:r>
              <a:rPr lang="tr-TR" sz="2700" dirty="0">
                <a:sym typeface="Wingdings" pitchFamily="2" charset="2"/>
              </a:rPr>
              <a:t> </a:t>
            </a:r>
            <a:r>
              <a:rPr lang="tr-TR" sz="2700" dirty="0" err="1">
                <a:sym typeface="Wingdings" pitchFamily="2" charset="2"/>
              </a:rPr>
              <a:t>memes</a:t>
            </a:r>
            <a:r>
              <a:rPr lang="tr-TR" sz="2700" dirty="0">
                <a:sym typeface="Wingdings" pitchFamily="2" charset="2"/>
              </a:rPr>
              <a:t>.</a:t>
            </a:r>
          </a:p>
          <a:p>
            <a:pPr algn="l"/>
            <a:r>
              <a:rPr lang="tr-TR" sz="2700" dirty="0">
                <a:sym typeface="Wingdings" pitchFamily="2" charset="2"/>
              </a:rPr>
              <a:t>Meme </a:t>
            </a:r>
            <a:r>
              <a:rPr lang="tr-TR" sz="2700" dirty="0" err="1">
                <a:sym typeface="Wingdings" pitchFamily="2" charset="2"/>
              </a:rPr>
              <a:t>for</a:t>
            </a:r>
            <a:r>
              <a:rPr lang="tr-TR" sz="2700" dirty="0">
                <a:sym typeface="Wingdings" pitchFamily="2" charset="2"/>
              </a:rPr>
              <a:t> </a:t>
            </a:r>
            <a:r>
              <a:rPr lang="tr-TR" sz="2700" dirty="0" err="1">
                <a:sym typeface="Wingdings" pitchFamily="2" charset="2"/>
              </a:rPr>
              <a:t>faith</a:t>
            </a:r>
            <a:r>
              <a:rPr lang="tr-TR" sz="2700" dirty="0">
                <a:sym typeface="Wingdings" pitchFamily="2" charset="2"/>
              </a:rPr>
              <a:t>, meme </a:t>
            </a:r>
            <a:r>
              <a:rPr lang="tr-TR" sz="2700" dirty="0" err="1">
                <a:sym typeface="Wingdings" pitchFamily="2" charset="2"/>
              </a:rPr>
              <a:t>for</a:t>
            </a:r>
            <a:r>
              <a:rPr lang="tr-TR" sz="2700" dirty="0">
                <a:sym typeface="Wingdings" pitchFamily="2" charset="2"/>
              </a:rPr>
              <a:t> </a:t>
            </a:r>
            <a:r>
              <a:rPr lang="tr-TR" sz="2700" dirty="0" err="1">
                <a:sym typeface="Wingdings" pitchFamily="2" charset="2"/>
              </a:rPr>
              <a:t>free</a:t>
            </a:r>
            <a:r>
              <a:rPr lang="tr-TR" sz="2700" dirty="0">
                <a:sym typeface="Wingdings" pitchFamily="2" charset="2"/>
              </a:rPr>
              <a:t> </a:t>
            </a:r>
            <a:r>
              <a:rPr lang="tr-TR" sz="2700" dirty="0" err="1">
                <a:sym typeface="Wingdings" pitchFamily="2" charset="2"/>
              </a:rPr>
              <a:t>speech</a:t>
            </a:r>
            <a:r>
              <a:rPr lang="tr-TR" sz="2700" dirty="0">
                <a:sym typeface="Wingdings" pitchFamily="2" charset="2"/>
              </a:rPr>
              <a:t>, meme </a:t>
            </a:r>
            <a:r>
              <a:rPr lang="tr-TR" sz="2700" dirty="0" err="1">
                <a:sym typeface="Wingdings" pitchFamily="2" charset="2"/>
              </a:rPr>
              <a:t>for</a:t>
            </a:r>
            <a:r>
              <a:rPr lang="tr-TR" sz="2700" dirty="0">
                <a:sym typeface="Wingdings" pitchFamily="2" charset="2"/>
              </a:rPr>
              <a:t> </a:t>
            </a:r>
            <a:r>
              <a:rPr lang="tr-TR" sz="2700" dirty="0" err="1">
                <a:sym typeface="Wingdings" pitchFamily="2" charset="2"/>
              </a:rPr>
              <a:t>solidarity</a:t>
            </a:r>
            <a:endParaRPr lang="tr-TR" sz="2700" dirty="0">
              <a:sym typeface="Wingdings" pitchFamily="2" charset="2"/>
            </a:endParaRPr>
          </a:p>
          <a:p>
            <a:pPr algn="l"/>
            <a:r>
              <a:rPr lang="tr-TR" sz="2700" dirty="0" err="1">
                <a:sym typeface="Wingdings" pitchFamily="2" charset="2"/>
              </a:rPr>
              <a:t>Talking</a:t>
            </a:r>
            <a:r>
              <a:rPr lang="tr-TR" sz="2700" dirty="0">
                <a:sym typeface="Wingdings" pitchFamily="2" charset="2"/>
              </a:rPr>
              <a:t>, </a:t>
            </a:r>
            <a:r>
              <a:rPr lang="tr-TR" sz="2700" dirty="0" err="1">
                <a:sym typeface="Wingdings" pitchFamily="2" charset="2"/>
              </a:rPr>
              <a:t>writing</a:t>
            </a:r>
            <a:r>
              <a:rPr lang="tr-TR" sz="2700" dirty="0">
                <a:sym typeface="Wingdings" pitchFamily="2" charset="2"/>
              </a:rPr>
              <a:t>, </a:t>
            </a:r>
            <a:r>
              <a:rPr lang="tr-TR" sz="2700" dirty="0" err="1">
                <a:sym typeface="Wingdings" pitchFamily="2" charset="2"/>
              </a:rPr>
              <a:t>hearing</a:t>
            </a:r>
            <a:r>
              <a:rPr lang="tr-TR" sz="2700" dirty="0">
                <a:sym typeface="Wingdings" pitchFamily="2" charset="2"/>
              </a:rPr>
              <a:t>, </a:t>
            </a:r>
            <a:r>
              <a:rPr lang="tr-TR" sz="2700" dirty="0" err="1">
                <a:sym typeface="Wingdings" pitchFamily="2" charset="2"/>
              </a:rPr>
              <a:t>reading</a:t>
            </a:r>
            <a:r>
              <a:rPr lang="tr-TR" sz="2700" dirty="0">
                <a:sym typeface="Wingdings" pitchFamily="2" charset="2"/>
              </a:rPr>
              <a:t> </a:t>
            </a:r>
            <a:r>
              <a:rPr lang="tr-TR" sz="2700" dirty="0" err="1">
                <a:sym typeface="Wingdings" pitchFamily="2" charset="2"/>
              </a:rPr>
              <a:t>are</a:t>
            </a:r>
            <a:r>
              <a:rPr lang="tr-TR" sz="2700" dirty="0">
                <a:sym typeface="Wingdings" pitchFamily="2" charset="2"/>
              </a:rPr>
              <a:t> </a:t>
            </a:r>
            <a:r>
              <a:rPr lang="tr-TR" sz="2700" dirty="0" err="1">
                <a:sym typeface="Wingdings" pitchFamily="2" charset="2"/>
              </a:rPr>
              <a:t>mechanisms</a:t>
            </a:r>
            <a:r>
              <a:rPr lang="tr-TR" sz="2700" dirty="0">
                <a:sym typeface="Wingdings" pitchFamily="2" charset="2"/>
              </a:rPr>
              <a:t> </a:t>
            </a:r>
            <a:r>
              <a:rPr lang="tr-TR" sz="2700" dirty="0" err="1">
                <a:sym typeface="Wingdings" pitchFamily="2" charset="2"/>
              </a:rPr>
              <a:t>that</a:t>
            </a:r>
            <a:r>
              <a:rPr lang="tr-TR" sz="2700" dirty="0">
                <a:sym typeface="Wingdings" pitchFamily="2" charset="2"/>
              </a:rPr>
              <a:t> </a:t>
            </a:r>
            <a:r>
              <a:rPr lang="tr-TR" sz="2700" dirty="0" err="1">
                <a:sym typeface="Wingdings" pitchFamily="2" charset="2"/>
              </a:rPr>
              <a:t>replicate</a:t>
            </a:r>
            <a:r>
              <a:rPr lang="tr-TR" sz="2700" dirty="0">
                <a:sym typeface="Wingdings" pitchFamily="2" charset="2"/>
              </a:rPr>
              <a:t> </a:t>
            </a:r>
            <a:r>
              <a:rPr lang="tr-TR" sz="2700" dirty="0" err="1">
                <a:sym typeface="Wingdings" pitchFamily="2" charset="2"/>
              </a:rPr>
              <a:t>memes</a:t>
            </a:r>
            <a:r>
              <a:rPr lang="tr-TR" sz="2700" dirty="0">
                <a:sym typeface="Wingdings" pitchFamily="2" charset="2"/>
              </a:rPr>
              <a:t>. </a:t>
            </a:r>
          </a:p>
          <a:p>
            <a:pPr algn="l"/>
            <a:r>
              <a:rPr lang="tr-TR" sz="2700" dirty="0">
                <a:sym typeface="Wingdings" pitchFamily="2" charset="2"/>
              </a:rPr>
              <a:t>Meme </a:t>
            </a:r>
            <a:r>
              <a:rPr lang="tr-TR" sz="2700" dirty="0" err="1">
                <a:sym typeface="Wingdings" pitchFamily="2" charset="2"/>
              </a:rPr>
              <a:t>nest</a:t>
            </a:r>
            <a:r>
              <a:rPr lang="tr-TR" sz="2700" dirty="0">
                <a:sym typeface="Wingdings" pitchFamily="2" charset="2"/>
              </a:rPr>
              <a:t>: </a:t>
            </a:r>
            <a:r>
              <a:rPr lang="tr-TR" sz="2700" dirty="0" err="1">
                <a:sym typeface="Wingdings" pitchFamily="2" charset="2"/>
              </a:rPr>
              <a:t>our</a:t>
            </a:r>
            <a:r>
              <a:rPr lang="tr-TR" sz="2700" dirty="0">
                <a:sym typeface="Wingdings" pitchFamily="2" charset="2"/>
              </a:rPr>
              <a:t> </a:t>
            </a:r>
            <a:r>
              <a:rPr lang="tr-TR" sz="2700" dirty="0" err="1">
                <a:sym typeface="Wingdings" pitchFamily="2" charset="2"/>
              </a:rPr>
              <a:t>mind</a:t>
            </a:r>
            <a:r>
              <a:rPr lang="tr-TR" sz="2700" dirty="0">
                <a:sym typeface="Wingdings" pitchFamily="2" charset="2"/>
              </a:rPr>
              <a:t> as software </a:t>
            </a:r>
            <a:r>
              <a:rPr lang="tr-TR" sz="2700" dirty="0" err="1">
                <a:sym typeface="Wingdings" pitchFamily="2" charset="2"/>
              </a:rPr>
              <a:t>processing</a:t>
            </a:r>
            <a:r>
              <a:rPr lang="tr-TR" sz="2700" dirty="0">
                <a:sym typeface="Wingdings" pitchFamily="2" charset="2"/>
              </a:rPr>
              <a:t> </a:t>
            </a:r>
            <a:r>
              <a:rPr lang="tr-TR" sz="2700" dirty="0" err="1">
                <a:sym typeface="Wingdings" pitchFamily="2" charset="2"/>
              </a:rPr>
              <a:t>memes</a:t>
            </a:r>
            <a:endParaRPr lang="tr-TR" sz="2700" dirty="0">
              <a:sym typeface="Wingdings" pitchFamily="2" charset="2"/>
            </a:endParaRPr>
          </a:p>
          <a:p>
            <a:pPr algn="l"/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320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xfrm>
            <a:off x="3009900" y="1106742"/>
            <a:ext cx="6172200" cy="486054"/>
          </a:xfrm>
        </p:spPr>
        <p:txBody>
          <a:bodyPr>
            <a:normAutofit/>
          </a:bodyPr>
          <a:lstStyle/>
          <a:p>
            <a:pPr algn="l"/>
            <a:r>
              <a:rPr lang="tr-TR" sz="2700" b="1" dirty="0" err="1"/>
              <a:t>The</a:t>
            </a:r>
            <a:r>
              <a:rPr lang="tr-TR" sz="2700" b="1" dirty="0"/>
              <a:t> </a:t>
            </a:r>
            <a:r>
              <a:rPr lang="tr-TR" sz="2700" b="1" dirty="0" err="1"/>
              <a:t>God</a:t>
            </a:r>
            <a:r>
              <a:rPr lang="tr-TR" sz="2700" b="1" dirty="0"/>
              <a:t> </a:t>
            </a:r>
            <a:r>
              <a:rPr lang="tr-TR" sz="2700" b="1" dirty="0" err="1"/>
              <a:t>Delusion</a:t>
            </a:r>
            <a:r>
              <a:rPr lang="tr-TR" sz="2700" b="1" dirty="0"/>
              <a:t> (2006)</a:t>
            </a:r>
            <a:endParaRPr lang="tr-TR" sz="2700" dirty="0"/>
          </a:p>
        </p:txBody>
      </p:sp>
      <p:sp>
        <p:nvSpPr>
          <p:cNvPr id="3" name="2 Alt Başlık"/>
          <p:cNvSpPr>
            <a:spLocks noGrp="1"/>
          </p:cNvSpPr>
          <p:nvPr>
            <p:ph sz="half" idx="1"/>
          </p:nvPr>
        </p:nvSpPr>
        <p:spPr>
          <a:xfrm>
            <a:off x="3009900" y="2057401"/>
            <a:ext cx="3028950" cy="2559732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tr-TR" dirty="0" err="1" smtClean="0">
                <a:solidFill>
                  <a:schemeClr val="tx1"/>
                </a:solidFill>
              </a:rPr>
              <a:t>Claim</a:t>
            </a:r>
            <a:r>
              <a:rPr lang="tr-TR" dirty="0" smtClean="0">
                <a:solidFill>
                  <a:schemeClr val="tx1"/>
                </a:solidFill>
              </a:rPr>
              <a:t>: </a:t>
            </a:r>
            <a:r>
              <a:rPr lang="tr-TR" dirty="0" err="1" smtClean="0">
                <a:solidFill>
                  <a:schemeClr val="tx1"/>
                </a:solidFill>
              </a:rPr>
              <a:t>evidence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for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faith</a:t>
            </a:r>
            <a:r>
              <a:rPr lang="tr-TR" dirty="0" smtClean="0">
                <a:solidFill>
                  <a:schemeClr val="tx1"/>
                </a:solidFill>
              </a:rPr>
              <a:t> is </a:t>
            </a:r>
            <a:r>
              <a:rPr lang="tr-TR" dirty="0" err="1" smtClean="0">
                <a:solidFill>
                  <a:schemeClr val="tx1"/>
                </a:solidFill>
              </a:rPr>
              <a:t>absent</a:t>
            </a:r>
            <a:r>
              <a:rPr lang="tr-TR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tr-TR" dirty="0" err="1" smtClean="0">
                <a:solidFill>
                  <a:schemeClr val="tx1"/>
                </a:solidFill>
              </a:rPr>
              <a:t>Main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attack</a:t>
            </a:r>
            <a:r>
              <a:rPr lang="tr-TR" dirty="0" smtClean="0">
                <a:solidFill>
                  <a:schemeClr val="tx1"/>
                </a:solidFill>
              </a:rPr>
              <a:t>: </a:t>
            </a:r>
            <a:r>
              <a:rPr lang="tr-TR" dirty="0" err="1" smtClean="0">
                <a:solidFill>
                  <a:schemeClr val="tx1"/>
                </a:solidFill>
              </a:rPr>
              <a:t>extremism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err="1" smtClean="0">
                <a:solidFill>
                  <a:schemeClr val="tx1"/>
                </a:solidFill>
              </a:rPr>
              <a:t>fundamentalism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err="1" smtClean="0">
                <a:solidFill>
                  <a:schemeClr val="tx1"/>
                </a:solidFill>
              </a:rPr>
              <a:t>and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tradition</a:t>
            </a:r>
            <a:endParaRPr lang="tr-TR" dirty="0" smtClean="0">
              <a:solidFill>
                <a:schemeClr val="tx1"/>
              </a:solidFill>
            </a:endParaRPr>
          </a:p>
          <a:p>
            <a:pPr algn="l"/>
            <a:r>
              <a:rPr lang="tr-TR" dirty="0" err="1" smtClean="0">
                <a:solidFill>
                  <a:schemeClr val="tx1"/>
                </a:solidFill>
              </a:rPr>
              <a:t>However</a:t>
            </a:r>
            <a:r>
              <a:rPr lang="tr-TR" dirty="0" smtClean="0">
                <a:solidFill>
                  <a:schemeClr val="tx1"/>
                </a:solidFill>
              </a:rPr>
              <a:t>: </a:t>
            </a:r>
            <a:r>
              <a:rPr lang="tr-TR" dirty="0" err="1" smtClean="0">
                <a:solidFill>
                  <a:schemeClr val="tx1"/>
                </a:solidFill>
              </a:rPr>
              <a:t>only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Judaism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err="1" smtClean="0">
                <a:solidFill>
                  <a:schemeClr val="tx1"/>
                </a:solidFill>
              </a:rPr>
              <a:t>Christianity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err="1" smtClean="0">
                <a:solidFill>
                  <a:schemeClr val="tx1"/>
                </a:solidFill>
              </a:rPr>
              <a:t>and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Islam</a:t>
            </a:r>
            <a:r>
              <a:rPr lang="tr-TR" dirty="0" smtClean="0">
                <a:solidFill>
                  <a:schemeClr val="tx1"/>
                </a:solidFill>
              </a:rPr>
              <a:t> (no </a:t>
            </a:r>
            <a:r>
              <a:rPr lang="tr-TR" dirty="0" err="1" smtClean="0">
                <a:solidFill>
                  <a:schemeClr val="tx1"/>
                </a:solidFill>
              </a:rPr>
              <a:t>other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forms</a:t>
            </a:r>
            <a:r>
              <a:rPr lang="tr-TR" dirty="0" smtClean="0">
                <a:solidFill>
                  <a:schemeClr val="tx1"/>
                </a:solidFill>
              </a:rPr>
              <a:t> of </a:t>
            </a:r>
            <a:r>
              <a:rPr lang="tr-TR" dirty="0" err="1" smtClean="0">
                <a:solidFill>
                  <a:schemeClr val="tx1"/>
                </a:solidFill>
              </a:rPr>
              <a:t>extemism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err="1" smtClean="0">
                <a:solidFill>
                  <a:schemeClr val="tx1"/>
                </a:solidFill>
              </a:rPr>
              <a:t>fundamentalism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err="1" smtClean="0">
                <a:solidFill>
                  <a:schemeClr val="tx1"/>
                </a:solidFill>
              </a:rPr>
              <a:t>and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tradition</a:t>
            </a:r>
            <a:r>
              <a:rPr lang="tr-TR" dirty="0" smtClean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tr-TR" dirty="0" err="1" smtClean="0">
                <a:solidFill>
                  <a:schemeClr val="tx1"/>
                </a:solidFill>
              </a:rPr>
              <a:t>Flying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teapot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and</a:t>
            </a:r>
            <a:r>
              <a:rPr lang="tr-TR" dirty="0" smtClean="0">
                <a:solidFill>
                  <a:schemeClr val="tx1"/>
                </a:solidFill>
              </a:rPr>
              <a:t> spagetti </a:t>
            </a:r>
            <a:r>
              <a:rPr lang="tr-TR" dirty="0" err="1" smtClean="0">
                <a:solidFill>
                  <a:schemeClr val="tx1"/>
                </a:solidFill>
              </a:rPr>
              <a:t>monster</a:t>
            </a:r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6" name="5 İçerik Yer Tutucusu"/>
          <p:cNvSpPr>
            <a:spLocks noGrp="1"/>
          </p:cNvSpPr>
          <p:nvPr>
            <p:ph sz="half" idx="2"/>
          </p:nvPr>
        </p:nvSpPr>
        <p:spPr>
          <a:xfrm>
            <a:off x="6153150" y="2057401"/>
            <a:ext cx="3028950" cy="1857654"/>
          </a:xfrm>
        </p:spPr>
        <p:txBody>
          <a:bodyPr>
            <a:normAutofit fontScale="55000" lnSpcReduction="20000"/>
          </a:bodyPr>
          <a:lstStyle/>
          <a:p>
            <a:endParaRPr lang="tr-TR" dirty="0"/>
          </a:p>
        </p:txBody>
      </p:sp>
      <p:pic>
        <p:nvPicPr>
          <p:cNvPr id="4" name="3 Resim" descr="nogo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91826" y="2078851"/>
            <a:ext cx="2970541" cy="1674186"/>
          </a:xfrm>
          <a:prstGeom prst="rect">
            <a:avLst/>
          </a:prstGeom>
        </p:spPr>
      </p:pic>
      <p:sp>
        <p:nvSpPr>
          <p:cNvPr id="7" name="4 Başlık"/>
          <p:cNvSpPr txBox="1">
            <a:spLocks/>
          </p:cNvSpPr>
          <p:nvPr/>
        </p:nvSpPr>
        <p:spPr>
          <a:xfrm>
            <a:off x="3125670" y="5103186"/>
            <a:ext cx="6172200" cy="486054"/>
          </a:xfrm>
          <a:prstGeom prst="rect">
            <a:avLst/>
          </a:prstGeom>
        </p:spPr>
        <p:txBody>
          <a:bodyPr vert="horz" lIns="68580" tIns="34290" rIns="68580" bIns="34290" rtlCol="0" anchor="ctr">
            <a:normAutofit fontScale="90000" lnSpcReduction="10000"/>
          </a:bodyPr>
          <a:lstStyle/>
          <a:p>
            <a:pPr algn="ctr">
              <a:spcBef>
                <a:spcPct val="0"/>
              </a:spcBef>
              <a:defRPr/>
            </a:pPr>
            <a:endParaRPr lang="tr-TR" sz="3300" dirty="0">
              <a:latin typeface="+mj-lt"/>
              <a:ea typeface="+mj-ea"/>
              <a:cs typeface="+mj-cs"/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3179676" y="4617133"/>
            <a:ext cx="599466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>
              <a:spcBef>
                <a:spcPct val="20000"/>
              </a:spcBef>
            </a:pPr>
            <a:r>
              <a:rPr lang="tr-TR" sz="2100" dirty="0">
                <a:solidFill>
                  <a:prstClr val="black"/>
                </a:solidFill>
              </a:rPr>
              <a:t>His </a:t>
            </a:r>
            <a:r>
              <a:rPr lang="tr-TR" sz="2100" dirty="0" err="1">
                <a:solidFill>
                  <a:prstClr val="black"/>
                </a:solidFill>
              </a:rPr>
              <a:t>cure</a:t>
            </a:r>
            <a:r>
              <a:rPr lang="tr-TR" sz="2100" dirty="0">
                <a:solidFill>
                  <a:prstClr val="black"/>
                </a:solidFill>
              </a:rPr>
              <a:t>: </a:t>
            </a:r>
            <a:r>
              <a:rPr lang="tr-TR" sz="2100" dirty="0" err="1">
                <a:solidFill>
                  <a:prstClr val="black"/>
                </a:solidFill>
              </a:rPr>
              <a:t>reason</a:t>
            </a:r>
            <a:r>
              <a:rPr lang="tr-TR" sz="2100" dirty="0">
                <a:solidFill>
                  <a:prstClr val="black"/>
                </a:solidFill>
              </a:rPr>
              <a:t> (</a:t>
            </a:r>
            <a:r>
              <a:rPr lang="tr-TR" sz="2100" dirty="0" err="1">
                <a:solidFill>
                  <a:prstClr val="black"/>
                </a:solidFill>
              </a:rPr>
              <a:t>therefore</a:t>
            </a:r>
            <a:r>
              <a:rPr lang="tr-TR" sz="2100" dirty="0">
                <a:solidFill>
                  <a:prstClr val="black"/>
                </a:solidFill>
              </a:rPr>
              <a:t>: </a:t>
            </a:r>
            <a:r>
              <a:rPr lang="tr-TR" sz="2100" dirty="0" err="1">
                <a:solidFill>
                  <a:prstClr val="black"/>
                </a:solidFill>
              </a:rPr>
              <a:t>rationalism</a:t>
            </a:r>
            <a:r>
              <a:rPr lang="tr-TR" sz="2100" dirty="0">
                <a:solidFill>
                  <a:prstClr val="black"/>
                </a:solidFill>
              </a:rPr>
              <a:t>). A </a:t>
            </a:r>
            <a:r>
              <a:rPr lang="tr-TR" sz="2100" dirty="0" err="1">
                <a:solidFill>
                  <a:prstClr val="black"/>
                </a:solidFill>
              </a:rPr>
              <a:t>good</a:t>
            </a:r>
            <a:r>
              <a:rPr lang="tr-TR" sz="2100" dirty="0">
                <a:solidFill>
                  <a:prstClr val="black"/>
                </a:solidFill>
              </a:rPr>
              <a:t> </a:t>
            </a:r>
            <a:r>
              <a:rPr lang="tr-TR" sz="2100" dirty="0" err="1">
                <a:solidFill>
                  <a:prstClr val="black"/>
                </a:solidFill>
              </a:rPr>
              <a:t>design</a:t>
            </a:r>
            <a:r>
              <a:rPr lang="tr-TR" sz="2100" dirty="0">
                <a:solidFill>
                  <a:prstClr val="black"/>
                </a:solidFill>
              </a:rPr>
              <a:t> in </a:t>
            </a:r>
            <a:r>
              <a:rPr lang="tr-TR" sz="2100" dirty="0" err="1">
                <a:solidFill>
                  <a:prstClr val="black"/>
                </a:solidFill>
              </a:rPr>
              <a:t>the</a:t>
            </a:r>
            <a:r>
              <a:rPr lang="tr-TR" sz="2100" dirty="0">
                <a:solidFill>
                  <a:prstClr val="black"/>
                </a:solidFill>
              </a:rPr>
              <a:t> </a:t>
            </a:r>
            <a:r>
              <a:rPr lang="tr-TR" sz="2100" dirty="0" err="1">
                <a:solidFill>
                  <a:prstClr val="black"/>
                </a:solidFill>
              </a:rPr>
              <a:t>absence</a:t>
            </a:r>
            <a:r>
              <a:rPr lang="tr-TR" sz="2100" dirty="0">
                <a:solidFill>
                  <a:prstClr val="black"/>
                </a:solidFill>
              </a:rPr>
              <a:t> of a </a:t>
            </a:r>
            <a:r>
              <a:rPr lang="tr-TR" sz="2100" dirty="0" err="1">
                <a:solidFill>
                  <a:prstClr val="black"/>
                </a:solidFill>
              </a:rPr>
              <a:t>designer</a:t>
            </a:r>
            <a:r>
              <a:rPr lang="tr-TR" sz="2100" dirty="0">
                <a:solidFill>
                  <a:prstClr val="black"/>
                </a:solidFill>
              </a:rPr>
              <a:t> is </a:t>
            </a:r>
            <a:r>
              <a:rPr lang="tr-TR" sz="2100" dirty="0" err="1">
                <a:solidFill>
                  <a:prstClr val="black"/>
                </a:solidFill>
              </a:rPr>
              <a:t>possible</a:t>
            </a:r>
            <a:r>
              <a:rPr lang="tr-TR" sz="2100" dirty="0">
                <a:solidFill>
                  <a:prstClr val="black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223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703512" y="260648"/>
            <a:ext cx="8640960" cy="6408712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/>
              <a:t>Richard </a:t>
            </a:r>
            <a:r>
              <a:rPr lang="tr-TR" sz="3600" b="1" dirty="0" err="1"/>
              <a:t>Dawkins</a:t>
            </a:r>
            <a:endParaRPr lang="tr-TR" sz="3600" b="1" dirty="0"/>
          </a:p>
          <a:p>
            <a:pPr algn="l"/>
            <a:r>
              <a:rPr lang="tr-TR" sz="3600" dirty="0" err="1"/>
              <a:t>Famous</a:t>
            </a:r>
            <a:r>
              <a:rPr lang="tr-TR" sz="3600" dirty="0"/>
              <a:t> </a:t>
            </a:r>
            <a:r>
              <a:rPr lang="tr-TR" sz="3600" dirty="0" err="1"/>
              <a:t>for</a:t>
            </a:r>
            <a:r>
              <a:rPr lang="tr-TR" sz="3600" dirty="0"/>
              <a:t> his </a:t>
            </a:r>
            <a:r>
              <a:rPr lang="tr-TR" sz="3600" dirty="0" err="1"/>
              <a:t>views</a:t>
            </a:r>
            <a:r>
              <a:rPr lang="tr-TR" sz="3600" dirty="0"/>
              <a:t> on:</a:t>
            </a:r>
          </a:p>
          <a:p>
            <a:pPr marL="742950" indent="-742950" algn="l">
              <a:buFont typeface="Arial" pitchFamily="34" charset="0"/>
              <a:buChar char="•"/>
            </a:pPr>
            <a:r>
              <a:rPr lang="tr-TR" sz="3600" dirty="0"/>
              <a:t>Gene </a:t>
            </a:r>
            <a:r>
              <a:rPr lang="tr-TR" sz="3600" dirty="0" err="1"/>
              <a:t>selection</a:t>
            </a:r>
            <a:endParaRPr lang="tr-TR" sz="3600" dirty="0"/>
          </a:p>
          <a:p>
            <a:pPr marL="742950" indent="-742950" algn="l">
              <a:buFont typeface="Arial" pitchFamily="34" charset="0"/>
              <a:buChar char="•"/>
            </a:pPr>
            <a:r>
              <a:rPr lang="tr-TR" sz="3600" dirty="0" err="1"/>
              <a:t>Replicators</a:t>
            </a:r>
            <a:endParaRPr lang="tr-TR" sz="3600" dirty="0"/>
          </a:p>
          <a:p>
            <a:pPr marL="742950" indent="-742950" algn="l">
              <a:buFont typeface="Arial" pitchFamily="34" charset="0"/>
              <a:buChar char="•"/>
            </a:pPr>
            <a:r>
              <a:rPr lang="tr-TR" sz="3600" dirty="0" err="1"/>
              <a:t>Memetics</a:t>
            </a:r>
            <a:r>
              <a:rPr lang="tr-TR" sz="3600" dirty="0"/>
              <a:t> (idea </a:t>
            </a:r>
            <a:r>
              <a:rPr lang="tr-TR" sz="3600" dirty="0" err="1"/>
              <a:t>selection</a:t>
            </a:r>
            <a:r>
              <a:rPr lang="tr-TR" sz="3600" dirty="0"/>
              <a:t>)</a:t>
            </a:r>
          </a:p>
          <a:p>
            <a:pPr marL="742950" indent="-742950" algn="l">
              <a:buFont typeface="Arial" pitchFamily="34" charset="0"/>
              <a:buChar char="•"/>
            </a:pPr>
            <a:r>
              <a:rPr lang="tr-TR" sz="3600" dirty="0" err="1"/>
              <a:t>Gradualism</a:t>
            </a:r>
            <a:endParaRPr lang="tr-TR" sz="3600" dirty="0"/>
          </a:p>
          <a:p>
            <a:pPr marL="742950" indent="-742950" algn="l">
              <a:buFont typeface="Arial" pitchFamily="34" charset="0"/>
              <a:buChar char="•"/>
            </a:pPr>
            <a:r>
              <a:rPr lang="tr-TR" sz="3600" dirty="0" err="1"/>
              <a:t>Complexity</a:t>
            </a:r>
            <a:endParaRPr lang="tr-TR" sz="3600" dirty="0"/>
          </a:p>
          <a:p>
            <a:pPr marL="742950" indent="-742950" algn="l">
              <a:buFont typeface="Arial" pitchFamily="34" charset="0"/>
              <a:buChar char="•"/>
            </a:pPr>
            <a:r>
              <a:rPr lang="tr-TR" sz="3600" dirty="0"/>
              <a:t>An </a:t>
            </a:r>
            <a:r>
              <a:rPr lang="tr-TR" sz="3600" dirty="0" err="1"/>
              <a:t>outspoken</a:t>
            </a:r>
            <a:r>
              <a:rPr lang="tr-TR" sz="3600" dirty="0"/>
              <a:t> </a:t>
            </a:r>
            <a:r>
              <a:rPr lang="tr-TR" sz="3600" dirty="0" err="1"/>
              <a:t>atheist</a:t>
            </a:r>
            <a:r>
              <a:rPr lang="tr-TR" sz="3600" dirty="0"/>
              <a:t>, a </a:t>
            </a:r>
            <a:r>
              <a:rPr lang="tr-TR" sz="3600" dirty="0" err="1"/>
              <a:t>critic</a:t>
            </a:r>
            <a:r>
              <a:rPr lang="tr-TR" sz="3600" dirty="0"/>
              <a:t> of </a:t>
            </a:r>
            <a:r>
              <a:rPr lang="tr-TR" sz="3600" dirty="0" err="1"/>
              <a:t>creationism</a:t>
            </a:r>
            <a:r>
              <a:rPr lang="tr-TR" sz="3600" dirty="0"/>
              <a:t> </a:t>
            </a:r>
            <a:r>
              <a:rPr lang="tr-TR" sz="3600" dirty="0" err="1"/>
              <a:t>and</a:t>
            </a:r>
            <a:r>
              <a:rPr lang="tr-TR" sz="3600" dirty="0"/>
              <a:t> </a:t>
            </a:r>
            <a:r>
              <a:rPr lang="tr-TR" sz="3600" dirty="0" err="1"/>
              <a:t>intelligent</a:t>
            </a:r>
            <a:r>
              <a:rPr lang="tr-TR" sz="3600" dirty="0"/>
              <a:t> </a:t>
            </a:r>
            <a:r>
              <a:rPr lang="tr-TR" sz="3600" dirty="0" err="1"/>
              <a:t>design</a:t>
            </a:r>
            <a:endParaRPr lang="tr-TR" sz="3600" dirty="0"/>
          </a:p>
          <a:p>
            <a:pPr algn="l"/>
            <a:endParaRPr lang="tr-TR" sz="3600" dirty="0"/>
          </a:p>
          <a:p>
            <a:pPr algn="l"/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tr-TR" dirty="0">
              <a:solidFill>
                <a:schemeClr val="tx1"/>
              </a:solidFill>
            </a:endParaRPr>
          </a:p>
        </p:txBody>
      </p:sp>
      <p:pic>
        <p:nvPicPr>
          <p:cNvPr id="4" name="3 Resim" descr="downloa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4193" y="764705"/>
            <a:ext cx="1914525" cy="239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763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703512" y="260648"/>
            <a:ext cx="8640960" cy="6408712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/>
              <a:t>Richard </a:t>
            </a:r>
            <a:r>
              <a:rPr lang="tr-TR" sz="3600" b="1" dirty="0" err="1"/>
              <a:t>Dawkins</a:t>
            </a:r>
            <a:endParaRPr lang="tr-TR" sz="3600" b="1" dirty="0"/>
          </a:p>
          <a:p>
            <a:pPr algn="l"/>
            <a:r>
              <a:rPr lang="tr-TR" sz="3600" dirty="0" err="1"/>
              <a:t>My</a:t>
            </a:r>
            <a:r>
              <a:rPr lang="tr-TR" sz="3600" dirty="0"/>
              <a:t> </a:t>
            </a:r>
            <a:r>
              <a:rPr lang="tr-TR" sz="3600" dirty="0" err="1"/>
              <a:t>subjective</a:t>
            </a:r>
            <a:r>
              <a:rPr lang="tr-TR" sz="3600" dirty="0"/>
              <a:t> </a:t>
            </a:r>
            <a:r>
              <a:rPr lang="tr-TR" sz="3600" dirty="0" err="1"/>
              <a:t>impression</a:t>
            </a:r>
            <a:r>
              <a:rPr lang="tr-TR" sz="3600" dirty="0"/>
              <a:t>:</a:t>
            </a:r>
          </a:p>
          <a:p>
            <a:pPr algn="l"/>
            <a:r>
              <a:rPr lang="tr-TR" sz="3600" dirty="0"/>
              <a:t>A </a:t>
            </a:r>
            <a:r>
              <a:rPr lang="tr-TR" sz="3600" dirty="0" err="1"/>
              <a:t>very</a:t>
            </a:r>
            <a:r>
              <a:rPr lang="tr-TR" sz="3600" dirty="0"/>
              <a:t> </a:t>
            </a:r>
            <a:r>
              <a:rPr lang="tr-TR" sz="3600" dirty="0" err="1"/>
              <a:t>careful</a:t>
            </a:r>
            <a:r>
              <a:rPr lang="tr-TR" sz="3600" dirty="0"/>
              <a:t> </a:t>
            </a:r>
            <a:r>
              <a:rPr lang="tr-TR" sz="3600" dirty="0" err="1"/>
              <a:t>evidence</a:t>
            </a:r>
            <a:r>
              <a:rPr lang="tr-TR" sz="3600" dirty="0"/>
              <a:t> </a:t>
            </a:r>
            <a:r>
              <a:rPr lang="tr-TR" sz="3600" dirty="0" err="1"/>
              <a:t>seeker</a:t>
            </a:r>
            <a:endParaRPr lang="tr-TR" sz="3600" dirty="0"/>
          </a:p>
          <a:p>
            <a:pPr algn="l"/>
            <a:r>
              <a:rPr lang="tr-TR" sz="3600" dirty="0"/>
              <a:t>A </a:t>
            </a:r>
            <a:r>
              <a:rPr lang="tr-TR" sz="3600" dirty="0" err="1"/>
              <a:t>great</a:t>
            </a:r>
            <a:r>
              <a:rPr lang="tr-TR" sz="3600" dirty="0"/>
              <a:t> </a:t>
            </a:r>
            <a:r>
              <a:rPr lang="tr-TR" sz="3600" dirty="0" err="1"/>
              <a:t>writer</a:t>
            </a:r>
            <a:r>
              <a:rPr lang="tr-TR" sz="3600" dirty="0"/>
              <a:t> of popular </a:t>
            </a:r>
            <a:r>
              <a:rPr lang="tr-TR" sz="3600" dirty="0" err="1"/>
              <a:t>science</a:t>
            </a:r>
            <a:endParaRPr lang="tr-TR" sz="3600" dirty="0"/>
          </a:p>
          <a:p>
            <a:pPr algn="l"/>
            <a:r>
              <a:rPr lang="tr-TR" sz="3600" dirty="0"/>
              <a:t>A </a:t>
            </a:r>
            <a:r>
              <a:rPr lang="tr-TR" sz="3600" dirty="0" err="1"/>
              <a:t>euro</a:t>
            </a:r>
            <a:r>
              <a:rPr lang="tr-TR" sz="3600" dirty="0"/>
              <a:t>-</a:t>
            </a:r>
            <a:r>
              <a:rPr lang="tr-TR" sz="3600" dirty="0" err="1"/>
              <a:t>centric</a:t>
            </a:r>
            <a:r>
              <a:rPr lang="tr-TR" sz="3600" dirty="0"/>
              <a:t>, </a:t>
            </a:r>
            <a:r>
              <a:rPr lang="tr-TR" sz="3600" dirty="0" err="1"/>
              <a:t>arrogant</a:t>
            </a:r>
            <a:r>
              <a:rPr lang="tr-TR" sz="3600" dirty="0"/>
              <a:t> Oxford </a:t>
            </a:r>
            <a:r>
              <a:rPr lang="tr-TR" sz="3600" dirty="0" err="1"/>
              <a:t>fellow</a:t>
            </a:r>
            <a:endParaRPr lang="tr-TR" sz="3600" dirty="0"/>
          </a:p>
          <a:p>
            <a:pPr lvl="1" algn="l">
              <a:buFont typeface="Arial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A </a:t>
            </a:r>
            <a:r>
              <a:rPr lang="tr-TR" dirty="0" err="1" smtClean="0">
                <a:solidFill>
                  <a:schemeClr val="tx1"/>
                </a:solidFill>
              </a:rPr>
              <a:t>secret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rationalist</a:t>
            </a:r>
            <a:r>
              <a:rPr lang="tr-TR" dirty="0" smtClean="0">
                <a:solidFill>
                  <a:schemeClr val="tx1"/>
                </a:solidFill>
              </a:rPr>
              <a:t> (</a:t>
            </a:r>
            <a:r>
              <a:rPr lang="tr-TR" dirty="0" err="1" smtClean="0">
                <a:solidFill>
                  <a:schemeClr val="tx1"/>
                </a:solidFill>
              </a:rPr>
              <a:t>selfishness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rules</a:t>
            </a:r>
            <a:r>
              <a:rPr lang="tr-TR" dirty="0" smtClean="0">
                <a:solidFill>
                  <a:schemeClr val="tx1"/>
                </a:solidFill>
              </a:rPr>
              <a:t>) </a:t>
            </a:r>
            <a:r>
              <a:rPr lang="tr-TR" dirty="0" err="1" smtClean="0">
                <a:solidFill>
                  <a:schemeClr val="tx1"/>
                </a:solidFill>
              </a:rPr>
              <a:t>and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positivist</a:t>
            </a:r>
            <a:r>
              <a:rPr lang="tr-TR" dirty="0" smtClean="0">
                <a:solidFill>
                  <a:schemeClr val="tx1"/>
                </a:solidFill>
              </a:rPr>
              <a:t> (</a:t>
            </a:r>
            <a:r>
              <a:rPr lang="tr-TR" dirty="0" err="1" smtClean="0">
                <a:solidFill>
                  <a:schemeClr val="tx1"/>
                </a:solidFill>
              </a:rPr>
              <a:t>only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Darwinism</a:t>
            </a:r>
            <a:r>
              <a:rPr lang="tr-TR" dirty="0" smtClean="0">
                <a:solidFill>
                  <a:schemeClr val="tx1"/>
                </a:solidFill>
              </a:rPr>
              <a:t>) on </a:t>
            </a:r>
            <a:r>
              <a:rPr lang="tr-TR" dirty="0" err="1" smtClean="0">
                <a:solidFill>
                  <a:schemeClr val="tx1"/>
                </a:solidFill>
              </a:rPr>
              <a:t>how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science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works</a:t>
            </a:r>
            <a:endParaRPr lang="tr-TR" dirty="0" smtClean="0">
              <a:solidFill>
                <a:schemeClr val="tx1"/>
              </a:solidFill>
            </a:endParaRPr>
          </a:p>
          <a:p>
            <a:pPr lvl="1" algn="l">
              <a:buFont typeface="Arial" pitchFamily="34" charset="0"/>
              <a:buChar char="•"/>
            </a:pPr>
            <a:r>
              <a:rPr lang="tr-TR" dirty="0" err="1" smtClean="0">
                <a:solidFill>
                  <a:schemeClr val="tx1"/>
                </a:solidFill>
              </a:rPr>
              <a:t>Unneccasarily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harsh</a:t>
            </a:r>
            <a:r>
              <a:rPr lang="tr-TR" dirty="0" smtClean="0">
                <a:solidFill>
                  <a:schemeClr val="tx1"/>
                </a:solidFill>
              </a:rPr>
              <a:t> on his </a:t>
            </a:r>
            <a:r>
              <a:rPr lang="tr-TR" dirty="0" err="1" smtClean="0">
                <a:solidFill>
                  <a:schemeClr val="tx1"/>
                </a:solidFill>
              </a:rPr>
              <a:t>attack</a:t>
            </a:r>
            <a:r>
              <a:rPr lang="tr-TR" dirty="0" smtClean="0">
                <a:solidFill>
                  <a:schemeClr val="tx1"/>
                </a:solidFill>
              </a:rPr>
              <a:t> on </a:t>
            </a:r>
            <a:r>
              <a:rPr lang="tr-TR" dirty="0" err="1" smtClean="0">
                <a:solidFill>
                  <a:schemeClr val="tx1"/>
                </a:solidFill>
              </a:rPr>
              <a:t>religion</a:t>
            </a:r>
            <a:endParaRPr lang="tr-TR" dirty="0" smtClean="0">
              <a:solidFill>
                <a:schemeClr val="tx1"/>
              </a:solidFill>
            </a:endParaRPr>
          </a:p>
          <a:p>
            <a:pPr algn="l"/>
            <a:r>
              <a:rPr lang="tr-TR" dirty="0" smtClean="0">
                <a:solidFill>
                  <a:schemeClr val="tx1"/>
                </a:solidFill>
              </a:rPr>
              <a:t>An </a:t>
            </a:r>
            <a:r>
              <a:rPr lang="tr-TR" dirty="0" err="1" smtClean="0">
                <a:solidFill>
                  <a:schemeClr val="tx1"/>
                </a:solidFill>
              </a:rPr>
              <a:t>opponent</a:t>
            </a:r>
            <a:r>
              <a:rPr lang="tr-TR" dirty="0" smtClean="0">
                <a:solidFill>
                  <a:schemeClr val="tx1"/>
                </a:solidFill>
              </a:rPr>
              <a:t> of </a:t>
            </a:r>
            <a:r>
              <a:rPr lang="tr-TR" dirty="0" err="1" smtClean="0">
                <a:solidFill>
                  <a:schemeClr val="tx1"/>
                </a:solidFill>
              </a:rPr>
              <a:t>Gould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and</a:t>
            </a:r>
            <a:r>
              <a:rPr lang="tr-TR" dirty="0" smtClean="0">
                <a:solidFill>
                  <a:schemeClr val="tx1"/>
                </a:solidFill>
              </a:rPr>
              <a:t> Eldredge</a:t>
            </a:r>
          </a:p>
          <a:p>
            <a:pPr algn="l"/>
            <a:r>
              <a:rPr lang="tr-TR" dirty="0" smtClean="0">
                <a:solidFill>
                  <a:schemeClr val="tx1"/>
                </a:solidFill>
              </a:rPr>
              <a:t>	(</a:t>
            </a:r>
            <a:r>
              <a:rPr lang="tr-TR" dirty="0" err="1" smtClean="0">
                <a:solidFill>
                  <a:schemeClr val="tx1"/>
                </a:solidFill>
              </a:rPr>
              <a:t>Almost</a:t>
            </a:r>
            <a:r>
              <a:rPr lang="tr-TR" dirty="0" smtClean="0">
                <a:solidFill>
                  <a:schemeClr val="tx1"/>
                </a:solidFill>
              </a:rPr>
              <a:t>) No </a:t>
            </a:r>
            <a:r>
              <a:rPr lang="tr-TR" dirty="0" err="1" smtClean="0">
                <a:solidFill>
                  <a:schemeClr val="tx1"/>
                </a:solidFill>
              </a:rPr>
              <a:t>place</a:t>
            </a:r>
            <a:r>
              <a:rPr lang="tr-TR" dirty="0" smtClean="0">
                <a:solidFill>
                  <a:schemeClr val="tx1"/>
                </a:solidFill>
              </a:rPr>
              <a:t> in </a:t>
            </a:r>
            <a:r>
              <a:rPr lang="tr-TR" dirty="0" err="1" smtClean="0">
                <a:solidFill>
                  <a:schemeClr val="tx1"/>
                </a:solidFill>
              </a:rPr>
              <a:t>nature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for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chance</a:t>
            </a:r>
            <a:endParaRPr lang="tr-TR" dirty="0" smtClean="0">
              <a:solidFill>
                <a:schemeClr val="tx1"/>
              </a:solidFill>
            </a:endParaRPr>
          </a:p>
          <a:p>
            <a:pPr algn="l"/>
            <a:r>
              <a:rPr lang="tr-TR" dirty="0" smtClean="0">
                <a:solidFill>
                  <a:schemeClr val="tx1"/>
                </a:solidFill>
              </a:rPr>
              <a:t>	(</a:t>
            </a:r>
            <a:r>
              <a:rPr lang="tr-TR" dirty="0" err="1" smtClean="0">
                <a:solidFill>
                  <a:schemeClr val="tx1"/>
                </a:solidFill>
              </a:rPr>
              <a:t>Almost</a:t>
            </a:r>
            <a:r>
              <a:rPr lang="tr-TR" dirty="0" smtClean="0">
                <a:solidFill>
                  <a:schemeClr val="tx1"/>
                </a:solidFill>
              </a:rPr>
              <a:t>) No </a:t>
            </a:r>
            <a:r>
              <a:rPr lang="tr-TR" dirty="0" err="1" smtClean="0">
                <a:solidFill>
                  <a:schemeClr val="tx1"/>
                </a:solidFill>
              </a:rPr>
              <a:t>place</a:t>
            </a:r>
            <a:r>
              <a:rPr lang="tr-TR" dirty="0" smtClean="0">
                <a:solidFill>
                  <a:schemeClr val="tx1"/>
                </a:solidFill>
              </a:rPr>
              <a:t> in </a:t>
            </a:r>
            <a:r>
              <a:rPr lang="tr-TR" dirty="0" err="1" smtClean="0">
                <a:solidFill>
                  <a:schemeClr val="tx1"/>
                </a:solidFill>
              </a:rPr>
              <a:t>nature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for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stasis</a:t>
            </a:r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tr-TR" dirty="0">
              <a:solidFill>
                <a:schemeClr val="tx1"/>
              </a:solidFill>
            </a:endParaRPr>
          </a:p>
        </p:txBody>
      </p:sp>
      <p:pic>
        <p:nvPicPr>
          <p:cNvPr id="4" name="3 Resim" descr="downloa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97900" y="332657"/>
            <a:ext cx="1914525" cy="239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30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703512" y="260648"/>
            <a:ext cx="8640960" cy="6408712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 err="1"/>
              <a:t>The</a:t>
            </a:r>
            <a:r>
              <a:rPr lang="tr-TR" sz="3600" b="1" dirty="0"/>
              <a:t> </a:t>
            </a:r>
            <a:r>
              <a:rPr lang="tr-TR" sz="3600" b="1" dirty="0" err="1"/>
              <a:t>Selfish</a:t>
            </a:r>
            <a:r>
              <a:rPr lang="tr-TR" sz="3600" b="1" dirty="0"/>
              <a:t> Gene (1976)</a:t>
            </a:r>
          </a:p>
          <a:p>
            <a:pPr algn="l"/>
            <a:r>
              <a:rPr lang="tr-TR" dirty="0" err="1" smtClean="0">
                <a:solidFill>
                  <a:schemeClr val="tx1"/>
                </a:solidFill>
              </a:rPr>
              <a:t>Questions</a:t>
            </a:r>
            <a:r>
              <a:rPr lang="tr-TR" dirty="0" smtClean="0">
                <a:solidFill>
                  <a:schemeClr val="tx1"/>
                </a:solidFill>
              </a:rPr>
              <a:t>:</a:t>
            </a:r>
          </a:p>
          <a:p>
            <a:pPr lvl="1" algn="l">
              <a:buFont typeface="Arial" pitchFamily="34" charset="0"/>
              <a:buChar char="•"/>
            </a:pPr>
            <a:r>
              <a:rPr lang="tr-TR" dirty="0" err="1" smtClean="0">
                <a:solidFill>
                  <a:schemeClr val="tx1"/>
                </a:solidFill>
              </a:rPr>
              <a:t>Why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are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people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kind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to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each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other</a:t>
            </a:r>
            <a:r>
              <a:rPr lang="tr-TR" dirty="0" smtClean="0">
                <a:solidFill>
                  <a:schemeClr val="tx1"/>
                </a:solidFill>
              </a:rPr>
              <a:t>?</a:t>
            </a:r>
          </a:p>
          <a:p>
            <a:pPr lvl="1" algn="l">
              <a:buFont typeface="Arial" pitchFamily="34" charset="0"/>
              <a:buChar char="•"/>
            </a:pPr>
            <a:r>
              <a:rPr lang="tr-TR" dirty="0" err="1" smtClean="0">
                <a:solidFill>
                  <a:schemeClr val="tx1"/>
                </a:solidFill>
              </a:rPr>
              <a:t>How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could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cooperation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have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emerged</a:t>
            </a:r>
            <a:r>
              <a:rPr lang="tr-TR" dirty="0" smtClean="0">
                <a:solidFill>
                  <a:schemeClr val="tx1"/>
                </a:solidFill>
              </a:rPr>
              <a:t>?</a:t>
            </a:r>
          </a:p>
          <a:p>
            <a:pPr lvl="1" algn="l">
              <a:buFont typeface="Arial" pitchFamily="34" charset="0"/>
              <a:buChar char="•"/>
            </a:pPr>
            <a:r>
              <a:rPr lang="tr-TR" dirty="0" err="1" smtClean="0">
                <a:solidFill>
                  <a:schemeClr val="tx1"/>
                </a:solidFill>
              </a:rPr>
              <a:t>How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should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we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explain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altruistic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behaviour</a:t>
            </a:r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tr-TR" sz="3600" b="1" u="sng" dirty="0"/>
          </a:p>
          <a:p>
            <a:pPr algn="l"/>
            <a:r>
              <a:rPr lang="tr-TR" sz="3600" b="1" u="sng" dirty="0" err="1"/>
              <a:t>Altruism</a:t>
            </a:r>
            <a:r>
              <a:rPr lang="tr-TR" sz="3600" dirty="0"/>
              <a:t>: </a:t>
            </a:r>
            <a:r>
              <a:rPr lang="tr-TR" sz="3600" dirty="0" err="1"/>
              <a:t>the</a:t>
            </a:r>
            <a:r>
              <a:rPr lang="tr-TR" sz="3600" dirty="0"/>
              <a:t> </a:t>
            </a:r>
            <a:r>
              <a:rPr lang="tr-TR" sz="3600" dirty="0" err="1"/>
              <a:t>practice</a:t>
            </a:r>
            <a:r>
              <a:rPr lang="tr-TR" sz="3600" dirty="0"/>
              <a:t> of </a:t>
            </a:r>
            <a:r>
              <a:rPr lang="tr-TR" sz="3600" dirty="0" err="1"/>
              <a:t>concern</a:t>
            </a:r>
            <a:r>
              <a:rPr lang="tr-TR" sz="3600" dirty="0"/>
              <a:t> </a:t>
            </a:r>
            <a:r>
              <a:rPr lang="tr-TR" sz="3600" dirty="0" err="1"/>
              <a:t>for</a:t>
            </a:r>
            <a:r>
              <a:rPr lang="tr-TR" sz="3600" dirty="0"/>
              <a:t> </a:t>
            </a:r>
            <a:r>
              <a:rPr lang="tr-TR" sz="3600" dirty="0" err="1"/>
              <a:t>the</a:t>
            </a:r>
            <a:r>
              <a:rPr lang="tr-TR" sz="3600" dirty="0"/>
              <a:t> </a:t>
            </a:r>
            <a:r>
              <a:rPr lang="tr-TR" sz="3600" dirty="0" err="1"/>
              <a:t>welfare</a:t>
            </a:r>
            <a:r>
              <a:rPr lang="tr-TR" sz="3600" dirty="0"/>
              <a:t> of </a:t>
            </a:r>
            <a:r>
              <a:rPr lang="tr-TR" sz="3600" dirty="0" err="1"/>
              <a:t>others</a:t>
            </a:r>
            <a:endParaRPr lang="tr-TR" sz="3600" dirty="0"/>
          </a:p>
          <a:p>
            <a:pPr lvl="1" algn="l">
              <a:buFont typeface="Arial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Bees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sticks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other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animals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to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protect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their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colony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</a:p>
          <a:p>
            <a:pPr lvl="1" algn="l"/>
            <a:r>
              <a:rPr lang="tr-TR" dirty="0" smtClean="0">
                <a:solidFill>
                  <a:schemeClr val="tx1"/>
                </a:solidFill>
              </a:rPr>
              <a:t>					(</a:t>
            </a:r>
            <a:r>
              <a:rPr lang="tr-TR" dirty="0" err="1" smtClean="0">
                <a:solidFill>
                  <a:schemeClr val="tx1"/>
                </a:solidFill>
              </a:rPr>
              <a:t>and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they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die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soon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after</a:t>
            </a:r>
            <a:r>
              <a:rPr lang="tr-TR" dirty="0" smtClean="0">
                <a:solidFill>
                  <a:schemeClr val="tx1"/>
                </a:solidFill>
              </a:rPr>
              <a:t>)</a:t>
            </a:r>
          </a:p>
          <a:p>
            <a:pPr lvl="1" algn="l">
              <a:buFont typeface="Arial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Giving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up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food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for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others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</a:p>
          <a:p>
            <a:pPr lvl="1" algn="l">
              <a:buFont typeface="Arial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Parent</a:t>
            </a:r>
            <a:r>
              <a:rPr lang="tr-TR" dirty="0" err="1" smtClean="0">
                <a:solidFill>
                  <a:schemeClr val="tx1"/>
                </a:solidFill>
              </a:rPr>
              <a:t>hood</a:t>
            </a:r>
            <a:endParaRPr lang="tr-TR" dirty="0" smtClean="0">
              <a:solidFill>
                <a:schemeClr val="tx1"/>
              </a:solidFill>
            </a:endParaRPr>
          </a:p>
          <a:p>
            <a:pPr lvl="1" algn="l">
              <a:buFont typeface="Arial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Suicide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bombers</a:t>
            </a:r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58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703512" y="260648"/>
            <a:ext cx="8640960" cy="6408712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 err="1"/>
              <a:t>The</a:t>
            </a:r>
            <a:r>
              <a:rPr lang="tr-TR" sz="3600" b="1" dirty="0"/>
              <a:t> </a:t>
            </a:r>
            <a:r>
              <a:rPr lang="tr-TR" sz="3600" b="1" dirty="0" err="1"/>
              <a:t>Selfish</a:t>
            </a:r>
            <a:r>
              <a:rPr lang="tr-TR" sz="3600" b="1" dirty="0"/>
              <a:t> Gene (1976)</a:t>
            </a:r>
          </a:p>
          <a:p>
            <a:pPr algn="l"/>
            <a:r>
              <a:rPr lang="tr-TR" sz="3600" dirty="0" err="1"/>
              <a:t>Explanations</a:t>
            </a:r>
            <a:r>
              <a:rPr lang="tr-TR" sz="3600" dirty="0"/>
              <a:t>: </a:t>
            </a:r>
          </a:p>
          <a:p>
            <a:pPr marL="742950" indent="-742950" algn="l">
              <a:buAutoNum type="arabicParenBoth"/>
            </a:pPr>
            <a:r>
              <a:rPr lang="tr-TR" sz="3600" dirty="0" err="1"/>
              <a:t>species</a:t>
            </a:r>
            <a:r>
              <a:rPr lang="tr-TR" sz="3600" dirty="0"/>
              <a:t> </a:t>
            </a:r>
            <a:r>
              <a:rPr lang="tr-TR" sz="3600" dirty="0" err="1"/>
              <a:t>are</a:t>
            </a:r>
            <a:r>
              <a:rPr lang="tr-TR" sz="3600" dirty="0"/>
              <a:t> </a:t>
            </a:r>
            <a:r>
              <a:rPr lang="tr-TR" sz="3600" dirty="0" err="1"/>
              <a:t>imperfect</a:t>
            </a:r>
            <a:r>
              <a:rPr lang="tr-TR" sz="3600" dirty="0"/>
              <a:t> </a:t>
            </a:r>
            <a:r>
              <a:rPr lang="tr-TR" sz="3600" dirty="0" err="1"/>
              <a:t>therefore</a:t>
            </a:r>
            <a:r>
              <a:rPr lang="tr-TR" sz="3600" dirty="0"/>
              <a:t> </a:t>
            </a:r>
            <a:r>
              <a:rPr lang="tr-TR" sz="3600" dirty="0" err="1"/>
              <a:t>they</a:t>
            </a:r>
            <a:r>
              <a:rPr lang="tr-TR" sz="3600" dirty="0"/>
              <a:t> </a:t>
            </a:r>
            <a:r>
              <a:rPr lang="tr-TR" sz="3600" dirty="0" err="1"/>
              <a:t>cooperate</a:t>
            </a:r>
            <a:r>
              <a:rPr lang="tr-TR" sz="3600" dirty="0"/>
              <a:t> </a:t>
            </a:r>
          </a:p>
          <a:p>
            <a:pPr marL="742950" indent="-742950" algn="l">
              <a:buAutoNum type="arabicParenBoth"/>
            </a:pPr>
            <a:r>
              <a:rPr lang="tr-TR" sz="3600" dirty="0" err="1"/>
              <a:t>species</a:t>
            </a:r>
            <a:r>
              <a:rPr lang="tr-TR" sz="3600" dirty="0"/>
              <a:t> </a:t>
            </a:r>
            <a:r>
              <a:rPr lang="tr-TR" sz="3600" dirty="0" err="1"/>
              <a:t>benefit</a:t>
            </a:r>
            <a:r>
              <a:rPr lang="tr-TR" sz="3600" dirty="0"/>
              <a:t> </a:t>
            </a:r>
            <a:r>
              <a:rPr lang="tr-TR" sz="3600" dirty="0" err="1"/>
              <a:t>from</a:t>
            </a:r>
            <a:r>
              <a:rPr lang="tr-TR" sz="3600" dirty="0"/>
              <a:t> </a:t>
            </a:r>
            <a:r>
              <a:rPr lang="tr-TR" sz="3600" dirty="0" err="1"/>
              <a:t>cooperation</a:t>
            </a:r>
            <a:endParaRPr lang="tr-TR" sz="3600" dirty="0"/>
          </a:p>
          <a:p>
            <a:pPr marL="742950" indent="-742950" algn="l">
              <a:buAutoNum type="arabicParenBoth"/>
            </a:pPr>
            <a:r>
              <a:rPr lang="tr-TR" sz="3600" dirty="0" err="1"/>
              <a:t>Altruism</a:t>
            </a:r>
            <a:r>
              <a:rPr lang="tr-TR" sz="3600" dirty="0"/>
              <a:t> is a </a:t>
            </a:r>
            <a:r>
              <a:rPr lang="tr-TR" sz="3600" dirty="0" err="1"/>
              <a:t>traditional</a:t>
            </a:r>
            <a:r>
              <a:rPr lang="tr-TR" sz="3600" dirty="0"/>
              <a:t> </a:t>
            </a:r>
            <a:r>
              <a:rPr lang="tr-TR" sz="3600" dirty="0" err="1"/>
              <a:t>feature</a:t>
            </a:r>
            <a:r>
              <a:rPr lang="tr-TR" sz="3600" dirty="0"/>
              <a:t> of </a:t>
            </a:r>
            <a:r>
              <a:rPr lang="tr-TR" sz="3600" dirty="0" err="1"/>
              <a:t>human</a:t>
            </a:r>
            <a:r>
              <a:rPr lang="tr-TR" sz="3600" dirty="0"/>
              <a:t> </a:t>
            </a:r>
            <a:r>
              <a:rPr lang="tr-TR" sz="3600" dirty="0" err="1"/>
              <a:t>societies</a:t>
            </a:r>
            <a:endParaRPr lang="tr-TR" sz="3600" dirty="0"/>
          </a:p>
          <a:p>
            <a:pPr algn="l"/>
            <a:endParaRPr lang="tr-TR" sz="2800" dirty="0"/>
          </a:p>
          <a:p>
            <a:pPr algn="l"/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25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703512" y="260648"/>
            <a:ext cx="8640960" cy="6408712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 err="1"/>
              <a:t>The</a:t>
            </a:r>
            <a:r>
              <a:rPr lang="tr-TR" sz="3600" b="1" dirty="0"/>
              <a:t> </a:t>
            </a:r>
            <a:r>
              <a:rPr lang="tr-TR" sz="3600" b="1" dirty="0" err="1"/>
              <a:t>Selfish</a:t>
            </a:r>
            <a:r>
              <a:rPr lang="tr-TR" sz="3600" b="1" dirty="0"/>
              <a:t> Gene (1976)</a:t>
            </a:r>
          </a:p>
          <a:p>
            <a:pPr algn="l"/>
            <a:r>
              <a:rPr lang="tr-TR" sz="3600" dirty="0" err="1"/>
              <a:t>Dawkins</a:t>
            </a:r>
            <a:r>
              <a:rPr lang="tr-TR" sz="3600" dirty="0"/>
              <a:t>’ </a:t>
            </a:r>
            <a:r>
              <a:rPr lang="tr-TR" sz="3600" dirty="0" err="1"/>
              <a:t>explanation</a:t>
            </a:r>
            <a:r>
              <a:rPr lang="tr-TR" sz="3600" dirty="0"/>
              <a:t>: </a:t>
            </a:r>
            <a:r>
              <a:rPr lang="tr-TR" sz="3600" dirty="0" err="1"/>
              <a:t>Our</a:t>
            </a:r>
            <a:r>
              <a:rPr lang="tr-TR" sz="3600" dirty="0"/>
              <a:t> </a:t>
            </a:r>
            <a:r>
              <a:rPr lang="tr-TR" sz="3600" dirty="0" err="1"/>
              <a:t>behaviour</a:t>
            </a:r>
            <a:r>
              <a:rPr lang="tr-TR" sz="3600" dirty="0"/>
              <a:t> is </a:t>
            </a:r>
            <a:r>
              <a:rPr lang="tr-TR" sz="3600" dirty="0" err="1"/>
              <a:t>mainly</a:t>
            </a:r>
            <a:r>
              <a:rPr lang="tr-TR" sz="3600" dirty="0"/>
              <a:t> </a:t>
            </a:r>
            <a:r>
              <a:rPr lang="tr-TR" sz="3600" dirty="0" err="1"/>
              <a:t>determined</a:t>
            </a:r>
            <a:r>
              <a:rPr lang="tr-TR" sz="3600" dirty="0"/>
              <a:t> </a:t>
            </a:r>
            <a:r>
              <a:rPr lang="tr-TR" sz="3600" dirty="0" err="1"/>
              <a:t>by</a:t>
            </a:r>
            <a:r>
              <a:rPr lang="tr-TR" sz="3600" dirty="0"/>
              <a:t> </a:t>
            </a:r>
            <a:r>
              <a:rPr lang="tr-TR" sz="3600" dirty="0" err="1"/>
              <a:t>our</a:t>
            </a:r>
            <a:r>
              <a:rPr lang="tr-TR" sz="3600" dirty="0"/>
              <a:t> </a:t>
            </a:r>
            <a:r>
              <a:rPr lang="tr-TR" sz="3600" dirty="0" err="1"/>
              <a:t>genome</a:t>
            </a:r>
            <a:r>
              <a:rPr lang="tr-TR" sz="3600" dirty="0"/>
              <a:t>. </a:t>
            </a:r>
          </a:p>
          <a:p>
            <a:pPr algn="l"/>
            <a:endParaRPr lang="tr-TR" sz="3600" dirty="0"/>
          </a:p>
          <a:p>
            <a:pPr algn="l"/>
            <a:r>
              <a:rPr lang="tr-TR" dirty="0" err="1" smtClean="0">
                <a:solidFill>
                  <a:schemeClr val="tx1"/>
                </a:solidFill>
              </a:rPr>
              <a:t>Altruism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or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altruistic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behaviour</a:t>
            </a:r>
            <a:r>
              <a:rPr lang="tr-TR" dirty="0" smtClean="0">
                <a:solidFill>
                  <a:schemeClr val="tx1"/>
                </a:solidFill>
              </a:rPr>
              <a:t> is </a:t>
            </a:r>
            <a:r>
              <a:rPr lang="tr-TR" dirty="0" err="1" smtClean="0">
                <a:solidFill>
                  <a:schemeClr val="tx1"/>
                </a:solidFill>
              </a:rPr>
              <a:t>prevalent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</a:p>
          <a:p>
            <a:pPr lvl="1" algn="l">
              <a:buFont typeface="Arial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because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u="sng" dirty="0" smtClean="0">
                <a:solidFill>
                  <a:schemeClr val="tx1"/>
                </a:solidFill>
              </a:rPr>
              <a:t>“</a:t>
            </a:r>
            <a:r>
              <a:rPr lang="tr-TR" u="sng" dirty="0" err="1" smtClean="0">
                <a:solidFill>
                  <a:schemeClr val="tx1"/>
                </a:solidFill>
              </a:rPr>
              <a:t>genes</a:t>
            </a:r>
            <a:r>
              <a:rPr lang="tr-TR" u="sng" dirty="0" smtClean="0">
                <a:solidFill>
                  <a:schemeClr val="tx1"/>
                </a:solidFill>
              </a:rPr>
              <a:t> </a:t>
            </a:r>
            <a:r>
              <a:rPr lang="tr-TR" u="sng" dirty="0" err="1" smtClean="0">
                <a:solidFill>
                  <a:schemeClr val="tx1"/>
                </a:solidFill>
              </a:rPr>
              <a:t>for</a:t>
            </a:r>
            <a:r>
              <a:rPr lang="tr-TR" u="sng" dirty="0" smtClean="0">
                <a:solidFill>
                  <a:schemeClr val="tx1"/>
                </a:solidFill>
              </a:rPr>
              <a:t> </a:t>
            </a:r>
            <a:r>
              <a:rPr lang="tr-TR" u="sng" dirty="0" err="1" smtClean="0">
                <a:solidFill>
                  <a:schemeClr val="tx1"/>
                </a:solidFill>
              </a:rPr>
              <a:t>altruism</a:t>
            </a:r>
            <a:r>
              <a:rPr lang="tr-TR" u="sng" dirty="0" smtClean="0">
                <a:solidFill>
                  <a:schemeClr val="tx1"/>
                </a:solidFill>
              </a:rPr>
              <a:t>”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are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selected</a:t>
            </a:r>
            <a:endParaRPr lang="tr-TR" dirty="0" smtClean="0">
              <a:solidFill>
                <a:schemeClr val="tx1"/>
              </a:solidFill>
            </a:endParaRPr>
          </a:p>
          <a:p>
            <a:pPr lvl="1" algn="l">
              <a:buFont typeface="Arial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although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this</a:t>
            </a:r>
            <a:r>
              <a:rPr lang="tr-TR" dirty="0" smtClean="0">
                <a:solidFill>
                  <a:schemeClr val="tx1"/>
                </a:solidFill>
              </a:rPr>
              <a:t> is </a:t>
            </a:r>
            <a:r>
              <a:rPr lang="tr-TR" dirty="0" err="1" smtClean="0">
                <a:solidFill>
                  <a:schemeClr val="tx1"/>
                </a:solidFill>
              </a:rPr>
              <a:t>often</a:t>
            </a:r>
            <a:r>
              <a:rPr lang="tr-TR" dirty="0" smtClean="0">
                <a:solidFill>
                  <a:schemeClr val="tx1"/>
                </a:solidFill>
              </a:rPr>
              <a:t> not </a:t>
            </a:r>
            <a:r>
              <a:rPr lang="tr-TR" dirty="0" err="1" smtClean="0">
                <a:solidFill>
                  <a:schemeClr val="tx1"/>
                </a:solidFill>
              </a:rPr>
              <a:t>good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for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organism</a:t>
            </a:r>
            <a:endParaRPr lang="tr-TR" dirty="0" smtClean="0">
              <a:solidFill>
                <a:schemeClr val="tx1"/>
              </a:solidFill>
            </a:endParaRPr>
          </a:p>
          <a:p>
            <a:pPr lvl="1" algn="l">
              <a:buFont typeface="Arial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thus</a:t>
            </a:r>
            <a:r>
              <a:rPr lang="tr-TR" dirty="0" smtClean="0">
                <a:solidFill>
                  <a:schemeClr val="tx1"/>
                </a:solidFill>
              </a:rPr>
              <a:t>: “</a:t>
            </a:r>
            <a:r>
              <a:rPr lang="tr-TR" dirty="0" err="1" smtClean="0">
                <a:solidFill>
                  <a:schemeClr val="tx1"/>
                </a:solidFill>
              </a:rPr>
              <a:t>selfish</a:t>
            </a:r>
            <a:r>
              <a:rPr lang="tr-TR" dirty="0" smtClean="0">
                <a:solidFill>
                  <a:schemeClr val="tx1"/>
                </a:solidFill>
              </a:rPr>
              <a:t> gene”</a:t>
            </a:r>
          </a:p>
          <a:p>
            <a:pPr lvl="1" algn="l">
              <a:buFont typeface="Arial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 Be </a:t>
            </a:r>
            <a:r>
              <a:rPr lang="tr-TR" dirty="0" err="1" smtClean="0">
                <a:solidFill>
                  <a:schemeClr val="tx1"/>
                </a:solidFill>
              </a:rPr>
              <a:t>careful</a:t>
            </a:r>
            <a:r>
              <a:rPr lang="tr-TR" dirty="0" smtClean="0">
                <a:solidFill>
                  <a:schemeClr val="tx1"/>
                </a:solidFill>
              </a:rPr>
              <a:t>: </a:t>
            </a:r>
            <a:r>
              <a:rPr lang="tr-TR" dirty="0" err="1" smtClean="0">
                <a:solidFill>
                  <a:schemeClr val="tx1"/>
                </a:solidFill>
              </a:rPr>
              <a:t>genes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are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selfish</a:t>
            </a:r>
            <a:r>
              <a:rPr lang="tr-TR" dirty="0" smtClean="0">
                <a:solidFill>
                  <a:schemeClr val="tx1"/>
                </a:solidFill>
              </a:rPr>
              <a:t>, not </a:t>
            </a:r>
            <a:r>
              <a:rPr lang="tr-TR" dirty="0" err="1" smtClean="0">
                <a:solidFill>
                  <a:schemeClr val="tx1"/>
                </a:solidFill>
              </a:rPr>
              <a:t>organisms</a:t>
            </a:r>
            <a:r>
              <a:rPr lang="tr-TR" dirty="0" smtClean="0">
                <a:solidFill>
                  <a:schemeClr val="tx1"/>
                </a:solidFill>
              </a:rPr>
              <a:t> (</a:t>
            </a:r>
            <a:r>
              <a:rPr lang="tr-TR" dirty="0" err="1" smtClean="0">
                <a:solidFill>
                  <a:schemeClr val="tx1"/>
                </a:solidFill>
              </a:rPr>
              <a:t>humans</a:t>
            </a:r>
            <a:r>
              <a:rPr lang="tr-TR" dirty="0" smtClean="0">
                <a:solidFill>
                  <a:schemeClr val="tx1"/>
                </a:solidFill>
              </a:rPr>
              <a:t>)</a:t>
            </a:r>
          </a:p>
          <a:p>
            <a:pPr algn="l"/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6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703512" y="260648"/>
            <a:ext cx="8640960" cy="6408712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 err="1"/>
              <a:t>The</a:t>
            </a:r>
            <a:r>
              <a:rPr lang="tr-TR" sz="3600" b="1" dirty="0"/>
              <a:t> </a:t>
            </a:r>
            <a:r>
              <a:rPr lang="tr-TR" sz="3600" b="1" dirty="0" err="1"/>
              <a:t>Selfish</a:t>
            </a:r>
            <a:r>
              <a:rPr lang="tr-TR" sz="3600" b="1" dirty="0"/>
              <a:t> Gene (1976)</a:t>
            </a:r>
          </a:p>
          <a:p>
            <a:pPr algn="l"/>
            <a:endParaRPr lang="tr-TR" sz="3600" dirty="0"/>
          </a:p>
          <a:p>
            <a:pPr algn="l"/>
            <a:r>
              <a:rPr lang="tr-TR" sz="3600" dirty="0"/>
              <a:t>Gene: </a:t>
            </a:r>
          </a:p>
          <a:p>
            <a:pPr algn="l"/>
            <a:endParaRPr lang="tr-TR" sz="3600" dirty="0"/>
          </a:p>
          <a:p>
            <a:pPr lvl="1" algn="l">
              <a:buFont typeface="Arial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simplest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unit</a:t>
            </a:r>
            <a:r>
              <a:rPr lang="tr-TR" dirty="0" smtClean="0">
                <a:solidFill>
                  <a:schemeClr val="tx1"/>
                </a:solidFill>
              </a:rPr>
              <a:t> of </a:t>
            </a:r>
            <a:r>
              <a:rPr lang="tr-TR" dirty="0" err="1" smtClean="0">
                <a:solidFill>
                  <a:schemeClr val="tx1"/>
                </a:solidFill>
              </a:rPr>
              <a:t>information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that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replicates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itself</a:t>
            </a:r>
            <a:endParaRPr lang="tr-TR" dirty="0" smtClean="0">
              <a:solidFill>
                <a:schemeClr val="tx1"/>
              </a:solidFill>
            </a:endParaRPr>
          </a:p>
          <a:p>
            <a:pPr lvl="1" algn="l">
              <a:buFont typeface="Arial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Unknown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to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Darwin</a:t>
            </a:r>
            <a:endParaRPr lang="tr-TR" dirty="0" smtClean="0">
              <a:solidFill>
                <a:schemeClr val="tx1"/>
              </a:solidFill>
            </a:endParaRPr>
          </a:p>
          <a:p>
            <a:pPr lvl="1" algn="l">
              <a:buFont typeface="Arial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First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introduced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by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Gregor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Mendel</a:t>
            </a:r>
            <a:r>
              <a:rPr lang="tr-TR" dirty="0" smtClean="0">
                <a:solidFill>
                  <a:schemeClr val="tx1"/>
                </a:solidFill>
              </a:rPr>
              <a:t> in 1860s</a:t>
            </a:r>
          </a:p>
          <a:p>
            <a:pPr lvl="1" algn="l">
              <a:buFont typeface="Arial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 Not </a:t>
            </a:r>
            <a:r>
              <a:rPr lang="tr-TR" dirty="0" err="1" smtClean="0">
                <a:solidFill>
                  <a:schemeClr val="tx1"/>
                </a:solidFill>
              </a:rPr>
              <a:t>much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attention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was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paid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until</a:t>
            </a:r>
            <a:r>
              <a:rPr lang="tr-TR" dirty="0" smtClean="0">
                <a:solidFill>
                  <a:schemeClr val="tx1"/>
                </a:solidFill>
              </a:rPr>
              <a:t> Cambridge </a:t>
            </a:r>
            <a:r>
              <a:rPr lang="tr-TR" dirty="0" err="1" smtClean="0">
                <a:solidFill>
                  <a:schemeClr val="tx1"/>
                </a:solidFill>
              </a:rPr>
              <a:t>scholars</a:t>
            </a:r>
            <a:r>
              <a:rPr lang="tr-TR" dirty="0" smtClean="0">
                <a:solidFill>
                  <a:schemeClr val="tx1"/>
                </a:solidFill>
              </a:rPr>
              <a:t> Watson </a:t>
            </a:r>
            <a:r>
              <a:rPr lang="tr-TR" dirty="0" err="1" smtClean="0">
                <a:solidFill>
                  <a:schemeClr val="tx1"/>
                </a:solidFill>
              </a:rPr>
              <a:t>and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Crick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discovered</a:t>
            </a:r>
            <a:r>
              <a:rPr lang="tr-TR" dirty="0" smtClean="0">
                <a:solidFill>
                  <a:schemeClr val="tx1"/>
                </a:solidFill>
              </a:rPr>
              <a:t> DNA in 1950s</a:t>
            </a:r>
          </a:p>
          <a:p>
            <a:pPr algn="l"/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211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703512" y="260648"/>
            <a:ext cx="8640960" cy="6408712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 err="1"/>
              <a:t>The</a:t>
            </a:r>
            <a:r>
              <a:rPr lang="tr-TR" sz="3600" b="1" dirty="0"/>
              <a:t> </a:t>
            </a:r>
            <a:r>
              <a:rPr lang="tr-TR" sz="3600" b="1" dirty="0" err="1"/>
              <a:t>Selfish</a:t>
            </a:r>
            <a:r>
              <a:rPr lang="tr-TR" sz="3600" b="1" dirty="0"/>
              <a:t> Gene (1976)</a:t>
            </a:r>
          </a:p>
          <a:p>
            <a:pPr algn="l"/>
            <a:r>
              <a:rPr lang="tr-TR" sz="3600" dirty="0" err="1"/>
              <a:t>How</a:t>
            </a:r>
            <a:r>
              <a:rPr lang="tr-TR" sz="3600" dirty="0"/>
              <a:t> </a:t>
            </a:r>
            <a:r>
              <a:rPr lang="tr-TR" sz="3600" dirty="0" err="1"/>
              <a:t>does</a:t>
            </a:r>
            <a:r>
              <a:rPr lang="tr-TR" sz="3600" dirty="0"/>
              <a:t> gene </a:t>
            </a:r>
            <a:r>
              <a:rPr lang="tr-TR" sz="3600" dirty="0" err="1"/>
              <a:t>selection</a:t>
            </a:r>
            <a:r>
              <a:rPr lang="tr-TR" sz="3600" dirty="0"/>
              <a:t> </a:t>
            </a:r>
            <a:r>
              <a:rPr lang="tr-TR" sz="3600" dirty="0" err="1"/>
              <a:t>work</a:t>
            </a:r>
            <a:r>
              <a:rPr lang="tr-TR" sz="3600" dirty="0"/>
              <a:t>?</a:t>
            </a:r>
          </a:p>
          <a:p>
            <a:pPr algn="l"/>
            <a:endParaRPr lang="tr-TR" sz="3600" dirty="0"/>
          </a:p>
          <a:p>
            <a:pPr lvl="1" algn="l">
              <a:buFont typeface="Arial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Genes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are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numberless</a:t>
            </a:r>
            <a:endParaRPr lang="tr-TR" dirty="0" smtClean="0">
              <a:solidFill>
                <a:schemeClr val="tx1"/>
              </a:solidFill>
            </a:endParaRPr>
          </a:p>
          <a:p>
            <a:pPr lvl="1" algn="l">
              <a:buFont typeface="Arial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Genes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are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able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to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replicate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themselves</a:t>
            </a:r>
            <a:endParaRPr lang="tr-TR" dirty="0" smtClean="0">
              <a:solidFill>
                <a:schemeClr val="tx1"/>
              </a:solidFill>
            </a:endParaRPr>
          </a:p>
          <a:p>
            <a:pPr lvl="1" algn="l">
              <a:buFont typeface="Arial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Replication</a:t>
            </a:r>
            <a:r>
              <a:rPr lang="tr-TR" dirty="0" smtClean="0">
                <a:solidFill>
                  <a:schemeClr val="tx1"/>
                </a:solidFill>
              </a:rPr>
              <a:t> is not </a:t>
            </a:r>
            <a:r>
              <a:rPr lang="tr-TR" dirty="0" err="1" smtClean="0">
                <a:solidFill>
                  <a:schemeClr val="tx1"/>
                </a:solidFill>
              </a:rPr>
              <a:t>perfect</a:t>
            </a:r>
            <a:r>
              <a:rPr lang="tr-TR" dirty="0" smtClean="0">
                <a:solidFill>
                  <a:schemeClr val="tx1"/>
                </a:solidFill>
              </a:rPr>
              <a:t>. </a:t>
            </a:r>
            <a:r>
              <a:rPr lang="tr-TR" dirty="0" err="1" smtClean="0">
                <a:solidFill>
                  <a:schemeClr val="tx1"/>
                </a:solidFill>
              </a:rPr>
              <a:t>It</a:t>
            </a:r>
            <a:r>
              <a:rPr lang="tr-TR" dirty="0" smtClean="0">
                <a:solidFill>
                  <a:schemeClr val="tx1"/>
                </a:solidFill>
              </a:rPr>
              <a:t> is </a:t>
            </a:r>
            <a:r>
              <a:rPr lang="tr-TR" dirty="0" err="1" smtClean="0">
                <a:solidFill>
                  <a:schemeClr val="tx1"/>
                </a:solidFill>
              </a:rPr>
              <a:t>error</a:t>
            </a:r>
            <a:r>
              <a:rPr lang="tr-TR" dirty="0" smtClean="0">
                <a:solidFill>
                  <a:schemeClr val="tx1"/>
                </a:solidFill>
              </a:rPr>
              <a:t>-</a:t>
            </a:r>
            <a:r>
              <a:rPr lang="tr-TR" dirty="0" err="1" smtClean="0">
                <a:solidFill>
                  <a:schemeClr val="tx1"/>
                </a:solidFill>
              </a:rPr>
              <a:t>prone</a:t>
            </a:r>
            <a:r>
              <a:rPr lang="tr-TR" dirty="0" smtClean="0">
                <a:solidFill>
                  <a:schemeClr val="tx1"/>
                </a:solidFill>
              </a:rPr>
              <a:t>.</a:t>
            </a:r>
          </a:p>
          <a:p>
            <a:pPr lvl="1" algn="l">
              <a:buFont typeface="Arial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Some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genes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remain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silent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for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long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periods</a:t>
            </a:r>
            <a:endParaRPr lang="tr-TR" dirty="0" smtClean="0">
              <a:solidFill>
                <a:schemeClr val="tx1"/>
              </a:solidFill>
            </a:endParaRPr>
          </a:p>
          <a:p>
            <a:pPr lvl="1" algn="l">
              <a:buFont typeface="Arial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Struggle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for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survival</a:t>
            </a:r>
            <a:r>
              <a:rPr lang="tr-TR" dirty="0" smtClean="0">
                <a:solidFill>
                  <a:schemeClr val="tx1"/>
                </a:solidFill>
              </a:rPr>
              <a:t> of </a:t>
            </a:r>
            <a:r>
              <a:rPr lang="tr-TR" dirty="0" err="1" smtClean="0">
                <a:solidFill>
                  <a:schemeClr val="tx1"/>
                </a:solidFill>
              </a:rPr>
              <a:t>the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fittest</a:t>
            </a:r>
            <a:r>
              <a:rPr lang="tr-TR" dirty="0" smtClean="0">
                <a:solidFill>
                  <a:schemeClr val="tx1"/>
                </a:solidFill>
              </a:rPr>
              <a:t> gene</a:t>
            </a:r>
          </a:p>
          <a:p>
            <a:pPr lvl="1" algn="l">
              <a:buFont typeface="Arial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Survival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means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replication</a:t>
            </a:r>
            <a:r>
              <a:rPr lang="tr-TR" dirty="0" smtClean="0">
                <a:solidFill>
                  <a:schemeClr val="tx1"/>
                </a:solidFill>
              </a:rPr>
              <a:t> of a gene </a:t>
            </a:r>
            <a:r>
              <a:rPr lang="tr-TR" dirty="0" err="1" smtClean="0">
                <a:solidFill>
                  <a:schemeClr val="tx1"/>
                </a:solidFill>
              </a:rPr>
              <a:t>through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generations</a:t>
            </a:r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851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1208</Words>
  <Application>Microsoft Office PowerPoint</Application>
  <PresentationFormat>Widescreen</PresentationFormat>
  <Paragraphs>229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Wingdings</vt:lpstr>
      <vt:lpstr>Office Theme</vt:lpstr>
      <vt:lpstr>Evrim, Kurumlar  ve İktisat Kuramı: Memetics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God Delusion (2006)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Evolution, Complexity,  and Big Data Economy Week 10</dc:title>
  <dc:creator>Altug Yalcintas</dc:creator>
  <cp:lastModifiedBy>Altug Yalcintas</cp:lastModifiedBy>
  <cp:revision>5</cp:revision>
  <dcterms:created xsi:type="dcterms:W3CDTF">2020-02-13T14:36:44Z</dcterms:created>
  <dcterms:modified xsi:type="dcterms:W3CDTF">2020-02-13T17:04:39Z</dcterms:modified>
</cp:coreProperties>
</file>