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99"/>
    <p:restoredTop sz="94646"/>
  </p:normalViewPr>
  <p:slideViewPr>
    <p:cSldViewPr snapToGrid="0" snapToObjects="1">
      <p:cViewPr varScale="1">
        <p:scale>
          <a:sx n="115" d="100"/>
          <a:sy n="115" d="100"/>
        </p:scale>
        <p:origin x="9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3A1DD80-0599-9F43-9110-3133CCB989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37FC5E1-6EA7-A046-BFD2-A6176E4472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572BDB-EB41-2641-B67A-98DD074CE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7734EA-EEA1-FC44-A0FB-09A439DFE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91E7C0-E897-2347-B40C-B924ABCAA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51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960146-DE52-EA48-BA6D-EE627ED3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36B06D6-3A3E-424C-9FE7-282BEE515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9144A51-9B0D-9B43-80A8-8A742187E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4122DB-8022-904D-A322-045593EEF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2B98AB4-C2ED-E448-8533-F4BDB7CA1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79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4F2AC87-9ACA-C847-BDA0-B1FB79D903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A623B49-87F2-8149-8D78-F9DA7C6A1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213F62-4B10-8540-89E4-E0291BF1E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0234F76-1304-7A4B-B906-CFCF75AE4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A70D004-B4FB-B64B-BDBE-838A2E9A5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99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5D73BB8-F293-4648-B499-D72587808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0E2AE4-BC00-D340-A60F-C7EC37871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C4823B-ACAE-854F-8888-E2264B0EC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BD38B9-885D-8F41-A7D0-9D47BDA73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5DA2BCD-CB42-A941-A0F9-46872CD35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86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9F040A-BE2A-B742-B85D-8FBAAC399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A8D8A93-0173-F04D-911F-7FF94B13E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31043F-C4A6-7B4A-B5E7-E645C9209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3BE7FD9-12C1-0649-97BC-1DFD0F283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1BA53F-FA03-994E-BB5B-69EB0FF3A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872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9E561F2-E1E5-F244-889C-251261AD2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4C3E0B-ED43-234F-9621-F9DD81AAC9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046092-0392-5343-B311-AF394EA30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8BC3CD9-90EA-464E-9FEA-F12FDFD41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537651C-E811-3B4F-B0FC-31CA28E4B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6C32F4C-DA1D-4D4F-8E28-679EA12F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83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3E095C6-A08A-3743-8124-90444A816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3FF568-E2FE-0347-91DA-BE0F77BAC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6158945-587C-A849-B605-B9BACE364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D8D9AC9-50B6-E445-8F5C-34B9F33736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AA30D05-0239-D14A-8CC2-DF0A85F49B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4605AC1-FD39-5048-ADA7-40CBFCA99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6B505B0-0663-7C42-A752-0D981EE29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18605FB-CF5B-CE46-84D9-EB1B3D529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10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2070FE7-FB5F-EB4D-97EC-6F6153234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5F132E6-4F48-3E40-A461-41414A2E6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B5F82A7-8CCE-1744-9458-0A7445E9A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BCCF70E-1405-384E-8168-CE05E57D2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8611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6491B00-FEAA-6C4C-9040-2472B8708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035A6ED-E8E6-6341-B2ED-869531B04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FA66AB4-A922-4347-8A0D-77CCA2F72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65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DA6475-DDF8-D245-9A4E-49D6D6D91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EA17B8-49A3-0947-9747-3633592C8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E125D35-1F81-534C-8AF4-30DB5F864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E879B13-78E8-9446-BDFD-E6B42A451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6949BF4-4302-8249-AE97-19E43C796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F7B62EC-7277-A44B-AB1E-A9BD207F6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69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3AB004A-DF44-2B4D-B9A9-6C4F5CEE9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E21BA04-68EF-3348-95F2-6A5177ABF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0926FBC-DEDE-F74A-B4E1-8D58293795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CD0E1D4-C683-BA4B-9EBB-4EE20B1C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E504FA4-C7E9-E540-AD20-D3BC0791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5A4761-C639-4D49-947B-6506328D0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69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EA0A464-E111-2545-848D-3F9B978FA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B1762EB-48B3-2547-A280-A2FBD956F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244F48-49D0-BF45-A3BE-278465CFB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405A3-3655-7D45-864F-1FDBA28A80C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C57292-24BD-E94C-B16D-928717FC02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E3439C-D643-9D4B-8772-34184FF8F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EC527-4A11-544E-821F-0627563A7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49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Başlık"/>
          <p:cNvSpPr>
            <a:spLocks noGrp="1"/>
          </p:cNvSpPr>
          <p:nvPr>
            <p:ph type="title"/>
          </p:nvPr>
        </p:nvSpPr>
        <p:spPr>
          <a:xfrm>
            <a:off x="407368" y="116907"/>
            <a:ext cx="7239000" cy="7318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 Nedir?</a:t>
            </a:r>
          </a:p>
        </p:txBody>
      </p:sp>
      <p:sp>
        <p:nvSpPr>
          <p:cNvPr id="53251" name="2 İçerik Yer Tutucusu"/>
          <p:cNvSpPr>
            <a:spLocks noGrp="1"/>
          </p:cNvSpPr>
          <p:nvPr>
            <p:ph idx="1"/>
          </p:nvPr>
        </p:nvSpPr>
        <p:spPr>
          <a:xfrm>
            <a:off x="263353" y="980729"/>
            <a:ext cx="8856984" cy="5475634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Bilim, </a:t>
            </a:r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belli bir konudaki kavramlar bütünüdür.</a:t>
            </a:r>
          </a:p>
          <a:p>
            <a:pPr algn="just" eaLnBrk="1" hangingPunct="1"/>
            <a:r>
              <a:rPr lang="tr-TR" altLang="tr-T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Bilim, diğer bilgi edinme yollarıyla karşılaştırıldığında;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endParaRPr lang="tr-TR" altLang="tr-T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tr-TR" altLang="tr-T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Tarafsız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tr-TR" altLang="tr-T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		Doğru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tr-TR" altLang="tr-T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       Güvenilir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tr-TR" altLang="tr-T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tr-TR" altLang="tr-T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bilgi sağlar.</a:t>
            </a:r>
          </a:p>
        </p:txBody>
      </p:sp>
      <p:pic>
        <p:nvPicPr>
          <p:cNvPr id="53252" name="3 Resim" descr="dedekorkut1_13464916785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353" y="116907"/>
            <a:ext cx="2793493" cy="2582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3081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2 Alt Başlık"/>
          <p:cNvSpPr>
            <a:spLocks noGrp="1"/>
          </p:cNvSpPr>
          <p:nvPr>
            <p:ph type="subTitle" idx="1"/>
          </p:nvPr>
        </p:nvSpPr>
        <p:spPr>
          <a:xfrm>
            <a:off x="618186" y="726936"/>
            <a:ext cx="10950422" cy="5797690"/>
          </a:xfrm>
        </p:spPr>
        <p:txBody>
          <a:bodyPr rtlCol="0">
            <a:normAutofit fontScale="70000" lnSpcReduction="20000"/>
          </a:bodyPr>
          <a:lstStyle/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alt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Bilimsel yöntem, </a:t>
            </a:r>
            <a:r>
              <a:rPr lang="tr-TR" altLang="tr-TR" sz="2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bilimin süreç yanını oluşturur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altLang="tr-TR" sz="2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Kanıtlanmış bilgi elde etmek için izlenen yol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altLang="tr-TR" sz="2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çözmek için izlenecek düzenli yol</a:t>
            </a:r>
          </a:p>
          <a:p>
            <a:pPr algn="l">
              <a:lnSpc>
                <a:spcPct val="150000"/>
              </a:lnSpc>
              <a:defRPr/>
            </a:pPr>
            <a:r>
              <a:rPr lang="tr-TR" alt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Özellikleri;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alt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açık seçik,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alt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denetlenebilir,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alt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yansız,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alt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eleştirici ve düzeltici,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alt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deneyici,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alt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seçici,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tr-TR" altLang="tr-T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akla uygun vb.</a:t>
            </a:r>
          </a:p>
        </p:txBody>
      </p:sp>
      <p:sp>
        <p:nvSpPr>
          <p:cNvPr id="57347" name="Dikdörtgen 3"/>
          <p:cNvSpPr>
            <a:spLocks noChangeArrowheads="1"/>
          </p:cNvSpPr>
          <p:nvPr/>
        </p:nvSpPr>
        <p:spPr bwMode="auto">
          <a:xfrm>
            <a:off x="618186" y="18911"/>
            <a:ext cx="56941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tr-TR" altLang="tr-TR" sz="4000" b="1" dirty="0">
                <a:solidFill>
                  <a:srgbClr val="FF0000"/>
                </a:solidFill>
                <a:latin typeface="Arial" panose="020B0604020202020204" pitchFamily="34" charset="0"/>
              </a:rPr>
              <a:t>Bilimsel Yöntem</a:t>
            </a:r>
            <a:endParaRPr lang="tr-TR" altLang="tr-TR" sz="4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680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>
          <a:xfrm>
            <a:off x="450761" y="132538"/>
            <a:ext cx="8976574" cy="57467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Bilimsel Yöntemin Aşamaları</a:t>
            </a:r>
          </a:p>
        </p:txBody>
      </p:sp>
      <p:grpSp>
        <p:nvGrpSpPr>
          <p:cNvPr id="3" name="17 Grup"/>
          <p:cNvGrpSpPr>
            <a:grpSpLocks/>
          </p:cNvGrpSpPr>
          <p:nvPr/>
        </p:nvGrpSpPr>
        <p:grpSpPr bwMode="auto">
          <a:xfrm>
            <a:off x="3336325" y="852616"/>
            <a:ext cx="5247612" cy="5645034"/>
            <a:chOff x="2628224" y="2708918"/>
            <a:chExt cx="1929001" cy="3082755"/>
          </a:xfrm>
        </p:grpSpPr>
        <p:graphicFrame>
          <p:nvGraphicFramePr>
            <p:cNvPr id="20" name="5 İçerik Yer Tutucusu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17318542"/>
                </p:ext>
              </p:extLst>
            </p:nvPr>
          </p:nvGraphicFramePr>
          <p:xfrm>
            <a:off x="2628224" y="2708918"/>
            <a:ext cx="1635225" cy="249683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444843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24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Problemin fark</a:t>
                        </a:r>
                        <a:r>
                          <a:rPr lang="tr-TR" sz="2400" b="0" baseline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 edilmesi</a:t>
                        </a:r>
                        <a:endParaRPr lang="tr-TR" sz="24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07" marR="91407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21" name="5 İçerik Yer Tutucusu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16605400"/>
                </p:ext>
              </p:extLst>
            </p:nvPr>
          </p:nvGraphicFramePr>
          <p:xfrm>
            <a:off x="2628224" y="3284982"/>
            <a:ext cx="1635225" cy="249683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444843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24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Problemin tanımlanması</a:t>
                        </a:r>
                      </a:p>
                    </a:txBody>
                    <a:tcPr marL="91407" marR="91407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22" name="5 İçerik Yer Tutucusu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08298580"/>
                </p:ext>
              </p:extLst>
            </p:nvPr>
          </p:nvGraphicFramePr>
          <p:xfrm>
            <a:off x="2628224" y="3861046"/>
            <a:ext cx="1635225" cy="249683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444843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24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Çözüm</a:t>
                        </a:r>
                        <a:r>
                          <a:rPr lang="tr-TR" sz="2400" b="0" baseline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 yollarının tahmini</a:t>
                        </a:r>
                        <a:endParaRPr lang="tr-TR" sz="24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07" marR="91407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23" name="5 İçerik Yer Tutucusu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80215092"/>
                </p:ext>
              </p:extLst>
            </p:nvPr>
          </p:nvGraphicFramePr>
          <p:xfrm>
            <a:off x="2628224" y="4437110"/>
            <a:ext cx="1635225" cy="233037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444843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22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Araştırma yönteminin geliştirilmesi</a:t>
                        </a:r>
                      </a:p>
                    </a:txBody>
                    <a:tcPr marL="91407" marR="91407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24" name="5 İçerik Yer Tutucusu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32788335"/>
                </p:ext>
              </p:extLst>
            </p:nvPr>
          </p:nvGraphicFramePr>
          <p:xfrm>
            <a:off x="2628224" y="5013174"/>
            <a:ext cx="1635225" cy="249683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444843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24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Verilerin toplanması ve</a:t>
                        </a:r>
                        <a:r>
                          <a:rPr lang="tr-TR" sz="2400" b="0" baseline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 analizi</a:t>
                        </a:r>
                        <a:endParaRPr lang="tr-TR" sz="24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07" marR="91407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25" name="5 İçerik Yer Tutucusu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6880222"/>
                </p:ext>
              </p:extLst>
            </p:nvPr>
          </p:nvGraphicFramePr>
          <p:xfrm>
            <a:off x="2628224" y="5541990"/>
            <a:ext cx="1635225" cy="249683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444843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24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Karar verme ve yorumlama</a:t>
                        </a:r>
                      </a:p>
                    </a:txBody>
                    <a:tcPr marL="91407" marR="91407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sp>
          <p:nvSpPr>
            <p:cNvPr id="26" name="25 Aşağı Ok"/>
            <p:cNvSpPr/>
            <p:nvPr/>
          </p:nvSpPr>
          <p:spPr>
            <a:xfrm>
              <a:off x="4267853" y="3069504"/>
              <a:ext cx="289372" cy="25251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27" name="26 Aşağı Ok"/>
            <p:cNvSpPr/>
            <p:nvPr/>
          </p:nvSpPr>
          <p:spPr>
            <a:xfrm>
              <a:off x="4267853" y="5372106"/>
              <a:ext cx="289372" cy="25251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28" name="27 Aşağı Ok"/>
            <p:cNvSpPr/>
            <p:nvPr/>
          </p:nvSpPr>
          <p:spPr>
            <a:xfrm>
              <a:off x="4267853" y="3645154"/>
              <a:ext cx="289372" cy="25144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29" name="28 Aşağı Ok"/>
            <p:cNvSpPr/>
            <p:nvPr/>
          </p:nvSpPr>
          <p:spPr>
            <a:xfrm>
              <a:off x="4267853" y="4797526"/>
              <a:ext cx="289372" cy="25144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30" name="29 Aşağı Ok"/>
            <p:cNvSpPr/>
            <p:nvPr/>
          </p:nvSpPr>
          <p:spPr>
            <a:xfrm>
              <a:off x="4267853" y="4221875"/>
              <a:ext cx="289372" cy="25037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224836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/>
          <p:cNvSpPr>
            <a:spLocks noGrp="1"/>
          </p:cNvSpPr>
          <p:nvPr>
            <p:ph type="title"/>
          </p:nvPr>
        </p:nvSpPr>
        <p:spPr>
          <a:xfrm>
            <a:off x="3071813" y="173946"/>
            <a:ext cx="72390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Bilimselliğin Ölçütleri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6743" y="677183"/>
            <a:ext cx="11771086" cy="5897788"/>
          </a:xfrm>
        </p:spPr>
        <p:txBody>
          <a:bodyPr rtlCol="0"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tr-TR" sz="19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Gözlenebilirlik</a:t>
            </a:r>
            <a:r>
              <a:rPr 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alt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Bilimsel bilgi </a:t>
            </a:r>
            <a:r>
              <a:rPr lang="tr-TR" altLang="tr-TR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görgül</a:t>
            </a:r>
            <a:r>
              <a:rPr lang="tr-TR" alt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olandır. </a:t>
            </a:r>
            <a:r>
              <a:rPr lang="tr-TR" altLang="tr-TR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Görgül</a:t>
            </a:r>
            <a:r>
              <a:rPr lang="tr-TR" alt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gözleme dayalı olandır. Bilimsel bilginin </a:t>
            </a:r>
            <a:r>
              <a:rPr lang="tr-TR" altLang="tr-TR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görgül</a:t>
            </a:r>
            <a:r>
              <a:rPr lang="tr-TR" alt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olması, gözlemler yoluyla bilginin doğruluğunun ya da yanlışlığının kanıtlanabilir olması demektir. </a:t>
            </a:r>
            <a:endParaRPr lang="tr-TR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19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Ölçülebilirlik</a:t>
            </a:r>
            <a:r>
              <a:rPr 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alt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Ölçme; herhangi bir değişkenin niteliğini, niceliğini ya da derecesini saptama ve sayısal olarak belirtme işidir. Ölçme, gözlemleri, bu gözlemlerdeki farklılıkları yansıtacak şekilde sayılarla temsil etme, sayılara dönüştürme işlemidir. </a:t>
            </a:r>
            <a:endParaRPr lang="tr-TR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19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İletilebilirlik</a:t>
            </a:r>
            <a:r>
              <a:rPr 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alt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Aktarılmak istenenin tam olarak anlaşılmasını, ifade edilmek istenenden başkasının (başka bir şeyin anlaşılmamasını) anlaşılmamasını içerir.</a:t>
            </a:r>
            <a:endParaRPr lang="tr-TR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tr-TR" sz="19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Tekrarlanabilirlik</a:t>
            </a:r>
            <a:r>
              <a:rPr 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alt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Yapılan gözlemler ve alınan ölçümler, benzeri bir eğitimden geçmiş, aynı araç-gereç ve teknik imkanları kullanan diğer kişilerce de tekrar edilebilmelidir. Bu durum da güvenirliğin yüksek olması demektir. </a:t>
            </a:r>
            <a:endParaRPr lang="tr-TR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tr-TR" sz="19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Sağdanabilirlik</a:t>
            </a:r>
            <a:r>
              <a:rPr lang="tr-TR" sz="19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tr-TR" altLang="tr-TR" sz="19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Sınanabilirlik</a:t>
            </a:r>
            <a:r>
              <a:rPr lang="tr-TR" altLang="tr-T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Test Edilebilirlik: Sonuçların, öne sürülen hipotezi ve iddia edilen ilişkileri destekleyip desteklemediği gösterilebilmelidir. Bunun için de uygun analiz teknikleri kullanılmalıdır. </a:t>
            </a:r>
            <a:endParaRPr lang="tr-TR" sz="1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55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AutoShape 2"/>
          <p:cNvSpPr>
            <a:spLocks noGrp="1" noChangeArrowheads="1"/>
          </p:cNvSpPr>
          <p:nvPr>
            <p:ph type="title"/>
          </p:nvPr>
        </p:nvSpPr>
        <p:spPr>
          <a:xfrm>
            <a:off x="767407" y="188641"/>
            <a:ext cx="7358843" cy="78898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latin typeface="Arial" panose="020B0604020202020204" pitchFamily="34" charset="0"/>
                <a:cs typeface="Arial" panose="020B0604020202020204" pitchFamily="34" charset="0"/>
              </a:rPr>
              <a:t>Araştırma;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695400" y="1484785"/>
            <a:ext cx="10455820" cy="4427067"/>
          </a:xfrm>
        </p:spPr>
        <p:txBody>
          <a:bodyPr rtlCol="0">
            <a:normAutofit/>
          </a:bodyPr>
          <a:lstStyle/>
          <a:p>
            <a:pPr marL="0" indent="0" algn="ctr">
              <a:buNone/>
              <a:defRPr/>
            </a:pP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Bilimsel yöntemi kullanarak bilimsel bilgi elde etmek</a:t>
            </a: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ctr">
              <a:buNone/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 da</a:t>
            </a:r>
          </a:p>
          <a:p>
            <a:pPr marL="45720" indent="0" algn="ctr">
              <a:buNone/>
              <a:defRPr/>
            </a:pP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Bilimsel yöntemin uygulaması</a:t>
            </a:r>
          </a:p>
          <a:p>
            <a:pPr>
              <a:buFont typeface="Wingdings 3" charset="2"/>
              <a:buChar char=""/>
              <a:defRPr/>
            </a:pPr>
            <a:endParaRPr lang="tr-TR" altLang="tr-TR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875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116633"/>
            <a:ext cx="9273790" cy="7191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Araştırmaya yönlendiren etmenler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1124745"/>
            <a:ext cx="11011956" cy="539988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Merak</a:t>
            </a:r>
          </a:p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</a:t>
            </a:r>
          </a:p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Eldeki veriler</a:t>
            </a:r>
          </a:p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Teknik olanaklar: ekipman, malzeme</a:t>
            </a:r>
          </a:p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Ekonomik kaynak</a:t>
            </a:r>
          </a:p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Güncel yaklaşımlar vb.</a:t>
            </a:r>
          </a:p>
        </p:txBody>
      </p:sp>
    </p:spTree>
    <p:extLst>
      <p:ext uri="{BB962C8B-B14F-4D97-AF65-F5344CB8AC3E}">
        <p14:creationId xmlns:p14="http://schemas.microsoft.com/office/powerpoint/2010/main" val="155938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116633"/>
            <a:ext cx="10383726" cy="7191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Araştırma Süreçlerinin Benzerlikleri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0" y="1719830"/>
            <a:ext cx="10611031" cy="380364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soru ile başlar, </a:t>
            </a:r>
          </a:p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örneklem belirlenir, </a:t>
            </a:r>
          </a:p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 toplama yöntemleri belirlenir, </a:t>
            </a:r>
          </a:p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Sonuçlar yazılı ve/veya sözlü olarak sunulur, </a:t>
            </a:r>
          </a:p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Çalışmanın geçerliliği ve güvenilirliği üzerinde durulur, </a:t>
            </a:r>
          </a:p>
          <a:p>
            <a:pPr>
              <a:defRPr/>
            </a:pPr>
            <a:r>
              <a:rPr lang="tr-TR" altLang="tr-TR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Teorik bir altyapısı vardır. </a:t>
            </a:r>
          </a:p>
        </p:txBody>
      </p:sp>
    </p:spTree>
    <p:extLst>
      <p:ext uri="{BB962C8B-B14F-4D97-AF65-F5344CB8AC3E}">
        <p14:creationId xmlns:p14="http://schemas.microsoft.com/office/powerpoint/2010/main" val="2307934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310</Words>
  <Application>Microsoft Macintosh PowerPoint</Application>
  <PresentationFormat>Geniş ekran</PresentationFormat>
  <Paragraphs>52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Wingdings 3</vt:lpstr>
      <vt:lpstr>Office Teması</vt:lpstr>
      <vt:lpstr>Bilim Nedir?</vt:lpstr>
      <vt:lpstr>PowerPoint Sunusu</vt:lpstr>
      <vt:lpstr>    Bilimsel Yöntemin Aşamaları</vt:lpstr>
      <vt:lpstr>Bilimselliğin Ölçütleri</vt:lpstr>
      <vt:lpstr>Araştırma;</vt:lpstr>
      <vt:lpstr>Araştırmaya yönlendiren etmenler</vt:lpstr>
      <vt:lpstr>Araştırma Süreçlerinin Benzerlikleri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4</cp:revision>
  <dcterms:created xsi:type="dcterms:W3CDTF">2020-06-24T18:43:00Z</dcterms:created>
  <dcterms:modified xsi:type="dcterms:W3CDTF">2020-06-25T11:27:22Z</dcterms:modified>
</cp:coreProperties>
</file>