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88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54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73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92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90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70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51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75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7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2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97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D668-F2A5-4A4D-9B62-75BF3DBA199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7B0C-9381-4420-8450-F12E544671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73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4" descr="C:\SGAF\Resimler\Hayvan resimleri\Tavşan\TavşanBarınağ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08026"/>
            <a:ext cx="9372600" cy="630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 sz="2400" b="1">
                <a:solidFill>
                  <a:schemeClr val="bg1"/>
                </a:solidFill>
                <a:latin typeface="Arial" panose="020B0604020202020204" pitchFamily="34" charset="0"/>
              </a:rPr>
              <a:t>Tavşanlığın taban alanı kullanılacak kafeslerin kaç katlı olduğuna göre değişir.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endParaRPr lang="tr-TR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 sz="2400" b="1">
                <a:solidFill>
                  <a:schemeClr val="bg1"/>
                </a:solidFill>
                <a:latin typeface="Arial" panose="020B0604020202020204" pitchFamily="34" charset="0"/>
              </a:rPr>
              <a:t>Taban alanı;</a:t>
            </a:r>
          </a:p>
          <a:p>
            <a:pPr marL="7620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tek katlı kafesler 2-2.5 m</a:t>
            </a:r>
            <a:r>
              <a:rPr lang="tr-TR" altLang="en-US" sz="2000" b="1" baseline="300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 / tavşan,</a:t>
            </a:r>
          </a:p>
          <a:p>
            <a:pPr marL="7620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iki katlı kafesler 1.5-1.75 m</a:t>
            </a:r>
            <a:r>
              <a:rPr lang="tr-TR" altLang="en-US" sz="2000" b="1" baseline="300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 / tavşan,</a:t>
            </a:r>
          </a:p>
          <a:p>
            <a:pPr marL="7620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üç katlı kafesler 0.75-1 m</a:t>
            </a:r>
            <a:r>
              <a:rPr lang="tr-TR" altLang="en-US" sz="2000" b="1" baseline="300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 / tavşan</a:t>
            </a:r>
          </a:p>
          <a:p>
            <a:pPr marL="762000" lvl="1" algn="just">
              <a:buClr>
                <a:schemeClr val="accent2"/>
              </a:buClr>
              <a:buNone/>
            </a:pPr>
            <a:r>
              <a:rPr lang="tr-TR" altLang="en-US" sz="2000" b="1">
                <a:solidFill>
                  <a:schemeClr val="bg1"/>
                </a:solidFill>
                <a:latin typeface="Arial" panose="020B0604020202020204" pitchFamily="34" charset="0"/>
              </a:rPr>
              <a:t>    olarak hesaplanmalı</a:t>
            </a: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Barınaklar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56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Pencere alanı, taban alanının % 4-5’i kadar</a:t>
            </a:r>
          </a:p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Barınakta optimum sıcaklık 14C</a:t>
            </a:r>
          </a:p>
          <a:p>
            <a:pPr marL="1041400" lvl="1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10 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  <a:sym typeface="Courier New" panose="02070309020205020404" pitchFamily="49" charset="0"/>
              </a:rPr>
              <a:t>°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C’nin altına düşmemeli</a:t>
            </a:r>
          </a:p>
          <a:p>
            <a:pPr marL="1041400" lvl="1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20 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  <a:sym typeface="Courier New" panose="02070309020205020404" pitchFamily="49" charset="0"/>
              </a:rPr>
              <a:t>°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C’nin de üstüne çıkmamalı.</a:t>
            </a:r>
          </a:p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Nisbi nem % 60-70 olmalı.</a:t>
            </a:r>
          </a:p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Aydınlatma süresi 14 saat</a:t>
            </a:r>
          </a:p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Işık yoğunluğu 1.5 watt / m</a:t>
            </a:r>
            <a:r>
              <a:rPr lang="tr-TR" altLang="en-US" baseline="30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  <a:p>
            <a:pPr marL="0" indent="285750" algn="just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3.6 m</a:t>
            </a:r>
            <a:r>
              <a:rPr lang="tr-TR" altLang="en-US" baseline="3000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/saat/kg canlı ağırlık temiz hava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Barınaklar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Tavşanların otlamasına imkan sağlayan ve açık alanlarda kullanılabilecek kafes tipleri olduğu gibi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Barınaklara yerleştirilebilecek bir, iki ya da üç katlı kafesler de kullanılabilir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En iyisi iki katlı kafesler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Kafes malzemesi galvanizli telden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Çok katlıların arka kısmı 20 cm kadar kısa olmalı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Yemlik ve suluklar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kafes dışına monte edilmeli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Kafesler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43012" name="Picture 4" descr="C:\SGAF\Resimler\Hayvan resimleri\Tavşan\ÇiftleşmeDoğumKafe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168776"/>
            <a:ext cx="395605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046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Kafesler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graphicFrame>
        <p:nvGraphicFramePr>
          <p:cNvPr id="44035" name="Object 5"/>
          <p:cNvGraphicFramePr>
            <a:graphicFrameLocks noChangeAspect="1"/>
          </p:cNvGraphicFramePr>
          <p:nvPr/>
        </p:nvGraphicFramePr>
        <p:xfrm>
          <a:off x="1905000" y="685801"/>
          <a:ext cx="8458200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elge" r:id="rId3" imgW="4191000" imgH="2191512" progId="Word.Document.8">
                  <p:embed/>
                </p:oleObj>
              </mc:Choice>
              <mc:Fallback>
                <p:oleObj name="Belge" r:id="rId3" imgW="4191000" imgH="219151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685801"/>
                        <a:ext cx="8458200" cy="412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036" name="Picture 6" descr="C:\SGAF\Resimler\Hayvan resimleri\Tavşan\Himalaya 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7" descr="C:\SGAF\Resimler\Hayvan resimleri\Tavşan\TavşanÇiftliğiAnimasyon-1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83114"/>
            <a:ext cx="3200400" cy="227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80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Geniş ekran</PresentationFormat>
  <Paragraphs>34</Paragraphs>
  <Slides>4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Times New Roman</vt:lpstr>
      <vt:lpstr>Wingdings</vt:lpstr>
      <vt:lpstr>Office Teması</vt:lpstr>
      <vt:lpstr>Microsoft Word Belgesi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2019-10-16T13:59:49Z</dcterms:created>
  <dcterms:modified xsi:type="dcterms:W3CDTF">2019-10-16T13:59:58Z</dcterms:modified>
</cp:coreProperties>
</file>