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89" r:id="rId4"/>
    <p:sldId id="257" r:id="rId5"/>
    <p:sldId id="263" r:id="rId6"/>
    <p:sldId id="265" r:id="rId7"/>
    <p:sldId id="270" r:id="rId8"/>
    <p:sldId id="274" r:id="rId9"/>
    <p:sldId id="277" r:id="rId10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7CCED-08F8-4F66-A5E5-D1EA84E9CDDE}" type="datetimeFigureOut">
              <a:rPr lang="tr-TR" smtClean="0"/>
              <a:t>18.05.2018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D599F-B3E1-4580-8DF9-F013B210E4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603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655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1609 yılında </a:t>
            </a:r>
            <a:r>
              <a:rPr lang="tr-TR" dirty="0" err="1" smtClean="0"/>
              <a:t>Venetran’ın</a:t>
            </a:r>
            <a:r>
              <a:rPr lang="tr-TR" dirty="0" smtClean="0"/>
              <a:t> editörlüğünü yaptığı kitaptan </a:t>
            </a:r>
            <a:r>
              <a:rPr lang="tr-TR" dirty="0" err="1" smtClean="0"/>
              <a:t>kontrakte</a:t>
            </a:r>
            <a:r>
              <a:rPr lang="tr-TR" dirty="0" smtClean="0"/>
              <a:t> elin sargı ile tespiti ve </a:t>
            </a:r>
            <a:r>
              <a:rPr lang="tr-TR" dirty="0" err="1" smtClean="0"/>
              <a:t>Hildanus’un</a:t>
            </a:r>
            <a:r>
              <a:rPr lang="tr-TR" dirty="0" smtClean="0"/>
              <a:t> kitabından yanık sonrası oluşan </a:t>
            </a:r>
            <a:r>
              <a:rPr lang="tr-TR" dirty="0" err="1" smtClean="0"/>
              <a:t>kontraktürün</a:t>
            </a:r>
            <a:r>
              <a:rPr lang="tr-TR" dirty="0" smtClean="0"/>
              <a:t> </a:t>
            </a:r>
            <a:r>
              <a:rPr lang="tr-TR" dirty="0" err="1" smtClean="0"/>
              <a:t>korreksiyonunda</a:t>
            </a:r>
            <a:r>
              <a:rPr lang="tr-TR" dirty="0" smtClean="0"/>
              <a:t> (düzeltilmesinde) kullanılan </a:t>
            </a:r>
            <a:r>
              <a:rPr lang="tr-TR" dirty="0" err="1" smtClean="0"/>
              <a:t>splintlerin</a:t>
            </a:r>
            <a:r>
              <a:rPr lang="tr-TR" dirty="0" smtClean="0"/>
              <a:t> ilk </a:t>
            </a:r>
            <a:r>
              <a:rPr lang="tr-TR" dirty="0" err="1" smtClean="0"/>
              <a:t>splintler</a:t>
            </a:r>
            <a:r>
              <a:rPr lang="tr-TR" dirty="0" smtClean="0"/>
              <a:t> olduğu anlaşılmaktadır.</a:t>
            </a:r>
          </a:p>
          <a:p>
            <a:r>
              <a:rPr lang="tr-TR" dirty="0" smtClean="0"/>
              <a:t>Modern anlamda </a:t>
            </a:r>
            <a:r>
              <a:rPr lang="tr-TR" dirty="0" err="1" smtClean="0"/>
              <a:t>splint</a:t>
            </a:r>
            <a:r>
              <a:rPr lang="tr-TR" dirty="0" smtClean="0"/>
              <a:t> tasarımları 19. </a:t>
            </a:r>
            <a:r>
              <a:rPr lang="tr-TR" dirty="0" err="1" smtClean="0"/>
              <a:t>yy’ın</a:t>
            </a:r>
            <a:r>
              <a:rPr lang="tr-TR" dirty="0" smtClean="0"/>
              <a:t> sonları ve 20. </a:t>
            </a:r>
            <a:r>
              <a:rPr lang="tr-TR" dirty="0" err="1" smtClean="0"/>
              <a:t>yy’ın</a:t>
            </a:r>
            <a:r>
              <a:rPr lang="tr-TR" dirty="0" smtClean="0"/>
              <a:t> başlarında görülür.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30B0A-C4DF-4003-954E-49B51BB03EA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633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/>
          </a:bodyPr>
          <a:lstStyle/>
          <a:p>
            <a:r>
              <a:rPr lang="tr-TR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ÜST EKSTREMİTE ORTEZLERİ</a:t>
            </a:r>
            <a:br>
              <a:rPr lang="tr-TR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643446"/>
            <a:ext cx="9144000" cy="2214554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Üst </a:t>
            </a:r>
            <a:r>
              <a:rPr lang="tr-TR" dirty="0" err="1"/>
              <a:t>ekstremite</a:t>
            </a:r>
            <a:r>
              <a:rPr lang="tr-TR" dirty="0"/>
              <a:t> kol, ön kol ve elden oluşan fonksiyonel yapının </a:t>
            </a:r>
            <a:r>
              <a:rPr lang="tr-TR" dirty="0" smtClean="0"/>
              <a:t>bütünüdür.</a:t>
            </a:r>
          </a:p>
          <a:p>
            <a:r>
              <a:rPr lang="tr-TR" dirty="0" smtClean="0"/>
              <a:t>Üst </a:t>
            </a:r>
            <a:r>
              <a:rPr lang="tr-TR" dirty="0" err="1"/>
              <a:t>ekstremite</a:t>
            </a:r>
            <a:r>
              <a:rPr lang="tr-TR" dirty="0"/>
              <a:t> içinde </a:t>
            </a:r>
            <a:r>
              <a:rPr lang="tr-TR" dirty="0" smtClean="0"/>
              <a:t>organların </a:t>
            </a:r>
            <a:r>
              <a:rPr lang="tr-TR" dirty="0"/>
              <a:t>organı olarak adlandırılan </a:t>
            </a:r>
            <a:r>
              <a:rPr lang="tr-TR" u="sng" dirty="0"/>
              <a:t>el</a:t>
            </a:r>
            <a:r>
              <a:rPr lang="tr-TR" dirty="0"/>
              <a:t>in fonksiyonları aktif yaşamda çok </a:t>
            </a:r>
            <a:r>
              <a:rPr lang="tr-TR" dirty="0" smtClean="0"/>
              <a:t>önemlidir.</a:t>
            </a:r>
          </a:p>
          <a:p>
            <a:r>
              <a:rPr lang="tr-TR" dirty="0" smtClean="0"/>
              <a:t>Bu </a:t>
            </a:r>
            <a:r>
              <a:rPr lang="tr-TR" dirty="0"/>
              <a:t>nedenle elin veya üst </a:t>
            </a:r>
            <a:r>
              <a:rPr lang="tr-TR" dirty="0" err="1"/>
              <a:t>ekstremite</a:t>
            </a:r>
            <a:r>
              <a:rPr lang="tr-TR" dirty="0"/>
              <a:t> </a:t>
            </a:r>
            <a:r>
              <a:rPr lang="tr-TR" dirty="0" err="1"/>
              <a:t>komponentlerinden</a:t>
            </a:r>
            <a:r>
              <a:rPr lang="tr-TR" dirty="0"/>
              <a:t> birinin hareketini yapamaması veya kısıtlı yapması ciddi problemlere yol </a:t>
            </a:r>
            <a:r>
              <a:rPr lang="tr-TR" dirty="0" smtClean="0"/>
              <a:t>açar.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5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260648"/>
            <a:ext cx="8858312" cy="496855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Doğumsal</a:t>
            </a:r>
            <a:r>
              <a:rPr lang="tr-TR" dirty="0"/>
              <a:t>, </a:t>
            </a:r>
            <a:r>
              <a:rPr lang="tr-TR" dirty="0" err="1"/>
              <a:t>edinsel</a:t>
            </a:r>
            <a:r>
              <a:rPr lang="tr-TR" dirty="0"/>
              <a:t> veya </a:t>
            </a:r>
            <a:r>
              <a:rPr lang="tr-TR" dirty="0" err="1"/>
              <a:t>idiopatik</a:t>
            </a:r>
            <a:r>
              <a:rPr lang="tr-TR" dirty="0"/>
              <a:t> nedenlerle oluşan ve üst </a:t>
            </a:r>
            <a:r>
              <a:rPr lang="tr-TR" dirty="0" err="1"/>
              <a:t>ekstremiteyi</a:t>
            </a:r>
            <a:r>
              <a:rPr lang="tr-TR" dirty="0"/>
              <a:t> ilgilendiren bozukluklar hassas tedavi yaklaşımlarım da beraberinde </a:t>
            </a:r>
            <a:r>
              <a:rPr lang="tr-TR" dirty="0" smtClean="0"/>
              <a:t>getirir.</a:t>
            </a:r>
          </a:p>
          <a:p>
            <a:r>
              <a:rPr lang="tr-TR" dirty="0" smtClean="0"/>
              <a:t>Bu </a:t>
            </a:r>
            <a:r>
              <a:rPr lang="tr-TR" dirty="0"/>
              <a:t>tedavi yaklaşımları içerisinde </a:t>
            </a:r>
            <a:r>
              <a:rPr lang="tr-TR" b="1" u="sng" dirty="0" err="1"/>
              <a:t>ortez</a:t>
            </a:r>
            <a:r>
              <a:rPr lang="tr-TR" dirty="0"/>
              <a:t> veya başka bir ifade ile </a:t>
            </a:r>
            <a:r>
              <a:rPr lang="tr-TR" b="1" u="sng" dirty="0" err="1"/>
              <a:t>s</a:t>
            </a:r>
            <a:r>
              <a:rPr lang="tr-TR" b="1" dirty="0" err="1"/>
              <a:t>p</a:t>
            </a:r>
            <a:r>
              <a:rPr lang="tr-TR" b="1" u="sng" dirty="0" err="1"/>
              <a:t>lint</a:t>
            </a:r>
            <a:r>
              <a:rPr lang="tr-TR" dirty="0"/>
              <a:t> uygulamalarının gerek konservatif tedavide gerekse cerrahi tedavi öncesi ve sonrasında önemli yeri vardır.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7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000" dirty="0" smtClean="0"/>
              <a:t>1) EL POZİSYONLARI ve ARKLARI:</a:t>
            </a:r>
            <a:endParaRPr lang="tr-TR" sz="5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357298"/>
            <a:ext cx="8749636" cy="3439854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Elin </a:t>
            </a:r>
            <a:r>
              <a:rPr lang="tr-TR" dirty="0" err="1"/>
              <a:t>ortezlenmesinde</a:t>
            </a:r>
            <a:r>
              <a:rPr lang="tr-TR" dirty="0"/>
              <a:t> yaygın kullanılan üç pozisyon </a:t>
            </a:r>
            <a:r>
              <a:rPr lang="tr-TR" dirty="0" smtClean="0"/>
              <a:t>vardır.</a:t>
            </a:r>
          </a:p>
          <a:p>
            <a:r>
              <a:rPr lang="tr-TR" i="1" dirty="0" smtClean="0"/>
              <a:t>Bunlar;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Elin </a:t>
            </a:r>
            <a:r>
              <a:rPr lang="tr-T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istiraha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pozisyonu</a:t>
            </a:r>
            <a:r>
              <a:rPr lang="tr-TR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Koruyucu</a:t>
            </a:r>
            <a:r>
              <a:rPr lang="tr-TR" b="1" dirty="0"/>
              <a:t>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pozisyon</a:t>
            </a:r>
            <a:r>
              <a:rPr lang="tr-TR" dirty="0" smtClean="0"/>
              <a:t> ve</a:t>
            </a:r>
          </a:p>
          <a:p>
            <a:pPr>
              <a:buFont typeface="Wingdings" pitchFamily="2" charset="2"/>
              <a:buChar char="Ø"/>
            </a:pPr>
            <a:r>
              <a:rPr lang="tr-T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Fonksiyonel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pozisyonu</a:t>
            </a:r>
            <a:r>
              <a:rPr lang="tr-TR" dirty="0" smtClean="0"/>
              <a:t>dur.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5720" y="548680"/>
            <a:ext cx="8858280" cy="1071570"/>
          </a:xfrm>
        </p:spPr>
        <p:txBody>
          <a:bodyPr>
            <a:noAutofit/>
          </a:bodyPr>
          <a:lstStyle/>
          <a:p>
            <a:r>
              <a:rPr lang="tr-TR" sz="5400" dirty="0"/>
              <a:t>2) KONTRAKTÜR </a:t>
            </a:r>
            <a:r>
              <a:rPr lang="tr-TR" sz="5400" dirty="0" smtClean="0"/>
              <a:t>ORTEZLERİ:</a:t>
            </a:r>
            <a:endParaRPr lang="tr-TR" sz="5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2132856"/>
            <a:ext cx="7306630" cy="5472608"/>
          </a:xfrm>
        </p:spPr>
        <p:txBody>
          <a:bodyPr>
            <a:normAutofit/>
          </a:bodyPr>
          <a:lstStyle/>
          <a:p>
            <a:r>
              <a:rPr lang="tr-TR" sz="2800" dirty="0"/>
              <a:t>İlk </a:t>
            </a:r>
            <a:r>
              <a:rPr lang="tr-TR" sz="2800" dirty="0" err="1"/>
              <a:t>kontraktür</a:t>
            </a:r>
            <a:r>
              <a:rPr lang="tr-TR" sz="2800" dirty="0"/>
              <a:t> </a:t>
            </a:r>
            <a:r>
              <a:rPr lang="tr-TR" sz="2800" dirty="0" err="1"/>
              <a:t>splintleri</a:t>
            </a:r>
            <a:r>
              <a:rPr lang="tr-TR" sz="2800" dirty="0"/>
              <a:t> yanık sonrası oluşan </a:t>
            </a:r>
            <a:r>
              <a:rPr lang="tr-TR" sz="2800" dirty="0" err="1"/>
              <a:t>kontraktürlerin</a:t>
            </a:r>
            <a:r>
              <a:rPr lang="tr-TR" sz="2800" dirty="0"/>
              <a:t> düzeltilmesi için </a:t>
            </a:r>
            <a:r>
              <a:rPr lang="tr-TR" sz="2800" dirty="0" smtClean="0"/>
              <a:t>uygulanmıştır.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70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Yanık Sonrası </a:t>
            </a:r>
            <a:r>
              <a:rPr lang="tr-TR" dirty="0" err="1" smtClean="0"/>
              <a:t>Ortezleme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1274" y="1260231"/>
            <a:ext cx="7381484" cy="52326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i="1" u="sng" dirty="0" smtClean="0"/>
              <a:t>Yanık </a:t>
            </a:r>
            <a:r>
              <a:rPr lang="tr-TR" sz="2400" i="1" u="sng" dirty="0"/>
              <a:t>sonrası akut dönemde </a:t>
            </a:r>
            <a:r>
              <a:rPr lang="tr-TR" sz="2400" i="1" u="sng" dirty="0" smtClean="0"/>
              <a:t>el şu amaçlarla </a:t>
            </a:r>
            <a:r>
              <a:rPr lang="tr-TR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statik</a:t>
            </a:r>
            <a:r>
              <a:rPr lang="tr-TR" sz="2400" i="1" u="sng" dirty="0"/>
              <a:t> olarak </a:t>
            </a:r>
            <a:r>
              <a:rPr lang="tr-TR" sz="2400" i="1" u="sng" dirty="0" smtClean="0"/>
              <a:t>pozisyonlanır</a:t>
            </a:r>
            <a:r>
              <a:rPr lang="tr-TR" sz="2400" i="1" u="sng" dirty="0"/>
              <a:t>;</a:t>
            </a:r>
            <a:endParaRPr lang="tr-TR" sz="2400" i="1" u="sng" dirty="0" smtClean="0"/>
          </a:p>
          <a:p>
            <a:pPr>
              <a:buFont typeface="Wingdings" pitchFamily="2" charset="2"/>
              <a:buChar char="Ø"/>
            </a:pP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Deformiteyi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önlemek,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Greftleme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sonrası pozisyon vermek,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Eklemleri ve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tendonları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korumak,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Kullanımını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fasilite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etmek,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Ödem,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enflamasyon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enfeksiyon kontrolüne yardımcı olmak.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18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Volkmann</a:t>
            </a:r>
            <a:r>
              <a:rPr lang="tr-TR" dirty="0" smtClean="0"/>
              <a:t> </a:t>
            </a:r>
            <a:r>
              <a:rPr lang="tr-TR" dirty="0" err="1" smtClean="0"/>
              <a:t>Kontraktöründe</a:t>
            </a:r>
            <a:r>
              <a:rPr lang="tr-TR" dirty="0" smtClean="0"/>
              <a:t> </a:t>
            </a:r>
            <a:r>
              <a:rPr lang="tr-TR" dirty="0" err="1"/>
              <a:t>Ortezleme</a:t>
            </a:r>
            <a:r>
              <a:rPr lang="tr-TR" dirty="0"/>
              <a:t> 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980728"/>
            <a:ext cx="8858312" cy="3528392"/>
          </a:xfrm>
        </p:spPr>
        <p:txBody>
          <a:bodyPr>
            <a:normAutofit/>
          </a:bodyPr>
          <a:lstStyle/>
          <a:p>
            <a:r>
              <a:rPr lang="tr-TR" dirty="0" smtClean="0"/>
              <a:t>Richard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Volkmann</a:t>
            </a:r>
            <a:r>
              <a:rPr lang="tr-TR" dirty="0"/>
              <a:t> 1881’de kırık sonrası sıkı bandaja bağlı bu patolojiyi ilk kendisinde </a:t>
            </a:r>
            <a:r>
              <a:rPr lang="tr-TR" dirty="0" smtClean="0"/>
              <a:t>tanımlamıştır.</a:t>
            </a:r>
          </a:p>
          <a:p>
            <a:r>
              <a:rPr lang="tr-TR" dirty="0" smtClean="0"/>
              <a:t>Patolojinin </a:t>
            </a:r>
            <a:r>
              <a:rPr lang="tr-TR" dirty="0"/>
              <a:t>sebebinin </a:t>
            </a:r>
            <a:r>
              <a:rPr lang="tr-TR" u="sng" dirty="0" err="1"/>
              <a:t>arterial</a:t>
            </a:r>
            <a:r>
              <a:rPr lang="tr-TR" u="sng" dirty="0"/>
              <a:t> </a:t>
            </a:r>
            <a:r>
              <a:rPr lang="tr-TR" u="sng" dirty="0" err="1"/>
              <a:t>iskemi</a:t>
            </a:r>
            <a:r>
              <a:rPr lang="tr-TR" dirty="0" err="1"/>
              <a:t>ye</a:t>
            </a:r>
            <a:r>
              <a:rPr lang="tr-TR" dirty="0"/>
              <a:t>, </a:t>
            </a:r>
            <a:r>
              <a:rPr lang="tr-TR" u="sng" dirty="0" err="1"/>
              <a:t>venöz</a:t>
            </a:r>
            <a:r>
              <a:rPr lang="tr-TR" u="sng" dirty="0"/>
              <a:t> </a:t>
            </a:r>
            <a:r>
              <a:rPr lang="tr-TR" u="sng" dirty="0" err="1"/>
              <a:t>konjesyon</a:t>
            </a:r>
            <a:r>
              <a:rPr lang="tr-TR" dirty="0" err="1"/>
              <a:t>a</a:t>
            </a:r>
            <a:r>
              <a:rPr lang="tr-TR" dirty="0"/>
              <a:t>, </a:t>
            </a:r>
            <a:r>
              <a:rPr lang="tr-TR" u="sng" dirty="0" err="1"/>
              <a:t>kompartman</a:t>
            </a:r>
            <a:r>
              <a:rPr lang="tr-TR" u="sng" dirty="0"/>
              <a:t> sendromu</a:t>
            </a:r>
            <a:r>
              <a:rPr lang="tr-TR" dirty="0"/>
              <a:t>na veya hepsine mi bağlı olduğu hala </a:t>
            </a:r>
            <a:r>
              <a:rPr lang="tr-TR" dirty="0" smtClean="0"/>
              <a:t>netleşmemiştir.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899592" y="4568277"/>
            <a:ext cx="5760640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tr-TR" sz="2400" i="1" u="sng" dirty="0" err="1"/>
              <a:t>Volkmann</a:t>
            </a:r>
            <a:r>
              <a:rPr lang="tr-TR" sz="2400" i="1" u="sng" dirty="0"/>
              <a:t> </a:t>
            </a:r>
            <a:r>
              <a:rPr lang="tr-TR" sz="2400" i="1" u="sng" dirty="0" err="1" smtClean="0"/>
              <a:t>Kontraktörü</a:t>
            </a:r>
            <a:r>
              <a:rPr lang="tr-TR" sz="2400" i="1" u="sng" dirty="0" smtClean="0"/>
              <a:t>:</a:t>
            </a:r>
            <a:r>
              <a:rPr lang="tr-TR" sz="2400" i="1" dirty="0" smtClean="0"/>
              <a:t> Kısıtlanmış bir bölgede </a:t>
            </a:r>
            <a:r>
              <a:rPr lang="tr-TR" sz="2400" i="1" u="sng" dirty="0" smtClean="0"/>
              <a:t>artan basınç sonucu</a:t>
            </a:r>
            <a:r>
              <a:rPr lang="tr-TR" sz="2400" i="1" dirty="0" smtClean="0"/>
              <a:t>, bu bölgede bulunan dokulardaki fonksiyon bozukluğu ve dolaşım yetersizliği ile karakterize bir grup belirti ve bulguların oluşturduğu klinik tablodur.</a:t>
            </a:r>
            <a:endParaRPr lang="tr-TR" sz="2400" i="1" dirty="0"/>
          </a:p>
        </p:txBody>
      </p:sp>
      <p:sp>
        <p:nvSpPr>
          <p:cNvPr id="9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788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Dupuytren </a:t>
            </a:r>
            <a:r>
              <a:rPr lang="tr-TR" dirty="0" err="1"/>
              <a:t>Kontraktüründe</a:t>
            </a:r>
            <a:r>
              <a:rPr lang="tr-TR" dirty="0"/>
              <a:t> </a:t>
            </a:r>
            <a:r>
              <a:rPr lang="tr-TR" dirty="0" err="1"/>
              <a:t>Ortezleme</a:t>
            </a:r>
            <a:r>
              <a:rPr lang="tr-TR" dirty="0"/>
              <a:t>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1124744"/>
            <a:ext cx="8858312" cy="280831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Dupuytren </a:t>
            </a:r>
            <a:r>
              <a:rPr lang="tr-TR" sz="2400" dirty="0" err="1"/>
              <a:t>kontraktürü</a:t>
            </a:r>
            <a:r>
              <a:rPr lang="tr-TR" sz="2400" dirty="0"/>
              <a:t> </a:t>
            </a:r>
            <a:r>
              <a:rPr lang="tr-TR" sz="2400" u="sng" dirty="0" err="1"/>
              <a:t>palmar</a:t>
            </a:r>
            <a:r>
              <a:rPr lang="tr-TR" sz="2400" u="sng" dirty="0"/>
              <a:t> </a:t>
            </a:r>
            <a:r>
              <a:rPr lang="tr-TR" sz="2400" u="sng" dirty="0" err="1"/>
              <a:t>fasia</a:t>
            </a:r>
            <a:r>
              <a:rPr lang="tr-TR" sz="2400" dirty="0"/>
              <a:t> ve parmaklara giden </a:t>
            </a:r>
            <a:r>
              <a:rPr lang="tr-TR" sz="2400" dirty="0" err="1"/>
              <a:t>digital</a:t>
            </a:r>
            <a:r>
              <a:rPr lang="tr-TR" sz="2400" dirty="0"/>
              <a:t> uzantıların nodül ve bantlarla kalınlaşması, büzüşmesi ile </a:t>
            </a:r>
            <a:r>
              <a:rPr lang="tr-TR" sz="2400" u="sng" dirty="0"/>
              <a:t>avuçta ve parmaklarda gelişen </a:t>
            </a:r>
            <a:r>
              <a:rPr lang="tr-TR" sz="2400" u="sng" dirty="0" err="1" smtClean="0"/>
              <a:t>fleksiyon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deformitesi</a:t>
            </a:r>
            <a:r>
              <a:rPr lang="tr-TR" sz="2400" dirty="0" err="1" smtClean="0"/>
              <a:t>dir</a:t>
            </a:r>
            <a:r>
              <a:rPr lang="tr-TR" sz="2400" dirty="0" smtClean="0"/>
              <a:t>.</a:t>
            </a:r>
          </a:p>
          <a:p>
            <a:r>
              <a:rPr lang="tr-T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 </a:t>
            </a:r>
            <a:r>
              <a:rPr lang="tr-T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iki parmağın MCP</a:t>
            </a:r>
            <a:r>
              <a:rPr lang="tr-TR" sz="2400" u="sng" dirty="0"/>
              <a:t> ve </a:t>
            </a:r>
            <a:r>
              <a:rPr lang="tr-T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PIP</a:t>
            </a:r>
            <a:r>
              <a:rPr lang="tr-TR" sz="2400" u="sng" dirty="0"/>
              <a:t> (</a:t>
            </a:r>
            <a:r>
              <a:rPr lang="tr-TR" sz="2400" u="sng" dirty="0" err="1"/>
              <a:t>proksimal</a:t>
            </a:r>
            <a:r>
              <a:rPr lang="tr-TR" sz="2400" u="sng" dirty="0"/>
              <a:t> </a:t>
            </a:r>
            <a:r>
              <a:rPr lang="tr-TR" sz="2400" u="sng" dirty="0" err="1"/>
              <a:t>interfalangeal</a:t>
            </a:r>
            <a:r>
              <a:rPr lang="tr-TR" sz="2400" u="sng" dirty="0"/>
              <a:t>) eklemlerinde </a:t>
            </a:r>
            <a:r>
              <a:rPr lang="tr-TR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fleksiyon</a:t>
            </a:r>
            <a:r>
              <a:rPr lang="tr-T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kontraktürü</a:t>
            </a:r>
            <a:r>
              <a:rPr lang="tr-TR" sz="2400" dirty="0" err="1"/>
              <a:t>ne</a:t>
            </a:r>
            <a:r>
              <a:rPr lang="tr-TR" sz="2400" dirty="0"/>
              <a:t> neden olur. </a:t>
            </a:r>
          </a:p>
          <a:p>
            <a:endParaRPr lang="tr-TR" sz="2400" dirty="0" smtClean="0"/>
          </a:p>
        </p:txBody>
      </p:sp>
      <p:sp>
        <p:nvSpPr>
          <p:cNvPr id="7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1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Romatoid </a:t>
            </a:r>
            <a:r>
              <a:rPr lang="tr-TR" dirty="0" err="1"/>
              <a:t>Artritte</a:t>
            </a:r>
            <a:r>
              <a:rPr lang="tr-TR" dirty="0"/>
              <a:t> </a:t>
            </a:r>
            <a:r>
              <a:rPr lang="tr-TR" dirty="0" err="1"/>
              <a:t>Ortezleme</a:t>
            </a:r>
            <a:r>
              <a:rPr lang="tr-TR" dirty="0"/>
              <a:t>: </a:t>
            </a:r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142844" y="1052736"/>
            <a:ext cx="8858312" cy="2863790"/>
          </a:xfrm>
        </p:spPr>
        <p:txBody>
          <a:bodyPr/>
          <a:lstStyle/>
          <a:p>
            <a:r>
              <a:rPr lang="tr-TR" dirty="0" err="1" smtClean="0"/>
              <a:t>Artrit</a:t>
            </a:r>
            <a:r>
              <a:rPr lang="tr-TR" dirty="0" smtClean="0"/>
              <a:t> </a:t>
            </a:r>
            <a:r>
              <a:rPr lang="tr-TR" dirty="0"/>
              <a:t>grubu hastalıklar içinde en çok </a:t>
            </a:r>
            <a:r>
              <a:rPr lang="tr-TR" u="sng" dirty="0" err="1"/>
              <a:t>radiokarpal</a:t>
            </a:r>
            <a:r>
              <a:rPr lang="tr-TR" dirty="0"/>
              <a:t>, </a:t>
            </a:r>
            <a:r>
              <a:rPr lang="tr-TR" u="sng" dirty="0" smtClean="0"/>
              <a:t>CMC</a:t>
            </a:r>
            <a:r>
              <a:rPr lang="tr-TR" dirty="0" smtClean="0"/>
              <a:t> (</a:t>
            </a:r>
            <a:r>
              <a:rPr lang="tr-TR" dirty="0" err="1" smtClean="0"/>
              <a:t>karpometakarpal</a:t>
            </a:r>
            <a:r>
              <a:rPr lang="tr-TR" dirty="0" smtClean="0"/>
              <a:t>), </a:t>
            </a:r>
            <a:r>
              <a:rPr lang="tr-TR" u="sng" dirty="0"/>
              <a:t>MCP</a:t>
            </a:r>
            <a:r>
              <a:rPr lang="tr-TR" dirty="0"/>
              <a:t> ve </a:t>
            </a:r>
            <a:r>
              <a:rPr lang="tr-TR" u="sng" dirty="0"/>
              <a:t>IP eklemlerde</a:t>
            </a:r>
            <a:r>
              <a:rPr lang="tr-TR" dirty="0"/>
              <a:t> </a:t>
            </a:r>
            <a:r>
              <a:rPr lang="tr-TR" u="sng" dirty="0" err="1"/>
              <a:t>harabiyet</a:t>
            </a:r>
            <a:r>
              <a:rPr lang="tr-TR" u="sng" dirty="0"/>
              <a:t> oluşturan ve </a:t>
            </a:r>
            <a:r>
              <a:rPr lang="tr-TR" u="sng" dirty="0" err="1"/>
              <a:t>kontraktüre</a:t>
            </a:r>
            <a:r>
              <a:rPr lang="tr-TR" u="sng" dirty="0"/>
              <a:t> neden olan hastalık</a:t>
            </a:r>
            <a:r>
              <a:rPr lang="tr-TR" dirty="0"/>
              <a:t> </a:t>
            </a:r>
            <a:r>
              <a:rPr lang="tr-TR" dirty="0" err="1"/>
              <a:t>romatoid</a:t>
            </a:r>
            <a:r>
              <a:rPr lang="tr-TR" dirty="0"/>
              <a:t> </a:t>
            </a:r>
            <a:r>
              <a:rPr lang="tr-TR" dirty="0" err="1" smtClean="0"/>
              <a:t>artrit’tir</a:t>
            </a:r>
            <a:r>
              <a:rPr lang="tr-TR" dirty="0" smtClean="0"/>
              <a:t>.</a:t>
            </a:r>
          </a:p>
        </p:txBody>
      </p:sp>
      <p:sp>
        <p:nvSpPr>
          <p:cNvPr id="9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0766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371</Words>
  <Application>Microsoft Office PowerPoint</Application>
  <PresentationFormat>Ekran Gösterisi (4:3)</PresentationFormat>
  <Paragraphs>41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Ofis Teması</vt:lpstr>
      <vt:lpstr>II. ÜST EKSTREMİTE ORTEZLERİ  </vt:lpstr>
      <vt:lpstr>PowerPoint Sunusu</vt:lpstr>
      <vt:lpstr>PowerPoint Sunusu</vt:lpstr>
      <vt:lpstr>1) EL POZİSYONLARI ve ARKLARI:</vt:lpstr>
      <vt:lpstr>2) KONTRAKTÜR ORTEZLERİ:</vt:lpstr>
      <vt:lpstr>Yanık Sonrası Ortezleme:</vt:lpstr>
      <vt:lpstr>Volkmann Kontraktöründe Ortezleme : </vt:lpstr>
      <vt:lpstr>Dupuytren Kontraktüründe Ortezleme: </vt:lpstr>
      <vt:lpstr>Romatoid Artritte Ortezleme: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151</cp:revision>
  <cp:lastPrinted>2017-12-13T11:36:07Z</cp:lastPrinted>
  <dcterms:created xsi:type="dcterms:W3CDTF">2017-11-13T20:27:02Z</dcterms:created>
  <dcterms:modified xsi:type="dcterms:W3CDTF">2018-05-18T11:42:51Z</dcterms:modified>
</cp:coreProperties>
</file>