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2" r:id="rId18"/>
    <p:sldId id="273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MEDD-İ LÂZIM(</a:t>
            </a:r>
            <a:r>
              <a:rPr lang="ar-EG" b="1" dirty="0" smtClean="0"/>
              <a:t>المد اللازم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 smtClean="0"/>
              <a:t>Harf-i Medden herhangi birisi ile sebeb-i medden sükûn-i lâzım, bir kelimede yan yana bulunurlarsa medd-i lâzım olur.</a:t>
            </a:r>
          </a:p>
          <a:p>
            <a:r>
              <a:rPr lang="ar-EG" sz="4800" dirty="0" smtClean="0">
                <a:cs typeface="Estrangelo Edessa" pitchFamily="66"/>
              </a:rPr>
              <a:t>آلْآنَ , دَابَّةٌ , مُدْهَامَّتَانِ , اَتُحَاجُّونِّى </a:t>
            </a:r>
            <a:endParaRPr lang="tr-TR" sz="4800" dirty="0" smtClean="0">
              <a:cs typeface="Estrangelo Edessa" pitchFamily="66"/>
            </a:endParaRPr>
          </a:p>
          <a:p>
            <a:pPr>
              <a:lnSpc>
                <a:spcPct val="120000"/>
              </a:lnSpc>
            </a:pPr>
            <a:r>
              <a:rPr lang="tr-TR" dirty="0" smtClean="0">
                <a:cs typeface="Estrangelo Edessa" pitchFamily="66"/>
              </a:rPr>
              <a:t>Sükûn-i lâzım; durulduğunda da geçildiğinde de ortadan kalkmayan sükûna denir.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cs typeface="Estrangelo Edessa" pitchFamily="66"/>
              </a:rPr>
              <a:t>Bütün Kıraat İmamlarının bu meddin 4 elif miktarı çekilmesinde ittifak etmeleri ve med sebebinin lazımî sükûn olması sebebiyle bu medde meddi lâzım denilmiştir. Ayrıca bu medde; </a:t>
            </a:r>
            <a:endParaRPr lang="ar-EG" dirty="0" smtClean="0">
              <a:cs typeface="Estrangelo Edessa" pitchFamily="66"/>
            </a:endParaRPr>
          </a:p>
          <a:p>
            <a:r>
              <a:rPr lang="ar-EG" sz="4800" dirty="0" smtClean="0">
                <a:cs typeface="Estrangelo Edessa" pitchFamily="66"/>
              </a:rPr>
              <a:t>المد الواجِب , مَدُّ العدل , مَدُّ الخجز</a:t>
            </a:r>
            <a:r>
              <a:rPr lang="tr-TR" dirty="0" smtClean="0">
                <a:cs typeface="Estrangelo Edessa" pitchFamily="66"/>
              </a:rPr>
              <a:t>da denilmiştir</a:t>
            </a:r>
            <a:endParaRPr lang="tr-TR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MEDD-İ ÂRIZ’IN HÜKMÜ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Medd-i Ârız’ın hükmü câizdir. Buna göre ârız sükûnun bulunduğu harfin asıl harekesi fetha ise 3, kesra ise 4, damme ise 7 vecihten (şekilden) birisiyle okumak caiz olur.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SON HARFİN HAREKESİ FETHA İSE;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Bu durumda üç vecihten birisi ile okumak câiz olur. </a:t>
            </a:r>
            <a:r>
              <a:rPr lang="ar-EG" sz="4800" b="1" dirty="0" smtClean="0">
                <a:latin typeface="Estrangelo Edessa" pitchFamily="66"/>
                <a:cs typeface="Estrangelo Edessa" pitchFamily="66"/>
              </a:rPr>
              <a:t>العَالمِينَْ , يَعْلَمُونَ ْ , المُرْسَلِينْ َ </a:t>
            </a:r>
            <a:r>
              <a:rPr lang="tr-TR" dirty="0" smtClean="0"/>
              <a:t> </a:t>
            </a:r>
          </a:p>
          <a:p>
            <a:pPr algn="just"/>
            <a:r>
              <a:rPr lang="tr-TR" dirty="0" smtClean="0"/>
              <a:t>Tûl: Uzatılabilecek maksimum miktarı ifade eder. Bu da 4-5 elif miktarına tekabül eder. Âsım kıraatine göre Tûl ile okumanın ölçüsü 4 eliftir.</a:t>
            </a:r>
          </a:p>
          <a:p>
            <a:pPr algn="just"/>
            <a:r>
              <a:rPr lang="tr-TR" dirty="0" smtClean="0"/>
              <a:t>Tevassut: Medd-i ârız’ın meddini ne tûl kadar uzun ne de kasr kadar kısa okumayı ifade eder. Bu ikisinin ortasındaki bir uzatma ile okumaya tevassut denir. Bunun miktarı da 2-3 elif miktarıdır.</a:t>
            </a:r>
          </a:p>
          <a:p>
            <a:pPr algn="just"/>
            <a:r>
              <a:rPr lang="tr-TR" dirty="0" smtClean="0"/>
              <a:t>Kasr: Ziyâde uzatmayı terk edip aslî med üzere okumaya kasr denir. Bunun miktarı da 1 eliftir.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 HARFİN HAREKESİ KESRA İSE;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durumda dört vecihten biri ile okumak câizdir</a:t>
            </a:r>
            <a:r>
              <a:rPr lang="tr-TR" b="1" dirty="0" smtClean="0">
                <a:cs typeface="Estrangelo Edessa" pitchFamily="66"/>
              </a:rPr>
              <a:t>.</a:t>
            </a:r>
            <a:r>
              <a:rPr lang="tr-TR" sz="4400" b="1" dirty="0" smtClean="0">
                <a:cs typeface="Estrangelo Edessa" pitchFamily="66"/>
              </a:rPr>
              <a:t> 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 الرَّحِيمِْ</a:t>
            </a:r>
            <a:r>
              <a:rPr lang="ar-EG" b="1" dirty="0" smtClean="0"/>
              <a:t>,   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يَوْمِ الدِّينِْ</a:t>
            </a:r>
            <a:r>
              <a:rPr lang="tr-TR" sz="4400" b="1" dirty="0" smtClean="0">
                <a:latin typeface="Estrangelo Edessa" pitchFamily="66"/>
                <a:cs typeface="Estrangelo Edessa" pitchFamily="66"/>
              </a:rPr>
              <a:t> </a:t>
            </a:r>
          </a:p>
          <a:p>
            <a:r>
              <a:rPr lang="tr-TR" sz="4400" dirty="0" smtClean="0">
                <a:cs typeface="Estrangelo Edessa" pitchFamily="66"/>
              </a:rPr>
              <a:t>TÛL</a:t>
            </a:r>
          </a:p>
          <a:p>
            <a:r>
              <a:rPr lang="tr-TR" sz="4400" dirty="0" smtClean="0">
                <a:cs typeface="Estrangelo Edessa" pitchFamily="66"/>
              </a:rPr>
              <a:t>TEVASSUT</a:t>
            </a:r>
          </a:p>
          <a:p>
            <a:r>
              <a:rPr lang="tr-TR" sz="4400" dirty="0" smtClean="0">
                <a:cs typeface="Estrangelo Edessa" pitchFamily="66"/>
              </a:rPr>
              <a:t>KASR</a:t>
            </a:r>
          </a:p>
          <a:p>
            <a:r>
              <a:rPr lang="tr-TR" sz="4400" dirty="0" smtClean="0">
                <a:cs typeface="Estrangelo Edessa" pitchFamily="66"/>
              </a:rPr>
              <a:t>KASR İLE REVM</a:t>
            </a:r>
            <a:endParaRPr lang="tr-TR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REVM (</a:t>
            </a:r>
            <a:r>
              <a:rPr lang="ar-EG" dirty="0" smtClean="0"/>
              <a:t>الرَّوْمُ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Revm; sözlükte talep etmek, istemek manasındadır.</a:t>
            </a:r>
          </a:p>
          <a:p>
            <a:pPr algn="just"/>
            <a:r>
              <a:rPr lang="ar-EG" sz="4400" b="1" dirty="0" smtClean="0">
                <a:latin typeface="Estrangelo Edessa" pitchFamily="66"/>
                <a:cs typeface="Estrangelo Edessa" pitchFamily="66"/>
              </a:rPr>
              <a:t>عِبَارَةٌ عَنِ النُّطْقِ باِ الحَرَكَةِ بِصَوْتٍ خَفِيٍّ</a:t>
            </a:r>
            <a:r>
              <a:rPr lang="tr-TR" sz="4400" b="1" dirty="0" smtClean="0">
                <a:latin typeface="Estrangelo Edessa" pitchFamily="66"/>
                <a:cs typeface="Estrangelo Edessa" pitchFamily="66"/>
              </a:rPr>
              <a:t> </a:t>
            </a:r>
          </a:p>
          <a:p>
            <a:pPr algn="just"/>
            <a:r>
              <a:rPr lang="tr-TR" dirty="0" smtClean="0">
                <a:cs typeface="Estrangelo Edessa" pitchFamily="66"/>
              </a:rPr>
              <a:t>Hafif bir sesle harekeyi okumaktan ibarettir.</a:t>
            </a:r>
          </a:p>
          <a:p>
            <a:pPr algn="just"/>
            <a:r>
              <a:rPr lang="tr-TR" dirty="0" smtClean="0">
                <a:cs typeface="Estrangelo Edessa" pitchFamily="66"/>
              </a:rPr>
              <a:t>Revm, sesin üçte birlik kuvvetiyle harekeyi okumaya denir. Revm kesra ve damme harekede yapılır. Fetha harekede, bu harekenin zayıflığı sebebiyle revm yapılmaz.</a:t>
            </a:r>
            <a:endParaRPr lang="tr-TR" dirty="0">
              <a:cs typeface="Estrangelo Edessa" pitchFamily="66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SON HARFİN HAREKESİ DAMME İSE;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Bu durumda 7 vecihten birisi ile okumak caiz olur.</a:t>
            </a:r>
          </a:p>
          <a:p>
            <a:r>
              <a:rPr lang="ar-EG" sz="4300" b="1" dirty="0" smtClean="0">
                <a:latin typeface="Estrangelo Edessa" pitchFamily="66"/>
                <a:cs typeface="Estrangelo Edessa" pitchFamily="66"/>
              </a:rPr>
              <a:t>نَسْتَعِينْ ُ, الحَكِيمْ ُ , اليَقِينْ ُ</a:t>
            </a:r>
            <a:endParaRPr lang="tr-TR" sz="4300" b="1" dirty="0" smtClean="0">
              <a:cs typeface="Estrangelo Edessa" pitchFamily="66"/>
            </a:endParaRPr>
          </a:p>
          <a:p>
            <a:r>
              <a:rPr lang="tr-TR" dirty="0" smtClean="0"/>
              <a:t>Tûl</a:t>
            </a:r>
          </a:p>
          <a:p>
            <a:r>
              <a:rPr lang="tr-TR" dirty="0" smtClean="0"/>
              <a:t>Tevassut</a:t>
            </a:r>
          </a:p>
          <a:p>
            <a:r>
              <a:rPr lang="tr-TR" dirty="0" smtClean="0"/>
              <a:t>Kasr</a:t>
            </a:r>
          </a:p>
          <a:p>
            <a:r>
              <a:rPr lang="tr-TR" dirty="0" smtClean="0"/>
              <a:t>Tûl ile İşmam</a:t>
            </a:r>
          </a:p>
          <a:p>
            <a:r>
              <a:rPr lang="tr-TR" dirty="0" smtClean="0"/>
              <a:t>Tevassut ile İşmam</a:t>
            </a:r>
          </a:p>
          <a:p>
            <a:r>
              <a:rPr lang="tr-TR" dirty="0" smtClean="0"/>
              <a:t>Kasr ile İşmam</a:t>
            </a:r>
          </a:p>
          <a:p>
            <a:r>
              <a:rPr lang="tr-TR" dirty="0" smtClean="0"/>
              <a:t>Kasr ile Revm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İŞMÂM (</a:t>
            </a:r>
            <a:r>
              <a:rPr lang="ar-EG" dirty="0" smtClean="0"/>
              <a:t>الإشْمَامُ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tr-TR" sz="2800" dirty="0" smtClean="0"/>
              <a:t>İşmâm sözlükte bir kimseye bir şeyi koklatmak demektir. Tecvîd ilminde ise; </a:t>
            </a:r>
          </a:p>
          <a:p>
            <a:pPr>
              <a:lnSpc>
                <a:spcPct val="130000"/>
              </a:lnSpc>
            </a:pPr>
            <a:r>
              <a:rPr lang="ar-EG" sz="4000" b="1" dirty="0" smtClean="0">
                <a:latin typeface="Estrangelo Edessa" pitchFamily="66"/>
                <a:cs typeface="Estrangelo Edessa" pitchFamily="66"/>
              </a:rPr>
              <a:t>اِنْضِمَامُ الشَّفَتَيْنِ بَعْدَالسُّكُونِ اِشَارَةً إِلى الضَّمِّ</a:t>
            </a:r>
            <a:endParaRPr lang="tr-TR" sz="4000" b="1" dirty="0" smtClean="0">
              <a:latin typeface="Estrangelo Edessa" pitchFamily="66"/>
              <a:cs typeface="Estrangelo Edessa" pitchFamily="66"/>
            </a:endParaRPr>
          </a:p>
          <a:p>
            <a:pPr>
              <a:lnSpc>
                <a:spcPct val="130000"/>
              </a:lnSpc>
            </a:pPr>
            <a:r>
              <a:rPr lang="tr-TR" sz="2800" dirty="0" smtClean="0">
                <a:cs typeface="Estrangelo Edessa" pitchFamily="66"/>
              </a:rPr>
              <a:t>Sükûndan sonra damme harekeye işaret etmek üzere dudakları öne doğru toplamaya işmâm denir. </a:t>
            </a:r>
          </a:p>
          <a:p>
            <a:pPr>
              <a:lnSpc>
                <a:spcPct val="130000"/>
              </a:lnSpc>
            </a:pPr>
            <a:r>
              <a:rPr lang="tr-TR" sz="2800" dirty="0" smtClean="0">
                <a:cs typeface="Estrangelo Edessa" pitchFamily="66"/>
              </a:rPr>
              <a:t>İşmâmda yapılması gereken şey, son harfi sakin olarak okuduktan sonra, ses çıkarmadan, son harfin asıl harekesi olan ötreye, dudakları öne toplayarak işaret etmektir.</a:t>
            </a:r>
            <a:endParaRPr lang="tr-TR" sz="2800" dirty="0">
              <a:cs typeface="Estrangelo Edessa" pitchFamily="66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İŞMÂM’IN ÇEŞİTLERİ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indent="-360000" algn="just">
              <a:lnSpc>
                <a:spcPct val="120000"/>
              </a:lnSpc>
            </a:pPr>
            <a:r>
              <a:rPr lang="tr-TR" dirty="0" smtClean="0"/>
              <a:t>Vakf halinde kelimenin ötre harekesine işaret etmek için (Medd-i Ârız ve Medd-i Lîn’de yapılan) işmam: </a:t>
            </a:r>
            <a:r>
              <a:rPr lang="ar-EG" sz="4700" b="1" dirty="0" smtClean="0">
                <a:latin typeface="Estrangelo Edessa" pitchFamily="66"/>
                <a:cs typeface="Estrangelo Edessa" pitchFamily="66"/>
              </a:rPr>
              <a:t>نَسْتَعِينْ ُ, الحَكِيمْ ُ , اليَقِينْ , ولانَوْمْ </a:t>
            </a:r>
            <a:r>
              <a:rPr lang="ar-EG" b="1" dirty="0" smtClean="0">
                <a:latin typeface="Estrangelo Edessa" pitchFamily="66"/>
                <a:cs typeface="Estrangelo Edessa" pitchFamily="66"/>
              </a:rPr>
              <a:t>ٌ</a:t>
            </a:r>
            <a:endParaRPr lang="tr-TR" b="1" dirty="0" smtClean="0">
              <a:latin typeface="Estrangelo Edessa" pitchFamily="66"/>
              <a:cs typeface="Estrangelo Edessa" pitchFamily="66"/>
            </a:endParaRPr>
          </a:p>
          <a:p>
            <a:pPr indent="-360000">
              <a:lnSpc>
                <a:spcPct val="120000"/>
              </a:lnSpc>
            </a:pPr>
            <a:r>
              <a:rPr lang="tr-TR" dirty="0" smtClean="0">
                <a:cs typeface="Estrangelo Edessa" pitchFamily="66"/>
              </a:rPr>
              <a:t>Sâd-ı Müşemme</a:t>
            </a:r>
          </a:p>
          <a:p>
            <a:pPr indent="-360000" algn="just">
              <a:lnSpc>
                <a:spcPct val="120000"/>
              </a:lnSpc>
            </a:pPr>
            <a:r>
              <a:rPr lang="tr-TR" dirty="0" smtClean="0">
                <a:cs typeface="Estrangelo Edessa" pitchFamily="66"/>
              </a:rPr>
              <a:t>Bir harekenin diğer bir harekeyle karıştırılmasıyla yapılan işmâm. </a:t>
            </a:r>
            <a:r>
              <a:rPr lang="ar-EG" sz="4700" b="1" dirty="0" smtClean="0">
                <a:latin typeface="Estrangelo Edessa" pitchFamily="66"/>
                <a:cs typeface="Estrangelo Edessa" pitchFamily="66"/>
              </a:rPr>
              <a:t>سِيقَ, غِيظَ, قِيلَ, حِيلَ, سِيئَ, جِيئَ</a:t>
            </a:r>
            <a:r>
              <a:rPr lang="tr-TR" sz="4700" b="1" dirty="0" smtClean="0">
                <a:cs typeface="Estrangelo Edessa" pitchFamily="66"/>
              </a:rPr>
              <a:t> </a:t>
            </a:r>
            <a:r>
              <a:rPr lang="tr-TR" dirty="0" smtClean="0">
                <a:cs typeface="Estrangelo Edessa" pitchFamily="66"/>
              </a:rPr>
              <a:t>gibi kelimelerde kesra hareke ile ötre harekenin karıştırılmasıyla yapılan işmâm böyledir. Âsım kıraatinde böyle bir işmâm çeşidi yoktur. Kisâî, Nâfî ve Ebû Ca’fer gibi kıraat imamları bu kelimelerde işmâm yapar.</a:t>
            </a:r>
            <a:endParaRPr lang="ar-EG" dirty="0" smtClean="0">
              <a:cs typeface="Estrangelo Edessa" pitchFamily="66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REVM VE İŞMÂM’A DAİR BAZI HATIRLATMALAR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 Sadece ötre harekede yapılan işmâmın tûl, tevassut ve kasr vecihlerinden biriyle gösterilmesi caizdir. </a:t>
            </a:r>
          </a:p>
          <a:p>
            <a:r>
              <a:rPr lang="tr-TR" sz="2800" dirty="0" smtClean="0"/>
              <a:t>Revm ve işmam tek başına okurken değil, dinleyici varsa yapılır. Ancak dinleyici olsa bile yapılması zorunlu değildir.</a:t>
            </a:r>
          </a:p>
          <a:p>
            <a:r>
              <a:rPr lang="tr-TR" sz="2800" dirty="0" smtClean="0"/>
              <a:t>Revm ve işmam vakf halinde, durulan harfin harekesinin ne olduğunu belirtmek için yapılır.</a:t>
            </a:r>
          </a:p>
          <a:p>
            <a:r>
              <a:rPr lang="tr-TR" sz="2800" dirty="0" smtClean="0"/>
              <a:t>Ha-i te’nis’de (</a:t>
            </a:r>
            <a:r>
              <a:rPr lang="ar-EG" sz="2800" dirty="0" smtClean="0"/>
              <a:t>الجنَّةِ , الملئكةُ</a:t>
            </a:r>
            <a:r>
              <a:rPr lang="tr-TR" sz="2800" dirty="0" smtClean="0"/>
              <a:t> gibi), cemî mîminde (</a:t>
            </a:r>
            <a:r>
              <a:rPr lang="ar-EG" sz="2800" dirty="0" smtClean="0"/>
              <a:t>إلَيْهِم عَلَيْهِمْ</a:t>
            </a:r>
            <a:r>
              <a:rPr lang="tr-TR" sz="2800" dirty="0" smtClean="0"/>
              <a:t> gibi) ve arızî kesrada (</a:t>
            </a:r>
            <a:r>
              <a:rPr lang="ar-EG" sz="2800" dirty="0" smtClean="0"/>
              <a:t>لم يَكُنِ الَّذِينَ</a:t>
            </a:r>
            <a:r>
              <a:rPr lang="tr-TR" sz="2800" dirty="0" smtClean="0"/>
              <a:t> gibi) işmam veya revm yapılmaz.</a:t>
            </a:r>
          </a:p>
          <a:p>
            <a:r>
              <a:rPr lang="tr-TR" sz="2800" dirty="0" smtClean="0"/>
              <a:t>Revm ses ile, işmam dudak işareti ile yapılır.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MEDD-İ LÎN (</a:t>
            </a:r>
            <a:r>
              <a:rPr lang="ar-EG" dirty="0" smtClean="0">
                <a:latin typeface="Estrangelo Edessa" pitchFamily="66"/>
                <a:cs typeface="Estrangelo Edessa" pitchFamily="66"/>
              </a:rPr>
              <a:t>اللِّينُ</a:t>
            </a:r>
            <a:r>
              <a:rPr lang="tr-TR" dirty="0" smtClean="0"/>
              <a:t> </a:t>
            </a:r>
            <a:r>
              <a:rPr lang="ar-EG" dirty="0" smtClean="0">
                <a:latin typeface="Estrangelo Edessa" pitchFamily="66"/>
                <a:cs typeface="Estrangelo Edessa" pitchFamily="66"/>
              </a:rPr>
              <a:t>المد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Lîn sözlükte yumuşak olmak demektir.</a:t>
            </a:r>
          </a:p>
          <a:p>
            <a:pPr algn="just"/>
            <a:r>
              <a:rPr lang="tr-TR" dirty="0" smtClean="0"/>
              <a:t>Harf-i lînden sonra sükûn gelirse medd-i lîn olur.</a:t>
            </a:r>
          </a:p>
          <a:p>
            <a:pPr algn="just"/>
            <a:r>
              <a:rPr lang="tr-TR" dirty="0" smtClean="0"/>
              <a:t>Lîn harfleri vâv (</a:t>
            </a:r>
            <a:r>
              <a:rPr lang="ar-EG" dirty="0" smtClean="0"/>
              <a:t>و</a:t>
            </a:r>
            <a:r>
              <a:rPr lang="tr-TR" dirty="0" smtClean="0"/>
              <a:t>) ve yâ (</a:t>
            </a:r>
            <a:r>
              <a:rPr lang="ar-EG" dirty="0" smtClean="0"/>
              <a:t>ى</a:t>
            </a:r>
            <a:r>
              <a:rPr lang="tr-TR" dirty="0" smtClean="0"/>
              <a:t>) harfleridir. Bu harfler sâkin olup, bir önceki harfin harekesi fetha olursa ve sonrasında da lazımî veya arızî sükûn bulunursa bu takdirde medd-i lîn olur.</a:t>
            </a:r>
          </a:p>
          <a:p>
            <a:pPr algn="just"/>
            <a:r>
              <a:rPr lang="ar-EG" sz="4400" b="1" dirty="0" smtClean="0">
                <a:latin typeface="Estrangelo Edessa" pitchFamily="66"/>
                <a:cs typeface="Estrangelo Edessa" pitchFamily="66"/>
              </a:rPr>
              <a:t>عَقِبَيْهْ, والطَّيْرْ, والصَّيْفْ, ولانَوْمْ, اَلْيَوْمْ, اَلْمَوْت</a:t>
            </a:r>
            <a:r>
              <a:rPr lang="ar-EG" dirty="0" smtClean="0">
                <a:latin typeface="Estrangelo Edessa" pitchFamily="66"/>
                <a:cs typeface="Estrangelo Edessa" pitchFamily="66"/>
              </a:rPr>
              <a:t>ْ</a:t>
            </a:r>
            <a:endParaRPr lang="tr-TR" dirty="0">
              <a:cs typeface="Estrangelo Edessa" pitchFamily="66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MEDD-İ LÎN’İN HÜKMÜ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Medd-i Lîn’in hükmü iki kısımda incelenir</a:t>
            </a:r>
          </a:p>
          <a:p>
            <a:pPr marL="514350" indent="-514350">
              <a:buAutoNum type="arabicParenR"/>
            </a:pPr>
            <a:r>
              <a:rPr lang="tr-TR" dirty="0" smtClean="0"/>
              <a:t>Harfi Lîn’den sonra gelen sükûn, sükûn-i lâzım olursa bu durumda tûl veya tevassut ile okumak câizdir. </a:t>
            </a:r>
            <a:r>
              <a:rPr lang="ar-EG" dirty="0" smtClean="0"/>
              <a:t>كهيعص , حم عسق= عَيْنْ</a:t>
            </a:r>
            <a:endParaRPr lang="tr-TR" dirty="0" smtClean="0"/>
          </a:p>
          <a:p>
            <a:pPr marL="514350" indent="-514350">
              <a:buAutoNum type="arabicParenR"/>
            </a:pPr>
            <a:r>
              <a:rPr lang="tr-TR" dirty="0" smtClean="0"/>
              <a:t>Harf-i Lîn’den sonra gelen sükûn, sükûn-i ârız ise bu durumda Medd-i Ârız gibi olur. Yani son harfin harekesi fetha ise üç, kesra ise dört, damme ise yedi vecih câiz olur.</a:t>
            </a:r>
            <a:r>
              <a:rPr lang="ar-EG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MEDD-İ LÂZIM’IN KISIMLARI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/>
          <a:lstStyle/>
          <a:p>
            <a:r>
              <a:rPr lang="tr-TR" dirty="0" smtClean="0"/>
              <a:t>Medd-i Lâzım 4 kısma ayrılır. Bu tasnif, lâzım meddin kelimede veya harfte bulunması ve ayrıca kelimenin veya harfin şeddeli (idğamlı) olup olmamasına göre yapılmıştır. Buna göre Medd-i Lâzım’ın kısımları şöyledir;</a:t>
            </a:r>
          </a:p>
          <a:p>
            <a:r>
              <a:rPr lang="tr-TR" dirty="0" smtClean="0"/>
              <a:t>Medd-i Lâzım Kelime-i Müsakkale</a:t>
            </a:r>
          </a:p>
          <a:p>
            <a:r>
              <a:rPr lang="tr-TR" dirty="0" smtClean="0"/>
              <a:t>Medd-i Lâzım Kelime-i Muhaffefe</a:t>
            </a:r>
          </a:p>
          <a:p>
            <a:r>
              <a:rPr lang="tr-TR" dirty="0" smtClean="0"/>
              <a:t>Medd-i Lâzım Harf-i Müsakkale</a:t>
            </a:r>
          </a:p>
          <a:p>
            <a:r>
              <a:rPr lang="tr-TR" dirty="0" smtClean="0"/>
              <a:t>Medd-i Lâzım Harf-i Muhaffefe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40000"/>
              </a:lnSpc>
            </a:pPr>
            <a:r>
              <a:rPr lang="tr-TR" sz="3000" dirty="0" smtClean="0"/>
              <a:t>Son Harfin harekesi fetha olduğunda üç vecih câizdir. Tûl, Tevassut, Kasr: 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عَلَيْكْ َ, السَّيْرْ َ , اليَوْمْ </a:t>
            </a:r>
            <a:r>
              <a:rPr lang="ar-EG" dirty="0" smtClean="0">
                <a:latin typeface="Estrangelo Edessa" pitchFamily="66"/>
                <a:cs typeface="Estrangelo Edessa" pitchFamily="66"/>
              </a:rPr>
              <a:t>َ</a:t>
            </a:r>
            <a:endParaRPr lang="tr-TR" dirty="0" smtClean="0">
              <a:latin typeface="Estrangelo Edessa" pitchFamily="66"/>
              <a:cs typeface="Estrangelo Edessa" pitchFamily="66"/>
            </a:endParaRPr>
          </a:p>
          <a:p>
            <a:pPr>
              <a:lnSpc>
                <a:spcPct val="130000"/>
              </a:lnSpc>
            </a:pPr>
            <a:r>
              <a:rPr lang="tr-TR" sz="3000" dirty="0" smtClean="0">
                <a:cs typeface="Estrangelo Edessa" pitchFamily="66"/>
              </a:rPr>
              <a:t>Son harfin harekesi kesra olduğunda dört vecih câizdir: Tûl, Tevassut, Kasr ve Kasr ile Revm. </a:t>
            </a:r>
            <a:r>
              <a:rPr lang="ar-EG" sz="4400" b="1" dirty="0" smtClean="0">
                <a:cs typeface="Estrangelo Edessa" pitchFamily="66"/>
              </a:rPr>
              <a:t>عَيْنَيْنْ ِ, والصَّيْفِْ, باِلغَيْبِْ</a:t>
            </a:r>
            <a:endParaRPr lang="tr-TR" sz="4400" b="1" dirty="0" smtClean="0">
              <a:cs typeface="Estrangelo Edessa" pitchFamily="66"/>
            </a:endParaRPr>
          </a:p>
          <a:p>
            <a:pPr>
              <a:lnSpc>
                <a:spcPct val="130000"/>
              </a:lnSpc>
            </a:pPr>
            <a:r>
              <a:rPr lang="tr-TR" sz="3000" dirty="0" smtClean="0">
                <a:cs typeface="Estrangelo Edessa" pitchFamily="66"/>
              </a:rPr>
              <a:t>Son harfin harekesi damme olduğunda yedi vecih câizdir: Tûl, Tevassut, Kasr, Tûl ile İşmâm, Tevassut ile İşmâm, Kasr ile İşmâm ve Kasr ile Revm. </a:t>
            </a:r>
            <a:r>
              <a:rPr lang="ar-EG" sz="4400" b="1" dirty="0" smtClean="0">
                <a:cs typeface="Estrangelo Edessa" pitchFamily="66"/>
              </a:rPr>
              <a:t>ولانَوْمْ ٌ, لابَيْعْ ٌ, اَحَدَكُمُ المَوْتْ </a:t>
            </a:r>
            <a:r>
              <a:rPr lang="ar-EG" dirty="0" smtClean="0">
                <a:cs typeface="Estrangelo Edessa" pitchFamily="66"/>
              </a:rPr>
              <a:t>ُ</a:t>
            </a:r>
            <a:endParaRPr lang="tr-TR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MEDD-İ LÎN’İN DİĞER MEDLERDEN FARKI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Medd-i Lîn’de med, yani uzatma işlemi, lîn harfi üzerinde yapılır. Bir başka ifadeyle uzatma işlemi, harf-i lîn olan vâv (</a:t>
            </a:r>
            <a:r>
              <a:rPr lang="ar-EG" dirty="0" smtClean="0"/>
              <a:t>و</a:t>
            </a:r>
            <a:r>
              <a:rPr lang="tr-TR" dirty="0" smtClean="0"/>
              <a:t>) ve yâ (</a:t>
            </a:r>
            <a:r>
              <a:rPr lang="ar-EG" dirty="0" smtClean="0"/>
              <a:t>ى</a:t>
            </a:r>
            <a:r>
              <a:rPr lang="tr-TR" dirty="0" smtClean="0"/>
              <a:t>)’nın mahreci üzerinde yapılır. Diğer medlerde ise uzatma işlemi med harfinden önceki harfin harekesi doğrultusunda yapılır.</a:t>
            </a:r>
          </a:p>
          <a:p>
            <a:pPr algn="just"/>
            <a:endParaRPr lang="tr-TR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dirty="0" smtClean="0"/>
              <a:t> Medd-i Lînde med (yani tûl, tevassut, kasr) ölçüleri, bazılarına göre medd-i ârız gibidir. Bazılarına göre ise daha azdır. Çünkü Medd-i Lîn olan yerde durulmayıp geçildiğinde herhangi bir uzatma işlemi yapılmaz. Çünkü burada aslî med yoktur. Bu yüzden Medd-i lîn’deki tûl, tevassut ve kasr’ın ölçüleri medd-i ârızdaki gibi değildir. Buna göre; Tûl: 3 elif, Tevassut: 2 elif, Kasr: 1elif. </a:t>
            </a:r>
            <a:endParaRPr lang="tr-TR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 fontScale="90000"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dirty="0" smtClean="0"/>
              <a:t> Kur’ân-ı Kerîm’i okurken medler, okuyuş hızıyla orantılı ve dengeli olmalıdır. Eğer buna dikkat edilmeyecek olursa ölçülü bir okuyuş yapmaya imkan yoktur. Örneğin medd-i lîn ve medd-i ârız için konuşacak olursak; hadr tarzıyla okurken bu medleri kasr ile okumak, tedvîr tarzında okurken tevassut ile okumak, ta’lîm, tahkîk veya tertîl ile okurken tûl ile okumak daha uygundur. Medd-i Lâzım’da daima 4 elif uzatma miktarı korunmalıdır. Medd-i Muttasıl 2 elife kadar kısaltılabilir. Medd-i Munfasıl asgarî 1 elif okunabilir. Medd-i Tabîî’yi ise kısaltarak, yani uzatma yapmadan okumak veya bir eliften fazla uzatarak okumak doğru değildir. </a:t>
            </a:r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KELİME-İ MÜSAKKAL(</a:t>
            </a:r>
            <a:r>
              <a:rPr lang="ar-EG" b="1" dirty="0" smtClean="0"/>
              <a:t>الكلمة المثقلة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Müsakkal kelime; dile ağır gelen, şeddeli yani idğamlı kelime demektir. Harf-i Medden sonra sebeb-i med olan sükûn-i lâzım şeddeli (yani idğamlı) ise buna Medd-i Lâzım Kelime-i Müsakkal denir. </a:t>
            </a:r>
          </a:p>
          <a:p>
            <a:r>
              <a:rPr lang="ar-EG" sz="4400" b="1" dirty="0" smtClean="0">
                <a:latin typeface="Estrangelo Edessa" pitchFamily="66"/>
                <a:cs typeface="Estrangelo Edessa" pitchFamily="66"/>
              </a:rPr>
              <a:t>وصَّافَّاتِ , الحَاقَّةُ , تَأْمُرُونِّى , وَحَاجَّهُ قَوْمُهُ , وَلاَالضَّالِّينَ</a:t>
            </a:r>
            <a:r>
              <a:rPr lang="ar-EG" dirty="0" smtClean="0">
                <a:latin typeface="Estrangelo Edessa" pitchFamily="66"/>
                <a:cs typeface="Estrangelo Edessa" pitchFamily="66"/>
              </a:rPr>
              <a:t> </a:t>
            </a:r>
            <a:endParaRPr lang="tr-TR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KELİME-İ MUHAFFEF (</a:t>
            </a:r>
            <a:r>
              <a:rPr lang="ar-EG" b="1" dirty="0" smtClean="0"/>
              <a:t>الكلمة المخفَّفة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Muhaffef kelime; dile hafif gelen, cezmli kelime demektir. Harf-i medden sonra sebeb-i med olan sükûn-i lâzım cezm ise yani idğam durumunda değilse (şeddeli değilse), medd-i lâzım kelime-i muhaffef olur. Bu çeşit medd-i lâzıma aynı sûrede iki ayrı ayette geçen</a:t>
            </a:r>
            <a:r>
              <a:rPr lang="ar-EG" sz="4400" b="1" dirty="0" smtClean="0">
                <a:cs typeface="Estrangelo Edessa" pitchFamily="66"/>
              </a:rPr>
              <a:t>آلْآنَ</a:t>
            </a:r>
            <a:r>
              <a:rPr lang="ar-EG" dirty="0" smtClean="0">
                <a:cs typeface="Estrangelo Edessa" pitchFamily="66"/>
              </a:rPr>
              <a:t> </a:t>
            </a:r>
            <a:r>
              <a:rPr lang="tr-TR" dirty="0" smtClean="0">
                <a:cs typeface="Estrangelo Edessa" pitchFamily="66"/>
              </a:rPr>
              <a:t> kelimesi örnektir. Bu kelimede baştaki hemzeyi çeken mukadder bir elif vardır. Bu eliften sonra lâm harfinde cezm bulunduğu ve ikisi de bir kelimede mevcut olduğu için medd-i lâzım kelime-i muhaffef olur. Bu kelime medsiz bir şekilde teshil ile de okunabilir.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HARF-İ MÜSAKKAL (</a:t>
            </a:r>
            <a:r>
              <a:rPr lang="ar-EG" b="1" dirty="0" smtClean="0"/>
              <a:t>الحرف المثقلة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Müsakkal harf; idğamlı, yani şeddeli olduğu için dile ağır gelen harf demektir. Harf-i medden sonra sebeb-i med olan sükûn-i lâzım şedde ise medd-i lâzım harf-i müsakkal olur.</a:t>
            </a:r>
          </a:p>
          <a:p>
            <a:r>
              <a:rPr lang="tr-TR" dirty="0" smtClean="0"/>
              <a:t>Medd-i lâzımın bu çeşidi Kur’ân’daki bazı sûrelerin başında buluna hurûf-i mukatta’a (</a:t>
            </a:r>
            <a:r>
              <a:rPr lang="ar-EG" dirty="0" smtClean="0"/>
              <a:t>الحروف المقطعة</a:t>
            </a:r>
            <a:r>
              <a:rPr lang="tr-TR" dirty="0" smtClean="0"/>
              <a:t>) denilen harflerde mevcuttur.</a:t>
            </a:r>
          </a:p>
          <a:p>
            <a:r>
              <a:rPr lang="ar-EG" sz="4400" b="1" dirty="0" smtClean="0">
                <a:latin typeface="Estrangelo Edessa" pitchFamily="66"/>
                <a:cs typeface="Estrangelo Edessa" pitchFamily="66"/>
              </a:rPr>
              <a:t>الم = ألف ل</a:t>
            </a:r>
            <a:r>
              <a:rPr lang="ar-EG" sz="4400" b="1" u="sng" dirty="0" smtClean="0">
                <a:latin typeface="Estrangelo Edessa" pitchFamily="66"/>
                <a:cs typeface="Estrangelo Edessa" pitchFamily="66"/>
              </a:rPr>
              <a:t>اَ مِّ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يمْ , طسم=طا</a:t>
            </a:r>
            <a:r>
              <a:rPr lang="ar-EG" sz="4400" b="1" u="sng" dirty="0" smtClean="0">
                <a:latin typeface="Estrangelo Edessa" pitchFamily="66"/>
                <a:cs typeface="Estrangelo Edessa" pitchFamily="66"/>
              </a:rPr>
              <a:t>سِمِّ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يمْ</a:t>
            </a:r>
            <a:endParaRPr lang="tr-TR" sz="4400" b="1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HARF-İ MUHAFFEF (</a:t>
            </a:r>
            <a:r>
              <a:rPr lang="ar-EG" b="1" dirty="0" smtClean="0"/>
              <a:t>الحرف المخففة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pPr algn="just"/>
            <a:r>
              <a:rPr lang="tr-TR" dirty="0" smtClean="0"/>
              <a:t>Muhaffef harf; cezmli olduğu için dile kolay gelen, okuması kolay olan harf demektir. Harf-i medden sonra sebeb-i med olan lazımî sükûn cezm ise buna, medd-i lâzım harf-i muhaffef (muhaffef harfte medd-i lâzım) denir. Medd-i lâzım’ın u çeşidi de hurûf-i mukatta’a denilen harflerde mevcuttur.</a:t>
            </a:r>
          </a:p>
          <a:p>
            <a:pPr algn="just"/>
            <a:r>
              <a:rPr lang="ar-EG" sz="4400" b="1" dirty="0" smtClean="0">
                <a:latin typeface="Estrangelo Edessa" pitchFamily="66"/>
                <a:cs typeface="Estrangelo Edessa" pitchFamily="66"/>
              </a:rPr>
              <a:t>الم= الف لاَمْ </a:t>
            </a:r>
            <a:r>
              <a:rPr lang="ar-EG" sz="4400" b="1" u="sng" dirty="0" smtClean="0">
                <a:latin typeface="Estrangelo Edessa" pitchFamily="66"/>
                <a:cs typeface="Estrangelo Edessa" pitchFamily="66"/>
              </a:rPr>
              <a:t>مِيمْ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 , حم=حام</a:t>
            </a:r>
            <a:r>
              <a:rPr lang="ar-EG" sz="4400" b="1" u="sng" dirty="0" smtClean="0">
                <a:latin typeface="Estrangelo Edessa" pitchFamily="66"/>
                <a:cs typeface="Estrangelo Edessa" pitchFamily="66"/>
              </a:rPr>
              <a:t>ِيمْ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 , الر</a:t>
            </a:r>
            <a:r>
              <a:rPr lang="tr-TR" sz="4400" b="1" dirty="0" smtClean="0">
                <a:latin typeface="Estrangelo Edessa" pitchFamily="66"/>
                <a:cs typeface="Estrangelo Edessa" pitchFamily="66"/>
              </a:rPr>
              <a:t> </a:t>
            </a:r>
            <a:r>
              <a:rPr lang="tr-TR" dirty="0" smtClean="0">
                <a:cs typeface="Estrangelo Edessa" pitchFamily="66"/>
              </a:rPr>
              <a:t>gibi…</a:t>
            </a:r>
            <a:endParaRPr lang="tr-TR" u="sng" dirty="0">
              <a:cs typeface="Estrangelo Edessa" pitchFamily="6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MEDD-İ LÂZIM’IN HÜKMÜ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Bütün Kıraat İmamları Medd-i Lâzım’da Aslî Med üzerine 3 elif ziyade etme, yani toplamda 4 elif miktarı uzatma hususunda ittifak etmişlerdir. Bu yüzden Medd-i Lâzım’da 4 elif miktarı uzatma yapmak </a:t>
            </a:r>
            <a:r>
              <a:rPr lang="tr-TR" u="sng" dirty="0" smtClean="0"/>
              <a:t>vâciptir.</a:t>
            </a:r>
            <a:endParaRPr lang="tr-TR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MEDD-İ ÂRIZ (</a:t>
            </a:r>
            <a:r>
              <a:rPr lang="ar-EG" dirty="0" smtClean="0"/>
              <a:t>المدالعارض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Harf-i Medden sonra sebeb-i med olan sükûn-i ârız, bir kelimede yanyana bulunursa medd-i ârız olur. </a:t>
            </a:r>
            <a:r>
              <a:rPr lang="ar-EG" b="1" dirty="0" smtClean="0"/>
              <a:t>نَسْتَعِينْ ُ, يَعْلَمُونْ َ</a:t>
            </a:r>
            <a:r>
              <a:rPr lang="ar-EG" dirty="0" smtClean="0"/>
              <a:t>َ, </a:t>
            </a:r>
            <a:r>
              <a:rPr lang="ar-EG" sz="4400" b="1" dirty="0" smtClean="0">
                <a:latin typeface="Estrangelo Edessa" pitchFamily="66"/>
                <a:cs typeface="Estrangelo Edessa" pitchFamily="66"/>
              </a:rPr>
              <a:t>يَومِ الدِّينْ</a:t>
            </a:r>
            <a:endParaRPr lang="tr-TR" sz="4400" b="1" dirty="0" smtClean="0">
              <a:latin typeface="Estrangelo Edessa" pitchFamily="66"/>
              <a:cs typeface="Estrangelo Edessa" pitchFamily="66"/>
            </a:endParaRPr>
          </a:p>
          <a:p>
            <a:r>
              <a:rPr lang="tr-TR" dirty="0" smtClean="0">
                <a:cs typeface="Estrangelo Edessa" pitchFamily="66"/>
              </a:rPr>
              <a:t>Sükûn-i ârız bir kelimenin son harfinin üzerinde vakfedince (durunca)  ortaya çıkan, vasledince (ardından gelen kelimeye bağlanınca) ortadan kalkan sükûndur.</a:t>
            </a:r>
          </a:p>
          <a:p>
            <a:endParaRPr lang="tr-TR" dirty="0">
              <a:cs typeface="Estrangelo Edessa" pitchFamily="66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ar-EG" dirty="0" smtClean="0"/>
              <a:t>العالمِينَ</a:t>
            </a:r>
            <a:r>
              <a:rPr lang="tr-TR" dirty="0" smtClean="0"/>
              <a:t> </a:t>
            </a:r>
            <a:r>
              <a:rPr lang="tr-TR" sz="3200" dirty="0" smtClean="0"/>
              <a:t>ifadesinde nûn’un harekesi fethadır. Bu kelime üzerinde durulunca üstün hareke okunmaz, nûn cezm ile okunur </a:t>
            </a:r>
            <a:r>
              <a:rPr lang="ar-EG" dirty="0" smtClean="0"/>
              <a:t>العالمِينْ</a:t>
            </a:r>
            <a:r>
              <a:rPr lang="tr-TR" dirty="0" smtClean="0"/>
              <a:t> . </a:t>
            </a:r>
            <a:r>
              <a:rPr lang="tr-TR" sz="3200" dirty="0" smtClean="0"/>
              <a:t>Burada nûn harfinin aslından olmayıp sonradan ârız olan bir cezm vardır. Neticede böylece Medd-i Ârız oluşmaktadır.</a:t>
            </a:r>
            <a:br>
              <a:rPr lang="tr-TR" sz="3200" dirty="0" smtClean="0"/>
            </a:br>
            <a:r>
              <a:rPr lang="tr-TR" sz="3200" dirty="0" smtClean="0"/>
              <a:t>	Eğer bu kelimeyi kendisinden sonra gelen kelimeye vasledersek (bağlarsak), nûn’daki cezm kalkar. Nûn aslî harekesi olan üstün ile okunur. Bu durumda medd-i ârız da ortadan kalkmış olur. Artık bu med, Medd-i Tabîî olur.</a:t>
            </a:r>
            <a:endParaRPr lang="tr-T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1510</Words>
  <Application>Microsoft Office PowerPoint</Application>
  <PresentationFormat>Ekran Gösterisi (4:3)</PresentationFormat>
  <Paragraphs>90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MEDD-İ LÂZIM(المد اللازم)</vt:lpstr>
      <vt:lpstr>MEDD-İ LÂZIM’IN KISIMLARI</vt:lpstr>
      <vt:lpstr>KELİME-İ MÜSAKKAL(الكلمة المثقلة)</vt:lpstr>
      <vt:lpstr>KELİME-İ MUHAFFEF (الكلمة المخفَّفة)</vt:lpstr>
      <vt:lpstr>HARF-İ MÜSAKKAL (الحرف المثقلة)</vt:lpstr>
      <vt:lpstr>HARF-İ MUHAFFEF (الحرف المخففة)</vt:lpstr>
      <vt:lpstr>MEDD-İ LÂZIM’IN HÜKMÜ</vt:lpstr>
      <vt:lpstr>MEDD-İ ÂRIZ (المدالعارض)</vt:lpstr>
      <vt:lpstr> العالمِينَ ifadesinde nûn’un harekesi fethadır. Bu kelime üzerinde durulunca üstün hareke okunmaz, nûn cezm ile okunur العالمِينْ . Burada nûn harfinin aslından olmayıp sonradan ârız olan bir cezm vardır. Neticede böylece Medd-i Ârız oluşmaktadır.  Eğer bu kelimeyi kendisinden sonra gelen kelimeye vasledersek (bağlarsak), nûn’daki cezm kalkar. Nûn aslî harekesi olan üstün ile okunur. Bu durumda medd-i ârız da ortadan kalkmış olur. Artık bu med, Medd-i Tabîî olur.</vt:lpstr>
      <vt:lpstr>MEDD-İ ÂRIZ’IN HÜKMÜ</vt:lpstr>
      <vt:lpstr>SON HARFİN HAREKESİ FETHA İSE;</vt:lpstr>
      <vt:lpstr>SON HARFİN HAREKESİ KESRA İSE;</vt:lpstr>
      <vt:lpstr>REVM (الرَّوْمُ)</vt:lpstr>
      <vt:lpstr>SON HARFİN HAREKESİ DAMME İSE;</vt:lpstr>
      <vt:lpstr>İŞMÂM (الإشْمَامُ)</vt:lpstr>
      <vt:lpstr>İŞMÂM’IN ÇEŞİTLERİ</vt:lpstr>
      <vt:lpstr>REVM VE İŞMÂM’A DAİR BAZI HATIRLATMALAR</vt:lpstr>
      <vt:lpstr>MEDD-İ LÎN (اللِّينُ المد)</vt:lpstr>
      <vt:lpstr>MEDD-İ LÎN’İN HÜKMÜ</vt:lpstr>
      <vt:lpstr>ÖRNEKLER</vt:lpstr>
      <vt:lpstr>MEDD-İ LÎN’İN DİĞER MEDLERDEN FARKI</vt:lpstr>
      <vt:lpstr> Medd-i Lînde med (yani tûl, tevassut, kasr) ölçüleri, bazılarına göre medd-i ârız gibidir. Bazılarına göre ise daha azdır. Çünkü Medd-i Lîn olan yerde durulmayıp geçildiğinde herhangi bir uzatma işlemi yapılmaz. Çünkü burada aslî med yoktur. Bu yüzden Medd-i lîn’deki tûl, tevassut ve kasr’ın ölçüleri medd-i ârızdaki gibi değildir. Buna göre; Tûl: 3 elif, Tevassut: 2 elif, Kasr: 1elif. </vt:lpstr>
      <vt:lpstr> Kur’ân-ı Kerîm’i okurken medler, okuyuş hızıyla orantılı ve dengeli olmalıdır. Eğer buna dikkat edilmeyecek olursa ölçülü bir okuyuş yapmaya imkan yoktur. Örneğin medd-i lîn ve medd-i ârız için konuşacak olursak; hadr tarzıyla okurken bu medleri kasr ile okumak, tedvîr tarzında okurken tevassut ile okumak, ta’lîm, tahkîk veya tertîl ile okurken tûl ile okumak daha uygundur. Medd-i Lâzım’da daima 4 elif uzatma miktarı korunmalıdır. Medd-i Muttasıl 2 elife kadar kısaltılabilir. Medd-i Munfasıl asgarî 1 elif okunabilir. Medd-i Tabîî’yi ise kısaltarak, yani uzatma yapmadan okumak veya bir eliften fazla uzatarak okumak doğru değildir.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MEDD-İ LÂZIM(المد اللازم)</dc:title>
  <cp:lastModifiedBy>user</cp:lastModifiedBy>
  <cp:revision>18</cp:revision>
  <dcterms:modified xsi:type="dcterms:W3CDTF">2018-01-03T11:07:32Z</dcterms:modified>
</cp:coreProperties>
</file>