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8" r:id="rId6"/>
    <p:sldId id="270" r:id="rId7"/>
    <p:sldId id="271" r:id="rId8"/>
    <p:sldId id="261" r:id="rId9"/>
    <p:sldId id="262" r:id="rId10"/>
    <p:sldId id="269" r:id="rId11"/>
    <p:sldId id="263" r:id="rId12"/>
    <p:sldId id="266" r:id="rId13"/>
    <p:sldId id="272" r:id="rId14"/>
    <p:sldId id="26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FB21B-05C4-49E4-84CF-026C04DFE62A}" type="datetimeFigureOut">
              <a:rPr lang="tr-TR" smtClean="0"/>
              <a:t>24.05.2018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78F11-2E7C-4692-8E85-4CAB30D8F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95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4A151-34E5-43B4-B833-6D6A467E7796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8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3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6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1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1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3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22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4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1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2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0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1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4307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784976" cy="280831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Erken Okuryazarlık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560840" cy="3501008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Sözel Dil Becerileri</a:t>
            </a:r>
          </a:p>
          <a:p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Doç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Dr. Cevriye Ergül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Çekim ekleri, yapım ekleri</a:t>
            </a:r>
          </a:p>
          <a:p>
            <a:r>
              <a:rPr lang="tr-TR" dirty="0" smtClean="0"/>
              <a:t>Biçim birimin anlamı ve sözcük içerisindeki yeri</a:t>
            </a:r>
          </a:p>
          <a:p>
            <a:r>
              <a:rPr lang="tr-TR" dirty="0" smtClean="0"/>
              <a:t>Kök ve ek olarak ayırma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42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 dizimi</a:t>
            </a:r>
            <a:r>
              <a:rPr lang="tr-TR" dirty="0"/>
              <a:t> </a:t>
            </a:r>
            <a:r>
              <a:rPr lang="tr-TR" dirty="0" smtClean="0"/>
              <a:t>bileşeni</a:t>
            </a:r>
          </a:p>
          <a:p>
            <a:endParaRPr lang="tr-TR" dirty="0"/>
          </a:p>
          <a:p>
            <a:r>
              <a:rPr lang="tr-TR" dirty="0" smtClean="0"/>
              <a:t>İki sözcük (özne-fiil-nesne ilişkisi, soru sorma, olumsuzluk ifadeleri)</a:t>
            </a:r>
          </a:p>
          <a:p>
            <a:r>
              <a:rPr lang="tr-TR" dirty="0" smtClean="0"/>
              <a:t>Özne ve nesne arasında anlamsal bağlantı</a:t>
            </a:r>
          </a:p>
          <a:p>
            <a:r>
              <a:rPr lang="tr-TR" dirty="0" smtClean="0"/>
              <a:t>İsim ve sıfat cümleleri gibi karmaşık yapılar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894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Kullanım bilgisi</a:t>
            </a:r>
          </a:p>
          <a:p>
            <a:endParaRPr lang="tr-TR" dirty="0"/>
          </a:p>
          <a:p>
            <a:r>
              <a:rPr lang="tr-TR" dirty="0" smtClean="0"/>
              <a:t>Dilin iletişim için kullanımı</a:t>
            </a:r>
          </a:p>
        </p:txBody>
      </p:sp>
    </p:spTree>
    <p:extLst>
      <p:ext uri="{BB962C8B-B14F-4D97-AF65-F5344CB8AC3E}">
        <p14:creationId xmlns:p14="http://schemas.microsoft.com/office/powerpoint/2010/main" val="14911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 kullanım yeterliliğinin boyutları;</a:t>
            </a:r>
          </a:p>
          <a:p>
            <a:endParaRPr lang="tr-TR" dirty="0" smtClean="0"/>
          </a:p>
          <a:p>
            <a:r>
              <a:rPr lang="tr-TR" dirty="0" smtClean="0"/>
              <a:t>1. Evren bilgisi geliştirme</a:t>
            </a:r>
          </a:p>
          <a:p>
            <a:pPr lvl="1"/>
            <a:r>
              <a:rPr lang="tr-TR" dirty="0" smtClean="0"/>
              <a:t>Olup biten olayları anlamlandırma</a:t>
            </a:r>
          </a:p>
          <a:p>
            <a:r>
              <a:rPr lang="tr-TR" dirty="0" smtClean="0"/>
              <a:t>***</a:t>
            </a:r>
            <a:r>
              <a:rPr lang="tr-TR" dirty="0"/>
              <a:t>Çocuklar kimi zaman eylemleri sözle yanıtlayacak </a:t>
            </a:r>
            <a:r>
              <a:rPr lang="tr-TR" dirty="0" smtClean="0"/>
              <a:t>dil düzeyinde </a:t>
            </a:r>
            <a:r>
              <a:rPr lang="tr-TR" dirty="0"/>
              <a:t>olmasalar bile, yapılan bu işleri anlamayı, bunlara doğru ve uygun </a:t>
            </a:r>
            <a:r>
              <a:rPr lang="tr-TR" dirty="0" smtClean="0"/>
              <a:t>tepki vermeyi </a:t>
            </a:r>
            <a:r>
              <a:rPr lang="tr-TR" dirty="0"/>
              <a:t>bu işler içine bizzat katılarak öğrenirler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51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2. Dilin işlevleri, dilin iletişim amaçlarıyla ilgilidir. İletişim amaçlarını anlaması, keşfetmesi ve buna göre tepki vermesi </a:t>
            </a:r>
            <a:r>
              <a:rPr lang="tr-TR" dirty="0" smtClean="0"/>
              <a:t>gerekir.</a:t>
            </a:r>
          </a:p>
          <a:p>
            <a:endParaRPr lang="tr-TR" dirty="0" smtClean="0"/>
          </a:p>
          <a:p>
            <a:r>
              <a:rPr lang="tr-TR" dirty="0" smtClean="0"/>
              <a:t>3. Etkileşime katılım duyarlılığı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7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Dil nedir? </a:t>
            </a:r>
          </a:p>
          <a:p>
            <a:endParaRPr lang="tr-TR" dirty="0"/>
          </a:p>
          <a:p>
            <a:r>
              <a:rPr lang="tr-TR" dirty="0" smtClean="0"/>
              <a:t>Ne işe yarar?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081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Dilin bileşenleri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166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Anlam bilgisi (semantik</a:t>
            </a:r>
            <a:r>
              <a:rPr lang="tr-TR" dirty="0"/>
              <a:t>), </a:t>
            </a:r>
            <a:endParaRPr lang="tr-TR" dirty="0" smtClean="0"/>
          </a:p>
          <a:p>
            <a:r>
              <a:rPr lang="tr-TR" dirty="0" smtClean="0"/>
              <a:t>Sesbilgisi </a:t>
            </a:r>
            <a:r>
              <a:rPr lang="tr-TR" dirty="0"/>
              <a:t>(fonoloji), </a:t>
            </a:r>
            <a:endParaRPr lang="tr-TR" dirty="0" smtClean="0"/>
          </a:p>
          <a:p>
            <a:r>
              <a:rPr lang="tr-TR" dirty="0" smtClean="0"/>
              <a:t>Biçimbirim </a:t>
            </a:r>
            <a:r>
              <a:rPr lang="tr-TR" dirty="0"/>
              <a:t>(morfoloji), </a:t>
            </a:r>
            <a:endParaRPr lang="tr-TR" dirty="0" smtClean="0"/>
          </a:p>
          <a:p>
            <a:r>
              <a:rPr lang="tr-TR" dirty="0" smtClean="0"/>
              <a:t>Sözdizimi </a:t>
            </a:r>
            <a:r>
              <a:rPr lang="tr-TR" dirty="0"/>
              <a:t>(sentaks) ve </a:t>
            </a:r>
            <a:endParaRPr lang="tr-TR" dirty="0" smtClean="0"/>
          </a:p>
          <a:p>
            <a:r>
              <a:rPr lang="tr-TR" dirty="0" smtClean="0"/>
              <a:t>Kullanım bilgisi (pragmatik)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524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Anlam bilgisi bileşeni</a:t>
            </a:r>
          </a:p>
          <a:p>
            <a:endParaRPr lang="tr-TR" dirty="0"/>
          </a:p>
          <a:p>
            <a:r>
              <a:rPr lang="tr-TR" dirty="0"/>
              <a:t>Sözcüklerin anlam değerlerini inceleme</a:t>
            </a:r>
          </a:p>
          <a:p>
            <a:r>
              <a:rPr lang="tr-TR" dirty="0"/>
              <a:t>Gerekli iki bilgi kaynağı; gördüğümüz ve yaşadığımız olaylar (deneyim) ile işittiğimiz konuşmalar (işitsel girdi) (</a:t>
            </a:r>
            <a:r>
              <a:rPr lang="tr-TR" dirty="0" err="1"/>
              <a:t>Bloom</a:t>
            </a:r>
            <a:r>
              <a:rPr lang="tr-TR" dirty="0"/>
              <a:t>, 1974)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55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1-2 </a:t>
            </a:r>
            <a:r>
              <a:rPr lang="tr-TR" dirty="0"/>
              <a:t>yaş arası çocuklar olayları </a:t>
            </a:r>
            <a:r>
              <a:rPr lang="tr-TR" dirty="0" smtClean="0"/>
              <a:t>anlar; insanları </a:t>
            </a:r>
            <a:r>
              <a:rPr lang="tr-TR" dirty="0"/>
              <a:t>nesnelerle, eylemleri sonuçları ile ilişkilendirmeyi </a:t>
            </a:r>
            <a:r>
              <a:rPr lang="tr-TR" dirty="0" smtClean="0"/>
              <a:t>öğrenir.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Kültür faktörü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24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Kategorik kavramların </a:t>
            </a:r>
            <a:r>
              <a:rPr lang="tr-TR" dirty="0" smtClean="0"/>
              <a:t>edinimi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tür edinimin nasıl gerçekleştiği konusunda kuramlar farklılaşır.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Çocuklar </a:t>
            </a:r>
            <a:r>
              <a:rPr lang="tr-TR" dirty="0"/>
              <a:t>kavramları / kategorileri </a:t>
            </a:r>
            <a:r>
              <a:rPr lang="tr-TR" dirty="0" smtClean="0"/>
              <a:t>anlam </a:t>
            </a:r>
            <a:r>
              <a:rPr lang="tr-TR" dirty="0"/>
              <a:t>özelliklerini, </a:t>
            </a:r>
            <a:r>
              <a:rPr lang="tr-TR" dirty="0" smtClean="0"/>
              <a:t>ya da olası </a:t>
            </a:r>
            <a:r>
              <a:rPr lang="tr-TR" dirty="0"/>
              <a:t>işlevlerini edinerek, bir başkasına göre de </a:t>
            </a:r>
            <a:r>
              <a:rPr lang="tr-TR" dirty="0" smtClean="0"/>
              <a:t>prototiplerini öğrenerek oluşturmaktadırlar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487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Sesbilgisi</a:t>
            </a:r>
            <a:r>
              <a:rPr lang="tr-TR" dirty="0"/>
              <a:t> </a:t>
            </a:r>
            <a:r>
              <a:rPr lang="tr-TR" dirty="0" smtClean="0"/>
              <a:t>bileşeni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/>
              <a:t>Sesbilgisi” sözcüklerdeki, hem ses örüntülerini hem de bu ses örüntülerinin zihinsel temsillerini ifade etmektedir (</a:t>
            </a:r>
            <a:r>
              <a:rPr lang="tr-TR" dirty="0" err="1"/>
              <a:t>Moats</a:t>
            </a:r>
            <a:r>
              <a:rPr lang="tr-TR" dirty="0"/>
              <a:t>, 2010: 48) .</a:t>
            </a:r>
          </a:p>
        </p:txBody>
      </p:sp>
    </p:spTree>
    <p:extLst>
      <p:ext uri="{BB962C8B-B14F-4D97-AF65-F5344CB8AC3E}">
        <p14:creationId xmlns:p14="http://schemas.microsoft.com/office/powerpoint/2010/main" val="2428028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Biçim bilgisi bileşeni, </a:t>
            </a:r>
          </a:p>
          <a:p>
            <a:endParaRPr lang="tr-TR" dirty="0" smtClean="0"/>
          </a:p>
          <a:p>
            <a:r>
              <a:rPr lang="tr-TR" dirty="0" smtClean="0"/>
              <a:t>Dilin </a:t>
            </a:r>
            <a:r>
              <a:rPr lang="tr-TR" dirty="0"/>
              <a:t>biçim bileşeni içerisinde bir dilin kelimeleri, kelime yapıları türeme </a:t>
            </a:r>
            <a:r>
              <a:rPr lang="tr-TR" dirty="0" smtClean="0"/>
              <a:t>yolları ve </a:t>
            </a:r>
            <a:r>
              <a:rPr lang="tr-TR" dirty="0"/>
              <a:t>çekim biçimleri </a:t>
            </a:r>
            <a:r>
              <a:rPr lang="tr-TR" dirty="0" smtClean="0"/>
              <a:t>incelenmektedir.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18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297</Words>
  <Application>Microsoft Office PowerPoint</Application>
  <PresentationFormat>Ekran Gösterisi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Rockwell</vt:lpstr>
      <vt:lpstr>Wingdings 2</vt:lpstr>
      <vt:lpstr>Döküm</vt:lpstr>
      <vt:lpstr>Erken Okuryazarlık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Okuryazarlık</dc:title>
  <dc:creator>TOSHIBA</dc:creator>
  <cp:lastModifiedBy>BURCU</cp:lastModifiedBy>
  <cp:revision>9</cp:revision>
  <dcterms:created xsi:type="dcterms:W3CDTF">2018-02-20T15:08:25Z</dcterms:created>
  <dcterms:modified xsi:type="dcterms:W3CDTF">2018-05-24T08:36:00Z</dcterms:modified>
</cp:coreProperties>
</file>