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1" r:id="rId2"/>
    <p:sldId id="298" r:id="rId3"/>
    <p:sldId id="282" r:id="rId4"/>
    <p:sldId id="286" r:id="rId5"/>
    <p:sldId id="292" r:id="rId6"/>
    <p:sldId id="289" r:id="rId7"/>
    <p:sldId id="293" r:id="rId8"/>
    <p:sldId id="296" r:id="rId9"/>
    <p:sldId id="290" r:id="rId10"/>
    <p:sldId id="291" r:id="rId11"/>
    <p:sldId id="294" r:id="rId12"/>
    <p:sldId id="297" r:id="rId13"/>
    <p:sldId id="295" r:id="rId14"/>
    <p:sldId id="28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5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4A856-A8E6-4AC4-9ABB-0AD8A200D392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7CEC8-6327-4993-B8B6-861ABDBA3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76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2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41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8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9799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65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345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090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80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26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202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321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95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631504" y="1124744"/>
            <a:ext cx="8928992" cy="2952328"/>
          </a:xfrm>
        </p:spPr>
        <p:txBody>
          <a:bodyPr>
            <a:noAutofit/>
          </a:bodyPr>
          <a:lstStyle/>
          <a:p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 Atlarında </a:t>
            </a:r>
            <a:b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Performans Artırıcı Maddelerin Analizleri ve Önemi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295600" y="4437112"/>
            <a:ext cx="6400800" cy="1752600"/>
          </a:xfrm>
        </p:spPr>
        <p:txBody>
          <a:bodyPr/>
          <a:lstStyle/>
          <a:p>
            <a:endParaRPr lang="tr-TR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Araştırma Görevlisi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</a:t>
            </a:r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Efe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Kurtdede</a:t>
            </a:r>
            <a:endParaRPr lang="tr-T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70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Zararlı Etkileri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Vücuttan su, sodyum ve potasyum kaybına yol açar</a:t>
            </a:r>
            <a:r>
              <a:rPr lang="tr-TR" dirty="0" smtClean="0"/>
              <a:t>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314905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Dehidrasyon</a:t>
            </a:r>
            <a:r>
              <a:rPr lang="tr-TR" dirty="0" smtClean="0"/>
              <a:t> ve kronik yorgunluk sendromu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1018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Kolay yorulma ve çizgili kaslarda kramplara yol açar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466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Dolaşım ve kalp </a:t>
            </a:r>
            <a:r>
              <a:rPr lang="tr-TR" dirty="0" smtClean="0"/>
              <a:t>ritim </a:t>
            </a:r>
            <a:r>
              <a:rPr lang="tr-TR" dirty="0"/>
              <a:t>bozuklukları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3655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35496" y="4925020"/>
            <a:ext cx="3312368" cy="1384300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b="1" dirty="0" smtClean="0">
                <a:solidFill>
                  <a:schemeClr val="accent3">
                    <a:lumMod val="50000"/>
                  </a:schemeClr>
                </a:solidFill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4136560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2644" y="740229"/>
            <a:ext cx="10956985" cy="5571841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Spor </a:t>
            </a:r>
            <a:r>
              <a:rPr lang="tr-TR" dirty="0"/>
              <a:t>Atları, At Yarışları ve Atlarda Yarış Performansını Etkileyen </a:t>
            </a:r>
            <a:r>
              <a:rPr lang="tr-TR" dirty="0" smtClean="0"/>
              <a:t>Faktörler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Atlarda Egzersiz ile Enerji  Üretimi ve Performans </a:t>
            </a:r>
            <a:r>
              <a:rPr lang="tr-TR" dirty="0" smtClean="0"/>
              <a:t>İlişkisi 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Amacı ile Kullanılan Maddelerin Sınıflandırılması, Kullanım Amaçları ve Uygulanma </a:t>
            </a:r>
            <a:r>
              <a:rPr lang="tr-TR" dirty="0" smtClean="0"/>
              <a:t>Yolları ve Metabolizması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Merkezi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Otonom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Anabolik</a:t>
            </a:r>
            <a:r>
              <a:rPr lang="tr-TR" dirty="0" smtClean="0"/>
              <a:t> </a:t>
            </a:r>
            <a:r>
              <a:rPr lang="tr-TR" dirty="0"/>
              <a:t>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Hormonlar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İdrar </a:t>
            </a:r>
            <a:r>
              <a:rPr lang="tr-TR" dirty="0"/>
              <a:t>Söktürücüler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Kan </a:t>
            </a:r>
            <a:r>
              <a:rPr lang="tr-TR" dirty="0"/>
              <a:t>ve Kan Yapımını Artıran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Ara Sınav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Solunum </a:t>
            </a:r>
            <a:r>
              <a:rPr lang="tr-TR" dirty="0"/>
              <a:t>Yollarını Genişleten 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Metabolik</a:t>
            </a:r>
            <a:r>
              <a:rPr lang="tr-TR" dirty="0" smtClean="0"/>
              <a:t> </a:t>
            </a:r>
            <a:r>
              <a:rPr lang="tr-TR" dirty="0"/>
              <a:t>Destek </a:t>
            </a:r>
            <a:r>
              <a:rPr lang="tr-TR" dirty="0" smtClean="0"/>
              <a:t>Maddeleri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Kontrolü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Etkili Maddelerin Analiz </a:t>
            </a:r>
            <a:r>
              <a:rPr lang="tr-TR" dirty="0" smtClean="0"/>
              <a:t>Yöntemleri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5541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idx="1"/>
          </p:nvPr>
        </p:nvSpPr>
        <p:spPr>
          <a:xfrm>
            <a:off x="1807029" y="2665141"/>
            <a:ext cx="8645310" cy="17762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6000" dirty="0">
                <a:solidFill>
                  <a:srgbClr val="FF0000"/>
                </a:solidFill>
              </a:rPr>
              <a:t>İdrar </a:t>
            </a:r>
            <a:r>
              <a:rPr lang="tr-TR" sz="6000" dirty="0" smtClean="0">
                <a:solidFill>
                  <a:srgbClr val="FF0000"/>
                </a:solidFill>
              </a:rPr>
              <a:t>Söktürücüler</a:t>
            </a:r>
            <a:endParaRPr lang="tr-TR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141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Amilorid</a:t>
            </a:r>
            <a:r>
              <a:rPr lang="tr-TR" dirty="0" smtClean="0"/>
              <a:t>, </a:t>
            </a:r>
            <a:r>
              <a:rPr lang="tr-TR" dirty="0" err="1" smtClean="0"/>
              <a:t>asetazolamid</a:t>
            </a:r>
            <a:r>
              <a:rPr lang="tr-TR" dirty="0" smtClean="0"/>
              <a:t>, </a:t>
            </a:r>
            <a:r>
              <a:rPr lang="tr-TR" dirty="0" err="1" smtClean="0"/>
              <a:t>bendroflumetiazid</a:t>
            </a:r>
            <a:r>
              <a:rPr lang="tr-TR" dirty="0" smtClean="0"/>
              <a:t>, </a:t>
            </a:r>
            <a:r>
              <a:rPr lang="tr-TR" dirty="0" err="1" smtClean="0"/>
              <a:t>analapril</a:t>
            </a:r>
            <a:r>
              <a:rPr lang="tr-TR" dirty="0" smtClean="0"/>
              <a:t>, </a:t>
            </a:r>
            <a:r>
              <a:rPr lang="tr-TR" dirty="0" err="1" smtClean="0"/>
              <a:t>etakrinik</a:t>
            </a:r>
            <a:r>
              <a:rPr lang="tr-TR" dirty="0" smtClean="0"/>
              <a:t> asit, </a:t>
            </a:r>
            <a:r>
              <a:rPr lang="tr-TR" dirty="0" err="1" smtClean="0"/>
              <a:t>hidroflumetiazid</a:t>
            </a:r>
            <a:r>
              <a:rPr lang="tr-TR" dirty="0" smtClean="0"/>
              <a:t>, </a:t>
            </a:r>
            <a:r>
              <a:rPr lang="tr-TR" dirty="0" err="1" smtClean="0"/>
              <a:t>hidroklorotiazid</a:t>
            </a:r>
            <a:r>
              <a:rPr lang="tr-TR" dirty="0" smtClean="0"/>
              <a:t>, </a:t>
            </a:r>
            <a:r>
              <a:rPr lang="tr-TR" dirty="0" err="1" smtClean="0"/>
              <a:t>furasemid</a:t>
            </a:r>
            <a:r>
              <a:rPr lang="tr-TR" dirty="0" smtClean="0"/>
              <a:t>, </a:t>
            </a:r>
            <a:r>
              <a:rPr lang="tr-TR" dirty="0" err="1" smtClean="0"/>
              <a:t>kanrenon</a:t>
            </a:r>
            <a:r>
              <a:rPr lang="tr-TR" dirty="0" smtClean="0"/>
              <a:t>, </a:t>
            </a:r>
            <a:r>
              <a:rPr lang="tr-TR" dirty="0" err="1" smtClean="0"/>
              <a:t>klormerodrin</a:t>
            </a:r>
            <a:r>
              <a:rPr lang="tr-TR" dirty="0" smtClean="0"/>
              <a:t>, </a:t>
            </a:r>
            <a:r>
              <a:rPr lang="tr-TR" dirty="0" err="1" smtClean="0"/>
              <a:t>klorotiazid</a:t>
            </a:r>
            <a:r>
              <a:rPr lang="tr-TR" dirty="0" smtClean="0"/>
              <a:t>, </a:t>
            </a:r>
            <a:r>
              <a:rPr lang="tr-TR" dirty="0" err="1" smtClean="0"/>
              <a:t>klortalidon</a:t>
            </a:r>
            <a:r>
              <a:rPr lang="tr-TR" dirty="0" smtClean="0"/>
              <a:t>, </a:t>
            </a:r>
            <a:r>
              <a:rPr lang="tr-TR" dirty="0" err="1" smtClean="0"/>
              <a:t>mersalil</a:t>
            </a:r>
            <a:r>
              <a:rPr lang="tr-TR" dirty="0" smtClean="0"/>
              <a:t>, </a:t>
            </a:r>
            <a:r>
              <a:rPr lang="tr-TR" dirty="0" err="1" smtClean="0"/>
              <a:t>triamteren</a:t>
            </a:r>
            <a:r>
              <a:rPr lang="tr-TR" dirty="0" smtClean="0"/>
              <a:t>, </a:t>
            </a:r>
            <a:r>
              <a:rPr lang="tr-TR" dirty="0" err="1" smtClean="0"/>
              <a:t>triklormetiazid</a:t>
            </a:r>
            <a:r>
              <a:rPr lang="tr-TR" dirty="0" smtClean="0"/>
              <a:t> vb.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3790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İdrar hacmini artırıp ilaçların idrardaki yoğunluğunu azaltarak doping amaçlı analizlerde belirlenmelerini </a:t>
            </a:r>
            <a:r>
              <a:rPr lang="tr-TR" dirty="0" smtClean="0"/>
              <a:t>zorlaştırmak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0868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Furosemid</a:t>
            </a:r>
            <a:r>
              <a:rPr lang="tr-TR" dirty="0" smtClean="0"/>
              <a:t> yarış atlarında özellikle egzersizle ortaya çıkan akciğer kanamasının (EIPH) önlenmesi veya sağaltımı için yarış öncesi kullanılır.</a:t>
            </a:r>
          </a:p>
          <a:p>
            <a:pPr lvl="1"/>
            <a:r>
              <a:rPr lang="tr-TR" dirty="0" smtClean="0"/>
              <a:t>Yüksek </a:t>
            </a:r>
            <a:r>
              <a:rPr lang="tr-TR" dirty="0" err="1" smtClean="0"/>
              <a:t>kardiak</a:t>
            </a:r>
            <a:r>
              <a:rPr lang="tr-TR" dirty="0" smtClean="0"/>
              <a:t> </a:t>
            </a:r>
            <a:r>
              <a:rPr lang="tr-TR" dirty="0" err="1" smtClean="0"/>
              <a:t>output</a:t>
            </a:r>
            <a:r>
              <a:rPr lang="tr-TR" dirty="0" smtClean="0"/>
              <a:t> ve </a:t>
            </a:r>
            <a:r>
              <a:rPr lang="tr-TR" dirty="0" err="1" smtClean="0"/>
              <a:t>vasküler</a:t>
            </a:r>
            <a:r>
              <a:rPr lang="tr-TR" dirty="0" smtClean="0"/>
              <a:t> basınç</a:t>
            </a:r>
          </a:p>
        </p:txBody>
      </p:sp>
    </p:spTree>
    <p:extLst>
      <p:ext uri="{BB962C8B-B14F-4D97-AF65-F5344CB8AC3E}">
        <p14:creationId xmlns:p14="http://schemas.microsoft.com/office/powerpoint/2010/main" val="1287206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EIPH oluşumu ve şiddeti egzersiz yoğunluğuyla direk olarak </a:t>
            </a:r>
            <a:r>
              <a:rPr lang="tr-TR" dirty="0" smtClean="0"/>
              <a:t>ilişkilidir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0356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 mg/kg (150-500 mg/hayvan) dozda kan hacmini %8-9 azaltır. Canlı ağırlık 15-16 kg azalır. </a:t>
            </a:r>
            <a:endParaRPr lang="tr-TR" dirty="0" smtClean="0"/>
          </a:p>
          <a:p>
            <a:pPr lvl="1"/>
            <a:r>
              <a:rPr lang="tr-TR" dirty="0" smtClean="0"/>
              <a:t>Başka literatürde yarıştan 3-4 saat önce 0,3-0,6 mg/kg Dİ önerilmektedir.</a:t>
            </a:r>
            <a:endParaRPr lang="tr-TR" dirty="0"/>
          </a:p>
          <a:p>
            <a:r>
              <a:rPr lang="tr-TR" dirty="0" smtClean="0"/>
              <a:t>Amerika’da atların yaklaşık %50’ sinde bu ilaç yarıştan önce kullanılmaktadır.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0881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Atlarda Dİ yolla 150-300 mg </a:t>
            </a:r>
            <a:r>
              <a:rPr lang="tr-TR" dirty="0" err="1" smtClean="0"/>
              <a:t>furosemid</a:t>
            </a:r>
            <a:r>
              <a:rPr lang="tr-TR" dirty="0" smtClean="0"/>
              <a:t> 1-4 saat süreyle </a:t>
            </a:r>
            <a:r>
              <a:rPr lang="tr-TR" dirty="0" err="1" smtClean="0"/>
              <a:t>asepromazin</a:t>
            </a:r>
            <a:r>
              <a:rPr lang="tr-TR" dirty="0" smtClean="0"/>
              <a:t>, </a:t>
            </a:r>
            <a:r>
              <a:rPr lang="tr-TR" dirty="0" err="1" smtClean="0"/>
              <a:t>fenilbutazon</a:t>
            </a:r>
            <a:r>
              <a:rPr lang="tr-TR" dirty="0" smtClean="0"/>
              <a:t>, </a:t>
            </a:r>
            <a:r>
              <a:rPr lang="tr-TR" dirty="0" err="1" smtClean="0"/>
              <a:t>fentanil</a:t>
            </a:r>
            <a:r>
              <a:rPr lang="tr-TR" dirty="0" smtClean="0"/>
              <a:t>, </a:t>
            </a:r>
            <a:r>
              <a:rPr lang="tr-TR" dirty="0" err="1" smtClean="0"/>
              <a:t>fluniksin</a:t>
            </a:r>
            <a:r>
              <a:rPr lang="tr-TR" dirty="0" smtClean="0"/>
              <a:t>, </a:t>
            </a:r>
            <a:r>
              <a:rPr lang="tr-TR" dirty="0" err="1" smtClean="0"/>
              <a:t>guaifenezin</a:t>
            </a:r>
            <a:r>
              <a:rPr lang="tr-TR" dirty="0" smtClean="0"/>
              <a:t>, </a:t>
            </a:r>
            <a:r>
              <a:rPr lang="tr-TR" dirty="0" err="1" smtClean="0"/>
              <a:t>klenbuterol</a:t>
            </a:r>
            <a:r>
              <a:rPr lang="tr-TR" dirty="0" smtClean="0"/>
              <a:t>, </a:t>
            </a:r>
            <a:r>
              <a:rPr lang="tr-TR" dirty="0" err="1" smtClean="0"/>
              <a:t>pentazosin</a:t>
            </a:r>
            <a:r>
              <a:rPr lang="tr-TR" dirty="0" smtClean="0"/>
              <a:t> </a:t>
            </a:r>
            <a:r>
              <a:rPr lang="tr-TR" dirty="0" err="1" smtClean="0"/>
              <a:t>vb</a:t>
            </a:r>
            <a:r>
              <a:rPr lang="tr-TR" dirty="0" smtClean="0"/>
              <a:t> idrardaki yoğunluğu önemli ölçüde azalır.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6698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268</Words>
  <Application>Microsoft Office PowerPoint</Application>
  <PresentationFormat>Geniş ekran</PresentationFormat>
  <Paragraphs>33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Spor Atlarında  Performans Artırıcı Maddelerin Analizleri ve Önemi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Zararlı Etkileri</vt:lpstr>
      <vt:lpstr>PowerPoint Sunusu</vt:lpstr>
      <vt:lpstr>PowerPoint Sunusu</vt:lpstr>
      <vt:lpstr>PowerPoint Sunusu</vt:lpstr>
      <vt:lpstr>Teşekkürler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efe</dc:creator>
  <cp:lastModifiedBy>user</cp:lastModifiedBy>
  <cp:revision>57</cp:revision>
  <dcterms:created xsi:type="dcterms:W3CDTF">2020-02-09T04:22:59Z</dcterms:created>
  <dcterms:modified xsi:type="dcterms:W3CDTF">2020-03-02T08:01:39Z</dcterms:modified>
</cp:coreProperties>
</file>