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98" r:id="rId3"/>
    <p:sldId id="282" r:id="rId4"/>
    <p:sldId id="286" r:id="rId5"/>
    <p:sldId id="292" r:id="rId6"/>
    <p:sldId id="289" r:id="rId7"/>
    <p:sldId id="293" r:id="rId8"/>
    <p:sldId id="296" r:id="rId9"/>
    <p:sldId id="290" r:id="rId10"/>
    <p:sldId id="291" r:id="rId11"/>
    <p:sldId id="294" r:id="rId12"/>
    <p:sldId id="297" r:id="rId13"/>
    <p:sldId id="295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Zararlı Etkileri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Vücuttan su, sodyum ve potasyum kaybına yol açar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4905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Dehidrasyon</a:t>
            </a:r>
            <a:r>
              <a:rPr lang="tr-TR" dirty="0" smtClean="0"/>
              <a:t> ve kronik yorgunluk sendromu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018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Kolay yorulma ve çizgili kaslarda kramplara yol açar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466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Dolaşım ve kalp </a:t>
            </a:r>
            <a:r>
              <a:rPr lang="tr-TR" dirty="0" smtClean="0"/>
              <a:t>ritim </a:t>
            </a:r>
            <a:r>
              <a:rPr lang="tr-TR" dirty="0"/>
              <a:t>bozuklukları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3655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5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665141"/>
            <a:ext cx="8645310" cy="17762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İdrar </a:t>
            </a:r>
            <a:r>
              <a:rPr lang="tr-TR" sz="6000" dirty="0" smtClean="0">
                <a:solidFill>
                  <a:srgbClr val="FF0000"/>
                </a:solidFill>
              </a:rPr>
              <a:t>Söktürücüler</a:t>
            </a:r>
            <a:endParaRPr lang="tr-T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Amilorid</a:t>
            </a:r>
            <a:r>
              <a:rPr lang="tr-TR" dirty="0" smtClean="0"/>
              <a:t>, </a:t>
            </a:r>
            <a:r>
              <a:rPr lang="tr-TR" dirty="0" err="1" smtClean="0"/>
              <a:t>asetazolamid</a:t>
            </a:r>
            <a:r>
              <a:rPr lang="tr-TR" dirty="0" smtClean="0"/>
              <a:t>, </a:t>
            </a:r>
            <a:r>
              <a:rPr lang="tr-TR" dirty="0" err="1" smtClean="0"/>
              <a:t>bendroflumetiazid</a:t>
            </a:r>
            <a:r>
              <a:rPr lang="tr-TR" dirty="0" smtClean="0"/>
              <a:t>, </a:t>
            </a:r>
            <a:r>
              <a:rPr lang="tr-TR" dirty="0" err="1" smtClean="0"/>
              <a:t>analapril</a:t>
            </a:r>
            <a:r>
              <a:rPr lang="tr-TR" dirty="0" smtClean="0"/>
              <a:t>, </a:t>
            </a:r>
            <a:r>
              <a:rPr lang="tr-TR" dirty="0" err="1" smtClean="0"/>
              <a:t>etakrinik</a:t>
            </a:r>
            <a:r>
              <a:rPr lang="tr-TR" dirty="0" smtClean="0"/>
              <a:t> asit, </a:t>
            </a:r>
            <a:r>
              <a:rPr lang="tr-TR" dirty="0" err="1" smtClean="0"/>
              <a:t>hidroflumetiazid</a:t>
            </a:r>
            <a:r>
              <a:rPr lang="tr-TR" dirty="0" smtClean="0"/>
              <a:t>, </a:t>
            </a:r>
            <a:r>
              <a:rPr lang="tr-TR" dirty="0" err="1" smtClean="0"/>
              <a:t>hidroklorotiazid</a:t>
            </a:r>
            <a:r>
              <a:rPr lang="tr-TR" dirty="0" smtClean="0"/>
              <a:t>, </a:t>
            </a:r>
            <a:r>
              <a:rPr lang="tr-TR" dirty="0" err="1" smtClean="0"/>
              <a:t>furasemid</a:t>
            </a:r>
            <a:r>
              <a:rPr lang="tr-TR" dirty="0" smtClean="0"/>
              <a:t>, </a:t>
            </a:r>
            <a:r>
              <a:rPr lang="tr-TR" dirty="0" err="1" smtClean="0"/>
              <a:t>kanrenon</a:t>
            </a:r>
            <a:r>
              <a:rPr lang="tr-TR" dirty="0" smtClean="0"/>
              <a:t>, </a:t>
            </a:r>
            <a:r>
              <a:rPr lang="tr-TR" dirty="0" err="1" smtClean="0"/>
              <a:t>klormerodrin</a:t>
            </a:r>
            <a:r>
              <a:rPr lang="tr-TR" dirty="0" smtClean="0"/>
              <a:t>, </a:t>
            </a:r>
            <a:r>
              <a:rPr lang="tr-TR" dirty="0" err="1" smtClean="0"/>
              <a:t>klorotiazid</a:t>
            </a:r>
            <a:r>
              <a:rPr lang="tr-TR" dirty="0" smtClean="0"/>
              <a:t>, </a:t>
            </a:r>
            <a:r>
              <a:rPr lang="tr-TR" dirty="0" err="1" smtClean="0"/>
              <a:t>klortalidon</a:t>
            </a:r>
            <a:r>
              <a:rPr lang="tr-TR" dirty="0" smtClean="0"/>
              <a:t>, </a:t>
            </a:r>
            <a:r>
              <a:rPr lang="tr-TR" dirty="0" err="1" smtClean="0"/>
              <a:t>mersalil</a:t>
            </a:r>
            <a:r>
              <a:rPr lang="tr-TR" dirty="0" smtClean="0"/>
              <a:t>, </a:t>
            </a:r>
            <a:r>
              <a:rPr lang="tr-TR" dirty="0" err="1" smtClean="0"/>
              <a:t>triamteren</a:t>
            </a:r>
            <a:r>
              <a:rPr lang="tr-TR" dirty="0" smtClean="0"/>
              <a:t>, </a:t>
            </a:r>
            <a:r>
              <a:rPr lang="tr-TR" dirty="0" err="1" smtClean="0"/>
              <a:t>triklormetiazid</a:t>
            </a:r>
            <a:r>
              <a:rPr lang="tr-TR" dirty="0" smtClean="0"/>
              <a:t>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379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İdrar hacmini artırıp ilaçların idrardaki yoğunluğunu azaltarak doping amaçlı analizlerde belirlenmelerini </a:t>
            </a:r>
            <a:r>
              <a:rPr lang="tr-TR" dirty="0" smtClean="0"/>
              <a:t>zorlaştırmak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086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Furosemid</a:t>
            </a:r>
            <a:r>
              <a:rPr lang="tr-TR" dirty="0" smtClean="0"/>
              <a:t> yarış atlarında özellikle egzersizle ortaya çıkan akciğer kanamasının (EIPH) önlenmesi veya sağaltımı için yarış öncesi kullanılır.</a:t>
            </a:r>
          </a:p>
          <a:p>
            <a:pPr lvl="1"/>
            <a:r>
              <a:rPr lang="tr-TR" dirty="0" smtClean="0"/>
              <a:t>Yüksek </a:t>
            </a:r>
            <a:r>
              <a:rPr lang="tr-TR" dirty="0" err="1" smtClean="0"/>
              <a:t>kardiak</a:t>
            </a:r>
            <a:r>
              <a:rPr lang="tr-TR" dirty="0" smtClean="0"/>
              <a:t> </a:t>
            </a:r>
            <a:r>
              <a:rPr lang="tr-TR" dirty="0" err="1" smtClean="0"/>
              <a:t>output</a:t>
            </a:r>
            <a:r>
              <a:rPr lang="tr-TR" dirty="0" smtClean="0"/>
              <a:t> ve </a:t>
            </a:r>
            <a:r>
              <a:rPr lang="tr-TR" dirty="0" err="1" smtClean="0"/>
              <a:t>vasküler</a:t>
            </a:r>
            <a:r>
              <a:rPr lang="tr-TR" dirty="0" smtClean="0"/>
              <a:t> basınç</a:t>
            </a:r>
          </a:p>
        </p:txBody>
      </p:sp>
    </p:spTree>
    <p:extLst>
      <p:ext uri="{BB962C8B-B14F-4D97-AF65-F5344CB8AC3E}">
        <p14:creationId xmlns:p14="http://schemas.microsoft.com/office/powerpoint/2010/main" val="128720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EIPH oluşumu ve şiddeti egzersiz yoğunluğuyla direk olarak </a:t>
            </a:r>
            <a:r>
              <a:rPr lang="tr-TR" dirty="0" smtClean="0"/>
              <a:t>ilişkilidir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35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 mg/kg (150-500 mg/hayvan) dozda kan hacmini %8-9 azaltır. Canlı ağırlık 15-16 kg azalır. </a:t>
            </a:r>
            <a:endParaRPr lang="tr-TR" dirty="0" smtClean="0"/>
          </a:p>
          <a:p>
            <a:pPr lvl="1"/>
            <a:r>
              <a:rPr lang="tr-TR" dirty="0" smtClean="0"/>
              <a:t>Başka literatürde yarıştan 3-4 saat önce 0,3-0,6 mg/kg Dİ önerilmektedir.</a:t>
            </a:r>
            <a:endParaRPr lang="tr-TR" dirty="0"/>
          </a:p>
          <a:p>
            <a:r>
              <a:rPr lang="tr-TR" dirty="0" smtClean="0"/>
              <a:t>Amerika’da atların yaklaşık %50’ sinde bu ilaç yarıştan önce kullanılmaktadır.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81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Atlarda Dİ yolla 150-300 mg </a:t>
            </a:r>
            <a:r>
              <a:rPr lang="tr-TR" dirty="0" err="1" smtClean="0"/>
              <a:t>furosemid</a:t>
            </a:r>
            <a:r>
              <a:rPr lang="tr-TR" dirty="0" smtClean="0"/>
              <a:t> 1-4 saat süreyle </a:t>
            </a:r>
            <a:r>
              <a:rPr lang="tr-TR" dirty="0" err="1" smtClean="0"/>
              <a:t>asepromazin</a:t>
            </a:r>
            <a:r>
              <a:rPr lang="tr-TR" dirty="0" smtClean="0"/>
              <a:t>, </a:t>
            </a:r>
            <a:r>
              <a:rPr lang="tr-TR" dirty="0" err="1" smtClean="0"/>
              <a:t>fenilbutazon</a:t>
            </a:r>
            <a:r>
              <a:rPr lang="tr-TR" dirty="0" smtClean="0"/>
              <a:t>, </a:t>
            </a:r>
            <a:r>
              <a:rPr lang="tr-TR" dirty="0" err="1" smtClean="0"/>
              <a:t>fentanil</a:t>
            </a:r>
            <a:r>
              <a:rPr lang="tr-TR" dirty="0" smtClean="0"/>
              <a:t>, </a:t>
            </a:r>
            <a:r>
              <a:rPr lang="tr-TR" dirty="0" err="1" smtClean="0"/>
              <a:t>fluniksin</a:t>
            </a:r>
            <a:r>
              <a:rPr lang="tr-TR" dirty="0" smtClean="0"/>
              <a:t>, </a:t>
            </a:r>
            <a:r>
              <a:rPr lang="tr-TR" dirty="0" err="1" smtClean="0"/>
              <a:t>guaifenezin</a:t>
            </a:r>
            <a:r>
              <a:rPr lang="tr-TR" dirty="0" smtClean="0"/>
              <a:t>, </a:t>
            </a:r>
            <a:r>
              <a:rPr lang="tr-TR" dirty="0" err="1" smtClean="0"/>
              <a:t>klenbuterol</a:t>
            </a:r>
            <a:r>
              <a:rPr lang="tr-TR" dirty="0" smtClean="0"/>
              <a:t>, </a:t>
            </a:r>
            <a:r>
              <a:rPr lang="tr-TR" dirty="0" err="1" smtClean="0"/>
              <a:t>pentazosin</a:t>
            </a:r>
            <a:r>
              <a:rPr lang="tr-TR" dirty="0" smtClean="0"/>
              <a:t> </a:t>
            </a:r>
            <a:r>
              <a:rPr lang="tr-TR" dirty="0" err="1" smtClean="0"/>
              <a:t>vb</a:t>
            </a:r>
            <a:r>
              <a:rPr lang="tr-TR" dirty="0" smtClean="0"/>
              <a:t> idrardaki yoğunluğu önemli ölçüde azalır.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6698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268</Words>
  <Application>Microsoft Office PowerPoint</Application>
  <PresentationFormat>Geniş ekran</PresentationFormat>
  <Paragraphs>33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Zararlı Etkileri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57</cp:revision>
  <dcterms:created xsi:type="dcterms:W3CDTF">2020-02-09T04:22:59Z</dcterms:created>
  <dcterms:modified xsi:type="dcterms:W3CDTF">2020-03-02T08:01:39Z</dcterms:modified>
</cp:coreProperties>
</file>