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A8EBA91-378E-42CD-858F-F577BCE5946F}" type="datetimeFigureOut">
              <a:rPr lang="tr-TR" smtClean="0"/>
              <a:t>11.04.2020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9A00F06-ED4D-4FAF-AFED-80DD64E8400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biz.tr/slide/11970232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İŞİTSEL-GÖRSEL YÖNTEM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768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İnternational</a:t>
            </a:r>
            <a:r>
              <a:rPr lang="tr-TR" dirty="0" smtClean="0"/>
              <a:t> </a:t>
            </a:r>
            <a:r>
              <a:rPr lang="tr-TR" dirty="0" err="1" smtClean="0"/>
              <a:t>Periodical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Languages</a:t>
            </a:r>
            <a:r>
              <a:rPr lang="tr-TR" dirty="0" smtClean="0"/>
              <a:t>, </a:t>
            </a:r>
            <a:r>
              <a:rPr lang="tr-TR" dirty="0" err="1" smtClean="0"/>
              <a:t>Literature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of </a:t>
            </a:r>
            <a:r>
              <a:rPr lang="tr-TR" dirty="0" err="1" smtClean="0"/>
              <a:t>Turkish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Turkic</a:t>
            </a:r>
            <a:r>
              <a:rPr lang="tr-TR" dirty="0" smtClean="0"/>
              <a:t> Volume 8/9 </a:t>
            </a:r>
            <a:r>
              <a:rPr lang="tr-TR" dirty="0" err="1" smtClean="0"/>
              <a:t>Summer</a:t>
            </a:r>
            <a:r>
              <a:rPr lang="tr-TR" dirty="0" smtClean="0"/>
              <a:t> 2013, p.297-318, ANKARA-TURKEY</a:t>
            </a:r>
          </a:p>
          <a:p>
            <a:endParaRPr lang="tr-TR" dirty="0" smtClean="0"/>
          </a:p>
          <a:p>
            <a:r>
              <a:rPr lang="tr-TR" dirty="0"/>
              <a:t>Demircan, Ömer. (1990). Yabancı Dil Öğretim Yöntemleri. İstanbul: Ekin Eğitim-Yayıncılık ve </a:t>
            </a:r>
            <a:r>
              <a:rPr lang="tr-TR" dirty="0" smtClean="0"/>
              <a:t>Dağıtım</a:t>
            </a:r>
          </a:p>
          <a:p>
            <a:endParaRPr lang="tr-TR" dirty="0"/>
          </a:p>
          <a:p>
            <a:r>
              <a:rPr lang="tr-TR" dirty="0">
                <a:hlinkClick r:id="rId2"/>
              </a:rPr>
              <a:t>https://slideplayer.biz.tr/slide/11970232/</a:t>
            </a:r>
            <a:endParaRPr lang="tr-TR" dirty="0" smtClean="0"/>
          </a:p>
          <a:p>
            <a:endParaRPr lang="tr-TR" dirty="0" smtClean="0"/>
          </a:p>
          <a:p>
            <a:pPr marL="0" lvl="1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65486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11560" y="5445224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NİLAY ŞAHİN</a:t>
            </a:r>
            <a:br>
              <a:rPr lang="tr-TR" dirty="0" smtClean="0"/>
            </a:br>
            <a:r>
              <a:rPr lang="tr-TR" dirty="0" smtClean="0"/>
              <a:t>16010875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24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İşitsel-Görsel yöntem 1960 sonrasında, öncelikli olarak Fransızcanın öğretimi için </a:t>
            </a:r>
            <a:r>
              <a:rPr lang="tr-TR" dirty="0" smtClean="0"/>
              <a:t>geliştirilmiştir</a:t>
            </a:r>
            <a:r>
              <a:rPr lang="tr-TR" dirty="0"/>
              <a:t>. Bu yöntemi diğer yöntemlerden ayıran en önemli detay teknolojik aletleri dil </a:t>
            </a:r>
            <a:r>
              <a:rPr lang="tr-TR" dirty="0" smtClean="0"/>
              <a:t>öğretiminin </a:t>
            </a:r>
            <a:r>
              <a:rPr lang="tr-TR" dirty="0"/>
              <a:t>temel araçlarından biri haline getirmesidir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r>
              <a:rPr lang="tr-TR" dirty="0"/>
              <a:t>Dil öğretimi dil </a:t>
            </a:r>
            <a:r>
              <a:rPr lang="tr-TR" dirty="0" err="1"/>
              <a:t>laboratuarında</a:t>
            </a:r>
            <a:r>
              <a:rPr lang="tr-TR" dirty="0"/>
              <a:t>, taşınabilir </a:t>
            </a:r>
            <a:r>
              <a:rPr lang="tr-TR" dirty="0" smtClean="0"/>
              <a:t>kasetçalar-CD </a:t>
            </a:r>
            <a:r>
              <a:rPr lang="tr-TR" dirty="0"/>
              <a:t>vb., ses kayıtları, ses kayıt cihazları ve kısa film şeritli projeksiyon kullanılarak </a:t>
            </a:r>
            <a:r>
              <a:rPr lang="tr-TR" dirty="0" smtClean="0"/>
              <a:t>yapılır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41744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tr-TR" sz="3600" dirty="0"/>
              <a:t>İşitsel-Görsel Yöntemin Kullanım Özellikleri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İşitsel-Görsel yöntemde metinler kesin sınırlarla belirlenmiş bir olay sırasını takip </a:t>
            </a:r>
            <a:r>
              <a:rPr lang="tr-TR" dirty="0" smtClean="0"/>
              <a:t>eder.</a:t>
            </a:r>
          </a:p>
          <a:p>
            <a:endParaRPr lang="tr-TR" dirty="0" smtClean="0"/>
          </a:p>
          <a:p>
            <a:r>
              <a:rPr lang="tr-TR" dirty="0"/>
              <a:t>Dersler çoğunlukla film veya ses sunumuyla başlatılır. Her film sahnesi onu karşılayan bir </a:t>
            </a:r>
            <a:r>
              <a:rPr lang="tr-TR" dirty="0" smtClean="0"/>
              <a:t>cümleye </a:t>
            </a:r>
            <a:r>
              <a:rPr lang="tr-TR" dirty="0"/>
              <a:t>denk gelecek şekilde </a:t>
            </a:r>
            <a:r>
              <a:rPr lang="tr-TR" dirty="0" smtClean="0"/>
              <a:t>ayarlanır.</a:t>
            </a:r>
            <a:r>
              <a:rPr lang="tr-TR" dirty="0"/>
              <a:t> (Demircan, 2013: 233).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/>
              <a:t>Öğretimde bütün duyu organlarından yararlanılmaya çalışılır. Öğretmen öğrencilere, tüm </a:t>
            </a:r>
            <a:r>
              <a:rPr lang="tr-TR" dirty="0" smtClean="0"/>
              <a:t>dilsel </a:t>
            </a:r>
            <a:r>
              <a:rPr lang="tr-TR" dirty="0"/>
              <a:t>yapıların anlamlarını davranış, jest ve mimiklerle açıklar, görsellerle gösterir, ses </a:t>
            </a:r>
            <a:r>
              <a:rPr lang="tr-TR" dirty="0" smtClean="0"/>
              <a:t>kayıtlarından </a:t>
            </a:r>
            <a:r>
              <a:rPr lang="tr-TR" dirty="0"/>
              <a:t>bu yapının telaffuzunu </a:t>
            </a:r>
            <a:r>
              <a:rPr lang="tr-TR" dirty="0" smtClean="0"/>
              <a:t>dinletir.</a:t>
            </a:r>
            <a:r>
              <a:rPr lang="tr-TR" dirty="0"/>
              <a:t> (Doğan, 2012: 191).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0266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556792"/>
            <a:ext cx="6984776" cy="4032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823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876800"/>
          </a:xfrm>
        </p:spPr>
        <p:txBody>
          <a:bodyPr/>
          <a:lstStyle/>
          <a:p>
            <a:r>
              <a:rPr lang="tr-TR" dirty="0"/>
              <a:t>Yöntem dil öğretimini gerçek iletişime benzetme amacı taşır. Bu sebeple en basit bir </a:t>
            </a:r>
            <a:r>
              <a:rPr lang="tr-TR" dirty="0" smtClean="0"/>
              <a:t>yapısal </a:t>
            </a:r>
            <a:r>
              <a:rPr lang="tr-TR" dirty="0"/>
              <a:t>bir alıştırma da bile iletişimsel yönü göz önüne alınarak soru-cevap yöntemi </a:t>
            </a:r>
            <a:r>
              <a:rPr lang="tr-TR" dirty="0" smtClean="0"/>
              <a:t>kullanılır.</a:t>
            </a:r>
            <a:r>
              <a:rPr lang="tr-TR" dirty="0"/>
              <a:t> (Demircan, 2013: 233).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/>
              <a:t>Öğretimde kullanılan görseller dört işlev altında gruplandırılır: anlamsal(</a:t>
            </a:r>
            <a:r>
              <a:rPr lang="tr-TR" dirty="0" err="1"/>
              <a:t>semantic</a:t>
            </a:r>
            <a:r>
              <a:rPr lang="tr-TR" dirty="0"/>
              <a:t>), </a:t>
            </a:r>
            <a:r>
              <a:rPr lang="tr-TR" dirty="0" err="1" smtClean="0"/>
              <a:t>konusal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thematic</a:t>
            </a:r>
            <a:r>
              <a:rPr lang="tr-TR" dirty="0"/>
              <a:t>), öyküsel (</a:t>
            </a:r>
            <a:r>
              <a:rPr lang="tr-TR" dirty="0" err="1"/>
              <a:t>narrative</a:t>
            </a:r>
            <a:r>
              <a:rPr lang="tr-TR" dirty="0"/>
              <a:t>) ve hafızaya yardımcı (</a:t>
            </a:r>
            <a:r>
              <a:rPr lang="tr-TR" dirty="0" err="1"/>
              <a:t>mnemonic</a:t>
            </a:r>
            <a:r>
              <a:rPr lang="tr-TR" dirty="0" smtClean="0"/>
              <a:t>).</a:t>
            </a:r>
          </a:p>
          <a:p>
            <a:endParaRPr lang="tr-TR" dirty="0"/>
          </a:p>
          <a:p>
            <a:r>
              <a:rPr lang="tr-TR" dirty="0"/>
              <a:t>Bu yöntemde öğretmen dersleri yazılı anlatımdan çok sözlü anlatım yoluyla yapar ve </a:t>
            </a:r>
            <a:r>
              <a:rPr lang="tr-TR" dirty="0" smtClean="0"/>
              <a:t>alıştırma </a:t>
            </a:r>
            <a:r>
              <a:rPr lang="tr-TR" dirty="0"/>
              <a:t>ve metinlerin çoğunluğu diyaloğa </a:t>
            </a:r>
            <a:r>
              <a:rPr lang="tr-TR" dirty="0" smtClean="0"/>
              <a:t>dayanır.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9872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876800"/>
          </a:xfrm>
        </p:spPr>
        <p:txBody>
          <a:bodyPr>
            <a:normAutofit fontScale="92500"/>
          </a:bodyPr>
          <a:lstStyle/>
          <a:p>
            <a:r>
              <a:rPr lang="tr-TR" dirty="0"/>
              <a:t>Öğretilecek diyalog resimlerle birlikte öğrenciye iki kez gösterilir, sonra diyalog resimler </a:t>
            </a:r>
            <a:r>
              <a:rPr lang="tr-TR" dirty="0" smtClean="0"/>
              <a:t>akarken </a:t>
            </a:r>
            <a:r>
              <a:rPr lang="tr-TR" dirty="0"/>
              <a:t>dinletilir ve son olarak öğrenciler diyaloğu </a:t>
            </a:r>
            <a:r>
              <a:rPr lang="tr-TR" dirty="0" smtClean="0"/>
              <a:t>tekrarlar.</a:t>
            </a:r>
            <a:r>
              <a:rPr lang="tr-TR" dirty="0"/>
              <a:t> (Doğan, 2012: 193).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Dil öğretimi belli bir seviyeye ulaştıktan sonra bu diyaloglar öğrenciler tarafından oyun </a:t>
            </a:r>
            <a:r>
              <a:rPr lang="tr-TR" dirty="0" smtClean="0"/>
              <a:t>haline </a:t>
            </a:r>
            <a:r>
              <a:rPr lang="tr-TR" dirty="0"/>
              <a:t>getirilerek diyaloğu tekrar </a:t>
            </a:r>
            <a:r>
              <a:rPr lang="tr-TR" dirty="0" smtClean="0"/>
              <a:t>edebilirler.</a:t>
            </a:r>
          </a:p>
          <a:p>
            <a:endParaRPr lang="tr-TR" dirty="0"/>
          </a:p>
          <a:p>
            <a:r>
              <a:rPr lang="tr-TR" dirty="0"/>
              <a:t>Yöntemde kullanılan öğretim araçları üç gruba ayrılır: 1) İşitsel araçlar: CD çalar, MP3 </a:t>
            </a:r>
            <a:r>
              <a:rPr lang="tr-TR" dirty="0" smtClean="0"/>
              <a:t>çalar</a:t>
            </a:r>
            <a:r>
              <a:rPr lang="tr-TR" dirty="0"/>
              <a:t>, teyp, radyo ve tüm dil </a:t>
            </a:r>
            <a:r>
              <a:rPr lang="tr-TR" dirty="0" err="1"/>
              <a:t>laboratuarı</a:t>
            </a:r>
            <a:r>
              <a:rPr lang="tr-TR" dirty="0"/>
              <a:t> araçları. 2) Görsel araçlar: Resimler, yazı levhaları, duvar </a:t>
            </a:r>
            <a:r>
              <a:rPr lang="tr-TR" dirty="0" smtClean="0"/>
              <a:t>resimleri</a:t>
            </a:r>
            <a:r>
              <a:rPr lang="tr-TR" dirty="0"/>
              <a:t>, fotoğraf, slayt, film, kukla vb. 3) İşitsel-Görsel araçlar: Bilgisayar, televizyon, sesli </a:t>
            </a:r>
            <a:r>
              <a:rPr lang="tr-TR" dirty="0" smtClean="0"/>
              <a:t>filmler </a:t>
            </a:r>
            <a:r>
              <a:rPr lang="tr-TR" dirty="0"/>
              <a:t>vb.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4336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908720"/>
            <a:ext cx="612068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976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DEĞERLENDİRME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İşitsel dilsel yöntem dil öğretiminde çağdaş eğitim ve öğretim araçlarından geniş ölçüde yararlandığı için, dil öğretiminde büyük kolaylıklar sağlamıştır.</a:t>
            </a:r>
          </a:p>
          <a:p>
            <a:r>
              <a:rPr lang="tr-TR" dirty="0" smtClean="0"/>
              <a:t>Bu yöntemde öğretmenin çok iyi hazırlanmış olması gerekmektedir.</a:t>
            </a:r>
          </a:p>
          <a:p>
            <a:r>
              <a:rPr lang="tr-TR" dirty="0" smtClean="0"/>
              <a:t>Dilbilgisine önem vermemesi, okuma ve yazmayı ertelemesi yöntemin eksik yanlarıdır.</a:t>
            </a:r>
          </a:p>
          <a:p>
            <a:r>
              <a:rPr lang="tr-TR" dirty="0"/>
              <a:t>Öğrenciye çok az özgürlük alanı verildiği için, öğrenciler ‘kendini harekete geçirme, ait </a:t>
            </a:r>
            <a:r>
              <a:rPr lang="tr-TR" dirty="0" smtClean="0"/>
              <a:t>olma </a:t>
            </a:r>
            <a:r>
              <a:rPr lang="tr-TR" dirty="0"/>
              <a:t>ve hedefi gerçekleştirme’ ihtiyaçlarını karşılayamamaktadır (Doğan, 2012: 198).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143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Öğretimin genel itibariyle sözlü araçlara dayanması ve yazılı araçların azlığı daha önceki </a:t>
            </a:r>
            <a:r>
              <a:rPr lang="tr-TR" dirty="0" smtClean="0"/>
              <a:t>öğrenme </a:t>
            </a:r>
            <a:r>
              <a:rPr lang="tr-TR" dirty="0"/>
              <a:t>alışkanlıklarından ötürü öğrencileri olumsuz etkilemektedir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Bu yöntemde kullanılan öğretim araçlarının yardımcı işitsel-görsel araçlar olarak değil de </a:t>
            </a:r>
            <a:r>
              <a:rPr lang="tr-TR" dirty="0" smtClean="0"/>
              <a:t>bir </a:t>
            </a:r>
            <a:r>
              <a:rPr lang="tr-TR" dirty="0"/>
              <a:t>öğretim yöntemi gibi kullanılması öğretmenleri tembelleştirir ve onların kolaya </a:t>
            </a:r>
            <a:r>
              <a:rPr lang="tr-TR" dirty="0" smtClean="0"/>
              <a:t>kaçmasına neden </a:t>
            </a:r>
            <a:r>
              <a:rPr lang="tr-TR" dirty="0"/>
              <a:t>olur (Doğan, 2012: 199).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25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tlik">
  <a:themeElements>
    <a:clrScheme name="Netlik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tli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76</TotalTime>
  <Words>493</Words>
  <Application>Microsoft Office PowerPoint</Application>
  <PresentationFormat>Ekran Gösterisi (4:3)</PresentationFormat>
  <Paragraphs>41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Netlik</vt:lpstr>
      <vt:lpstr>İŞİTSEL-GÖRSEL YÖNTEM</vt:lpstr>
      <vt:lpstr>PowerPoint Sunusu</vt:lpstr>
      <vt:lpstr>İşitsel-Görsel Yöntemin Kullanım Özellikleri </vt:lpstr>
      <vt:lpstr>PowerPoint Sunusu</vt:lpstr>
      <vt:lpstr>PowerPoint Sunusu</vt:lpstr>
      <vt:lpstr>PowerPoint Sunusu</vt:lpstr>
      <vt:lpstr>PowerPoint Sunusu</vt:lpstr>
      <vt:lpstr>DEĞERLENDİRME</vt:lpstr>
      <vt:lpstr>PowerPoint Sunusu</vt:lpstr>
      <vt:lpstr>KAYNAKÇA</vt:lpstr>
      <vt:lpstr>NİLAY ŞAHİN 16010875</vt:lpstr>
    </vt:vector>
  </TitlesOfParts>
  <Company>Progressive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İŞİTSEL-GÖRSEL YÖNTEM</dc:title>
  <dc:creator>Lenovo</dc:creator>
  <cp:lastModifiedBy>Lenovo</cp:lastModifiedBy>
  <cp:revision>7</cp:revision>
  <dcterms:created xsi:type="dcterms:W3CDTF">2020-04-11T17:32:31Z</dcterms:created>
  <dcterms:modified xsi:type="dcterms:W3CDTF">2020-04-11T18:49:18Z</dcterms:modified>
</cp:coreProperties>
</file>