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013" autoAdjust="0"/>
    <p:restoredTop sz="94660"/>
  </p:normalViewPr>
  <p:slideViewPr>
    <p:cSldViewPr snapToGrid="0">
      <p:cViewPr varScale="1">
        <p:scale>
          <a:sx n="75" d="100"/>
          <a:sy n="75" d="100"/>
        </p:scale>
        <p:origin x="198"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a:p>
        </p:txBody>
      </p:sp>
      <p:sp>
        <p:nvSpPr>
          <p:cNvPr id="4" name="Veri Yer Tutucusu 3"/>
          <p:cNvSpPr>
            <a:spLocks noGrp="1"/>
          </p:cNvSpPr>
          <p:nvPr>
            <p:ph type="dt" sz="half" idx="10"/>
          </p:nvPr>
        </p:nvSpPr>
        <p:spPr/>
        <p:txBody>
          <a:bodyPr/>
          <a:lstStyle/>
          <a:p>
            <a:fld id="{02897752-E76B-4B35-AB63-1399F9030CBA}" type="datetimeFigureOut">
              <a:rPr lang="en-US" smtClean="0"/>
              <a:t>12/3/2017</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35106BEA-2672-4376-9F4B-5CE5D459B207}" type="slidenum">
              <a:rPr lang="en-US" smtClean="0"/>
              <a:t>‹#›</a:t>
            </a:fld>
            <a:endParaRPr lang="en-US"/>
          </a:p>
        </p:txBody>
      </p:sp>
    </p:spTree>
    <p:extLst>
      <p:ext uri="{BB962C8B-B14F-4D97-AF65-F5344CB8AC3E}">
        <p14:creationId xmlns:p14="http://schemas.microsoft.com/office/powerpoint/2010/main" val="2122817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02897752-E76B-4B35-AB63-1399F9030CBA}" type="datetimeFigureOut">
              <a:rPr lang="en-US" smtClean="0"/>
              <a:t>12/3/2017</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35106BEA-2672-4376-9F4B-5CE5D459B207}" type="slidenum">
              <a:rPr lang="en-US" smtClean="0"/>
              <a:t>‹#›</a:t>
            </a:fld>
            <a:endParaRPr lang="en-US"/>
          </a:p>
        </p:txBody>
      </p:sp>
    </p:spTree>
    <p:extLst>
      <p:ext uri="{BB962C8B-B14F-4D97-AF65-F5344CB8AC3E}">
        <p14:creationId xmlns:p14="http://schemas.microsoft.com/office/powerpoint/2010/main" val="1801825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02897752-E76B-4B35-AB63-1399F9030CBA}" type="datetimeFigureOut">
              <a:rPr lang="en-US" smtClean="0"/>
              <a:t>12/3/2017</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35106BEA-2672-4376-9F4B-5CE5D459B207}" type="slidenum">
              <a:rPr lang="en-US" smtClean="0"/>
              <a:t>‹#›</a:t>
            </a:fld>
            <a:endParaRPr lang="en-US"/>
          </a:p>
        </p:txBody>
      </p:sp>
    </p:spTree>
    <p:extLst>
      <p:ext uri="{BB962C8B-B14F-4D97-AF65-F5344CB8AC3E}">
        <p14:creationId xmlns:p14="http://schemas.microsoft.com/office/powerpoint/2010/main" val="2893598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02897752-E76B-4B35-AB63-1399F9030CBA}" type="datetimeFigureOut">
              <a:rPr lang="en-US" smtClean="0"/>
              <a:t>12/3/2017</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35106BEA-2672-4376-9F4B-5CE5D459B207}" type="slidenum">
              <a:rPr lang="en-US" smtClean="0"/>
              <a:t>‹#›</a:t>
            </a:fld>
            <a:endParaRPr lang="en-US"/>
          </a:p>
        </p:txBody>
      </p:sp>
    </p:spTree>
    <p:extLst>
      <p:ext uri="{BB962C8B-B14F-4D97-AF65-F5344CB8AC3E}">
        <p14:creationId xmlns:p14="http://schemas.microsoft.com/office/powerpoint/2010/main" val="2206086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US"/>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02897752-E76B-4B35-AB63-1399F9030CBA}" type="datetimeFigureOut">
              <a:rPr lang="en-US" smtClean="0"/>
              <a:t>12/3/2017</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35106BEA-2672-4376-9F4B-5CE5D459B207}" type="slidenum">
              <a:rPr lang="en-US" smtClean="0"/>
              <a:t>‹#›</a:t>
            </a:fld>
            <a:endParaRPr lang="en-US"/>
          </a:p>
        </p:txBody>
      </p:sp>
    </p:spTree>
    <p:extLst>
      <p:ext uri="{BB962C8B-B14F-4D97-AF65-F5344CB8AC3E}">
        <p14:creationId xmlns:p14="http://schemas.microsoft.com/office/powerpoint/2010/main" val="354995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02897752-E76B-4B35-AB63-1399F9030CBA}" type="datetimeFigureOut">
              <a:rPr lang="en-US" smtClean="0"/>
              <a:t>12/3/2017</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35106BEA-2672-4376-9F4B-5CE5D459B207}" type="slidenum">
              <a:rPr lang="en-US" smtClean="0"/>
              <a:t>‹#›</a:t>
            </a:fld>
            <a:endParaRPr lang="en-US"/>
          </a:p>
        </p:txBody>
      </p:sp>
    </p:spTree>
    <p:extLst>
      <p:ext uri="{BB962C8B-B14F-4D97-AF65-F5344CB8AC3E}">
        <p14:creationId xmlns:p14="http://schemas.microsoft.com/office/powerpoint/2010/main" val="2893203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US"/>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02897752-E76B-4B35-AB63-1399F9030CBA}" type="datetimeFigureOut">
              <a:rPr lang="en-US" smtClean="0"/>
              <a:t>12/3/2017</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35106BEA-2672-4376-9F4B-5CE5D459B207}" type="slidenum">
              <a:rPr lang="en-US" smtClean="0"/>
              <a:t>‹#›</a:t>
            </a:fld>
            <a:endParaRPr lang="en-US"/>
          </a:p>
        </p:txBody>
      </p:sp>
    </p:spTree>
    <p:extLst>
      <p:ext uri="{BB962C8B-B14F-4D97-AF65-F5344CB8AC3E}">
        <p14:creationId xmlns:p14="http://schemas.microsoft.com/office/powerpoint/2010/main" val="3807618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02897752-E76B-4B35-AB63-1399F9030CBA}" type="datetimeFigureOut">
              <a:rPr lang="en-US" smtClean="0"/>
              <a:t>12/3/2017</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35106BEA-2672-4376-9F4B-5CE5D459B207}" type="slidenum">
              <a:rPr lang="en-US" smtClean="0"/>
              <a:t>‹#›</a:t>
            </a:fld>
            <a:endParaRPr lang="en-US"/>
          </a:p>
        </p:txBody>
      </p:sp>
    </p:spTree>
    <p:extLst>
      <p:ext uri="{BB962C8B-B14F-4D97-AF65-F5344CB8AC3E}">
        <p14:creationId xmlns:p14="http://schemas.microsoft.com/office/powerpoint/2010/main" val="1618612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2897752-E76B-4B35-AB63-1399F9030CBA}" type="datetimeFigureOut">
              <a:rPr lang="en-US" smtClean="0"/>
              <a:t>12/3/2017</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35106BEA-2672-4376-9F4B-5CE5D459B207}" type="slidenum">
              <a:rPr lang="en-US" smtClean="0"/>
              <a:t>‹#›</a:t>
            </a:fld>
            <a:endParaRPr lang="en-US"/>
          </a:p>
        </p:txBody>
      </p:sp>
    </p:spTree>
    <p:extLst>
      <p:ext uri="{BB962C8B-B14F-4D97-AF65-F5344CB8AC3E}">
        <p14:creationId xmlns:p14="http://schemas.microsoft.com/office/powerpoint/2010/main" val="2942055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2897752-E76B-4B35-AB63-1399F9030CBA}" type="datetimeFigureOut">
              <a:rPr lang="en-US" smtClean="0"/>
              <a:t>12/3/2017</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35106BEA-2672-4376-9F4B-5CE5D459B207}" type="slidenum">
              <a:rPr lang="en-US" smtClean="0"/>
              <a:t>‹#›</a:t>
            </a:fld>
            <a:endParaRPr lang="en-US"/>
          </a:p>
        </p:txBody>
      </p:sp>
    </p:spTree>
    <p:extLst>
      <p:ext uri="{BB962C8B-B14F-4D97-AF65-F5344CB8AC3E}">
        <p14:creationId xmlns:p14="http://schemas.microsoft.com/office/powerpoint/2010/main" val="72140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2897752-E76B-4B35-AB63-1399F9030CBA}" type="datetimeFigureOut">
              <a:rPr lang="en-US" smtClean="0"/>
              <a:t>12/3/2017</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35106BEA-2672-4376-9F4B-5CE5D459B207}" type="slidenum">
              <a:rPr lang="en-US" smtClean="0"/>
              <a:t>‹#›</a:t>
            </a:fld>
            <a:endParaRPr lang="en-US"/>
          </a:p>
        </p:txBody>
      </p:sp>
    </p:spTree>
    <p:extLst>
      <p:ext uri="{BB962C8B-B14F-4D97-AF65-F5344CB8AC3E}">
        <p14:creationId xmlns:p14="http://schemas.microsoft.com/office/powerpoint/2010/main" val="3477216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97752-E76B-4B35-AB63-1399F9030CBA}" type="datetimeFigureOut">
              <a:rPr lang="en-US" smtClean="0"/>
              <a:t>12/3/2017</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106BEA-2672-4376-9F4B-5CE5D459B207}" type="slidenum">
              <a:rPr lang="en-US" smtClean="0"/>
              <a:t>‹#›</a:t>
            </a:fld>
            <a:endParaRPr lang="en-US"/>
          </a:p>
        </p:txBody>
      </p:sp>
    </p:spTree>
    <p:extLst>
      <p:ext uri="{BB962C8B-B14F-4D97-AF65-F5344CB8AC3E}">
        <p14:creationId xmlns:p14="http://schemas.microsoft.com/office/powerpoint/2010/main" val="2837438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4436180" y="5849938"/>
            <a:ext cx="3116439" cy="711200"/>
          </a:xfrm>
          <a:prstGeom prst="rect">
            <a:avLst/>
          </a:prstGeom>
        </p:spPr>
      </p:pic>
      <p:sp>
        <p:nvSpPr>
          <p:cNvPr id="2" name="Unvan 1"/>
          <p:cNvSpPr>
            <a:spLocks noGrp="1"/>
          </p:cNvSpPr>
          <p:nvPr>
            <p:ph type="ctrTitle"/>
          </p:nvPr>
        </p:nvSpPr>
        <p:spPr>
          <a:xfrm>
            <a:off x="1524000" y="1122363"/>
            <a:ext cx="9144000" cy="2319337"/>
          </a:xfrm>
        </p:spPr>
        <p:txBody>
          <a:bodyPr/>
          <a:lstStyle/>
          <a:p>
            <a:r>
              <a:rPr lang="tr-TR" dirty="0" smtClean="0">
                <a:latin typeface="Comic Sans MS" panose="030F0702030302020204" pitchFamily="66" charset="0"/>
              </a:rPr>
              <a:t>Temel Yüzme Eğitimi</a:t>
            </a:r>
            <a:br>
              <a:rPr lang="tr-TR" dirty="0" smtClean="0">
                <a:latin typeface="Comic Sans MS" panose="030F0702030302020204" pitchFamily="66" charset="0"/>
              </a:rPr>
            </a:br>
            <a:r>
              <a:rPr lang="tr-TR" dirty="0" smtClean="0">
                <a:latin typeface="Comic Sans MS" panose="030F0702030302020204" pitchFamily="66" charset="0"/>
              </a:rPr>
              <a:t>III</a:t>
            </a:r>
            <a:endParaRPr lang="en-US" dirty="0">
              <a:latin typeface="Comic Sans MS" panose="030F0702030302020204" pitchFamily="66" charset="0"/>
            </a:endParaRPr>
          </a:p>
        </p:txBody>
      </p:sp>
      <p:sp>
        <p:nvSpPr>
          <p:cNvPr id="3" name="Alt Başlık 2"/>
          <p:cNvSpPr>
            <a:spLocks noGrp="1"/>
          </p:cNvSpPr>
          <p:nvPr>
            <p:ph type="subTitle" idx="1"/>
          </p:nvPr>
        </p:nvSpPr>
        <p:spPr>
          <a:xfrm>
            <a:off x="1422400" y="3995738"/>
            <a:ext cx="9144000" cy="1655762"/>
          </a:xfrm>
        </p:spPr>
        <p:txBody>
          <a:bodyPr>
            <a:normAutofit fontScale="92500" lnSpcReduction="10000"/>
          </a:bodyPr>
          <a:lstStyle/>
          <a:p>
            <a:r>
              <a:rPr lang="tr-TR" b="1" dirty="0" smtClean="0"/>
              <a:t>Dr. Burcu ERTAŞ DÖLEK</a:t>
            </a:r>
          </a:p>
          <a:p>
            <a:pPr>
              <a:lnSpc>
                <a:spcPct val="110000"/>
              </a:lnSpc>
            </a:pPr>
            <a:r>
              <a:rPr lang="tr-TR" sz="2200" dirty="0" smtClean="0"/>
              <a:t>Ankara Üniversitesi</a:t>
            </a:r>
          </a:p>
          <a:p>
            <a:pPr>
              <a:lnSpc>
                <a:spcPct val="110000"/>
              </a:lnSpc>
            </a:pPr>
            <a:r>
              <a:rPr lang="tr-TR" sz="2200" dirty="0" smtClean="0"/>
              <a:t>Spor Bilimleri Fakültesi</a:t>
            </a:r>
          </a:p>
          <a:p>
            <a:pPr>
              <a:lnSpc>
                <a:spcPct val="110000"/>
              </a:lnSpc>
            </a:pPr>
            <a:r>
              <a:rPr lang="tr-TR" sz="2200" dirty="0" smtClean="0"/>
              <a:t>Antrenörlük Eğitimi Bölümü</a:t>
            </a:r>
            <a:endParaRPr lang="en-US" sz="2200" dirty="0"/>
          </a:p>
        </p:txBody>
      </p:sp>
    </p:spTree>
    <p:extLst>
      <p:ext uri="{BB962C8B-B14F-4D97-AF65-F5344CB8AC3E}">
        <p14:creationId xmlns:p14="http://schemas.microsoft.com/office/powerpoint/2010/main" val="1060222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63600" y="1444625"/>
            <a:ext cx="5054600" cy="4351338"/>
          </a:xfrm>
        </p:spPr>
        <p:txBody>
          <a:bodyPr>
            <a:normAutofit fontScale="92500" lnSpcReduction="20000"/>
          </a:bodyPr>
          <a:lstStyle/>
          <a:p>
            <a:pPr marL="0" indent="0" algn="just">
              <a:buNone/>
            </a:pPr>
            <a:r>
              <a:rPr lang="tr-TR" altLang="tr-TR" b="1" dirty="0" smtClean="0">
                <a:latin typeface="Comic Sans MS" panose="030F0702030302020204" pitchFamily="66" charset="0"/>
              </a:rPr>
              <a:t>	Sözle anlatım; </a:t>
            </a:r>
            <a:r>
              <a:rPr lang="tr-TR" altLang="tr-TR" dirty="0">
                <a:latin typeface="Comic Sans MS" panose="030F0702030302020204" pitchFamily="66" charset="0"/>
              </a:rPr>
              <a:t>ö</a:t>
            </a:r>
            <a:r>
              <a:rPr lang="tr-TR" altLang="tr-TR" dirty="0" smtClean="0">
                <a:latin typeface="Comic Sans MS" panose="030F0702030302020204" pitchFamily="66" charset="0"/>
              </a:rPr>
              <a:t>ğretme sırasında gösteriyi takviye etmek için sözle açıklamalarda bulunmak önemlidir. Etkili olabilmesi için sözlü açıklamaların kısa ve yerinde olması gereklidir. Öğrencilere gösterilmeden evvel bir yüzme stili ile ilgili açıklamalarda bulunmak yararsız olacaktır. Her uygulama ve her tekrarlanan uygulama için öğretilecek noktalar gereklidir, </a:t>
            </a:r>
            <a:r>
              <a:rPr lang="tr-TR" altLang="tr-TR" b="1" dirty="0" smtClean="0">
                <a:latin typeface="Comic Sans MS" panose="030F0702030302020204" pitchFamily="66" charset="0"/>
              </a:rPr>
              <a:t>	</a:t>
            </a:r>
            <a:endParaRPr lang="en-US" dirty="0"/>
          </a:p>
        </p:txBody>
      </p:sp>
      <p:pic>
        <p:nvPicPr>
          <p:cNvPr id="4" name="Resim 3"/>
          <p:cNvPicPr>
            <a:picLocks noChangeAspect="1"/>
          </p:cNvPicPr>
          <p:nvPr/>
        </p:nvPicPr>
        <p:blipFill>
          <a:blip r:embed="rId2"/>
          <a:stretch>
            <a:fillRect/>
          </a:stretch>
        </p:blipFill>
        <p:spPr>
          <a:xfrm>
            <a:off x="6405562" y="1628775"/>
            <a:ext cx="5553075" cy="3219450"/>
          </a:xfrm>
          <a:prstGeom prst="rect">
            <a:avLst/>
          </a:prstGeom>
        </p:spPr>
      </p:pic>
      <p:pic>
        <p:nvPicPr>
          <p:cNvPr id="2" name="Resim 1"/>
          <p:cNvPicPr>
            <a:picLocks noChangeAspect="1"/>
          </p:cNvPicPr>
          <p:nvPr/>
        </p:nvPicPr>
        <p:blipFill>
          <a:blip r:embed="rId3"/>
          <a:stretch>
            <a:fillRect/>
          </a:stretch>
        </p:blipFill>
        <p:spPr>
          <a:xfrm>
            <a:off x="0" y="6057366"/>
            <a:ext cx="2566638" cy="585267"/>
          </a:xfrm>
          <a:prstGeom prst="rect">
            <a:avLst/>
          </a:prstGeom>
        </p:spPr>
      </p:pic>
      <p:sp>
        <p:nvSpPr>
          <p:cNvPr id="5" name="Dikdörtgen 4"/>
          <p:cNvSpPr/>
          <p:nvPr/>
        </p:nvSpPr>
        <p:spPr>
          <a:xfrm>
            <a:off x="9621522" y="6273301"/>
            <a:ext cx="2337115" cy="369332"/>
          </a:xfrm>
          <a:prstGeom prst="rect">
            <a:avLst/>
          </a:prstGeom>
        </p:spPr>
        <p:txBody>
          <a:bodyPr wrap="none">
            <a:spAutoFit/>
          </a:bodyPr>
          <a:lstStyle/>
          <a:p>
            <a:r>
              <a:rPr lang="tr-TR" dirty="0"/>
              <a:t>Dr. Burcu ERTAŞ DÖLEK</a:t>
            </a:r>
          </a:p>
        </p:txBody>
      </p:sp>
    </p:spTree>
    <p:extLst>
      <p:ext uri="{BB962C8B-B14F-4D97-AF65-F5344CB8AC3E}">
        <p14:creationId xmlns:p14="http://schemas.microsoft.com/office/powerpoint/2010/main" val="730162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651001"/>
            <a:ext cx="6070600" cy="3835400"/>
          </a:xfrm>
        </p:spPr>
        <p:txBody>
          <a:bodyPr>
            <a:normAutofit fontScale="92500" lnSpcReduction="20000"/>
          </a:bodyPr>
          <a:lstStyle/>
          <a:p>
            <a:pPr marL="0" indent="0" algn="just">
              <a:buNone/>
            </a:pPr>
            <a:r>
              <a:rPr lang="tr-TR" altLang="tr-TR" dirty="0" smtClean="0">
                <a:latin typeface="Comic Sans MS" panose="030F0702030302020204" pitchFamily="66" charset="0"/>
              </a:rPr>
              <a:t>	Genellikle, içe dönük olan kişiler çevrede aynı şeyleri yapmakta olan başkalarının bulunmasından rahatlık duyma eğiliminde olurlar, oysa dışa dönük kişiler ise etrafındakilerin dikkatini kendi üzerlerine çekme eğilimindedirler. </a:t>
            </a:r>
          </a:p>
          <a:p>
            <a:pPr marL="0" indent="0" algn="just">
              <a:buNone/>
            </a:pPr>
            <a:r>
              <a:rPr lang="tr-TR" altLang="tr-TR" dirty="0">
                <a:latin typeface="Comic Sans MS" panose="030F0702030302020204" pitchFamily="66" charset="0"/>
              </a:rPr>
              <a:t>	</a:t>
            </a:r>
            <a:r>
              <a:rPr lang="tr-TR" altLang="tr-TR" dirty="0" smtClean="0">
                <a:latin typeface="Comic Sans MS" panose="030F0702030302020204" pitchFamily="66" charset="0"/>
              </a:rPr>
              <a:t>Deneyimsiz bir antrenörün gözünde, dışa dönük bir öğrenci kolaylıkla sürekli aykırı hareketlerde bulunan bir kişi izlenimi verebilir. </a:t>
            </a:r>
          </a:p>
          <a:p>
            <a:pPr marL="0" indent="0">
              <a:buNone/>
            </a:pPr>
            <a:r>
              <a:rPr lang="tr-TR" altLang="tr-TR" dirty="0" smtClean="0">
                <a:latin typeface="Comic Sans MS" panose="030F0702030302020204" pitchFamily="66" charset="0"/>
              </a:rPr>
              <a:t>	</a:t>
            </a:r>
            <a:endParaRPr lang="en-US" dirty="0"/>
          </a:p>
        </p:txBody>
      </p:sp>
      <p:pic>
        <p:nvPicPr>
          <p:cNvPr id="4" name="Resim 3"/>
          <p:cNvPicPr>
            <a:picLocks noChangeAspect="1"/>
          </p:cNvPicPr>
          <p:nvPr/>
        </p:nvPicPr>
        <p:blipFill>
          <a:blip r:embed="rId2"/>
          <a:stretch>
            <a:fillRect/>
          </a:stretch>
        </p:blipFill>
        <p:spPr>
          <a:xfrm>
            <a:off x="7943850" y="1936750"/>
            <a:ext cx="2857500" cy="2857500"/>
          </a:xfrm>
          <a:prstGeom prst="rect">
            <a:avLst/>
          </a:prstGeom>
        </p:spPr>
      </p:pic>
      <p:pic>
        <p:nvPicPr>
          <p:cNvPr id="2" name="Resim 1"/>
          <p:cNvPicPr>
            <a:picLocks noChangeAspect="1"/>
          </p:cNvPicPr>
          <p:nvPr/>
        </p:nvPicPr>
        <p:blipFill>
          <a:blip r:embed="rId3"/>
          <a:stretch>
            <a:fillRect/>
          </a:stretch>
        </p:blipFill>
        <p:spPr>
          <a:xfrm>
            <a:off x="0" y="6006566"/>
            <a:ext cx="2566638" cy="585267"/>
          </a:xfrm>
          <a:prstGeom prst="rect">
            <a:avLst/>
          </a:prstGeom>
        </p:spPr>
      </p:pic>
      <p:sp>
        <p:nvSpPr>
          <p:cNvPr id="5" name="Dikdörtgen 4"/>
          <p:cNvSpPr/>
          <p:nvPr/>
        </p:nvSpPr>
        <p:spPr>
          <a:xfrm>
            <a:off x="9632792" y="6222501"/>
            <a:ext cx="2337115" cy="369332"/>
          </a:xfrm>
          <a:prstGeom prst="rect">
            <a:avLst/>
          </a:prstGeom>
        </p:spPr>
        <p:txBody>
          <a:bodyPr wrap="none">
            <a:spAutoFit/>
          </a:bodyPr>
          <a:lstStyle/>
          <a:p>
            <a:r>
              <a:rPr lang="tr-TR" dirty="0"/>
              <a:t>Dr. Burcu ERTAŞ DÖLEK</a:t>
            </a:r>
          </a:p>
        </p:txBody>
      </p:sp>
    </p:spTree>
    <p:extLst>
      <p:ext uri="{BB962C8B-B14F-4D97-AF65-F5344CB8AC3E}">
        <p14:creationId xmlns:p14="http://schemas.microsoft.com/office/powerpoint/2010/main" val="747856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5295900" cy="4351338"/>
          </a:xfrm>
        </p:spPr>
        <p:txBody>
          <a:bodyPr/>
          <a:lstStyle/>
          <a:p>
            <a:pPr marL="0" indent="0" algn="just">
              <a:buNone/>
            </a:pPr>
            <a:r>
              <a:rPr lang="tr-TR" altLang="tr-TR" dirty="0" smtClean="0">
                <a:latin typeface="Comic Sans MS" panose="030F0702030302020204" pitchFamily="66" charset="0"/>
              </a:rPr>
              <a:t>	Her </a:t>
            </a:r>
            <a:r>
              <a:rPr lang="tr-TR" altLang="tr-TR" dirty="0">
                <a:latin typeface="Comic Sans MS" panose="030F0702030302020204" pitchFamily="66" charset="0"/>
              </a:rPr>
              <a:t>birey için öğrenme hızı değişiktir ve etkin bir antrenör grubun çoğunluğuna yararlı olacak bir yaklaşım uygulamalıdır. </a:t>
            </a:r>
          </a:p>
          <a:p>
            <a:pPr marL="0" indent="0">
              <a:buNone/>
            </a:pPr>
            <a:r>
              <a:rPr lang="tr-TR" altLang="tr-TR" dirty="0">
                <a:latin typeface="Comic Sans MS" panose="030F0702030302020204" pitchFamily="66" charset="0"/>
              </a:rPr>
              <a:t>	Ancak öğrenim sırasındaki değişik aşamalarda, </a:t>
            </a:r>
            <a:r>
              <a:rPr lang="tr-TR" altLang="tr-TR" dirty="0" smtClean="0">
                <a:latin typeface="Comic Sans MS" panose="030F0702030302020204" pitchFamily="66" charset="0"/>
              </a:rPr>
              <a:t>grubun </a:t>
            </a:r>
            <a:r>
              <a:rPr lang="tr-TR" altLang="tr-TR" dirty="0">
                <a:latin typeface="Comic Sans MS" panose="030F0702030302020204" pitchFamily="66" charset="0"/>
              </a:rPr>
              <a:t>içindeki bireylere özel ilgi gösterilmesi gerekebilir. </a:t>
            </a:r>
          </a:p>
          <a:p>
            <a:pPr marL="0" indent="0">
              <a:buNone/>
            </a:pPr>
            <a:r>
              <a:rPr lang="tr-TR" altLang="tr-TR" dirty="0">
                <a:latin typeface="Comic Sans MS" panose="030F0702030302020204" pitchFamily="66" charset="0"/>
              </a:rPr>
              <a:t>	</a:t>
            </a:r>
            <a:endParaRPr lang="en-US" dirty="0"/>
          </a:p>
        </p:txBody>
      </p:sp>
      <p:pic>
        <p:nvPicPr>
          <p:cNvPr id="4" name="Resim 3"/>
          <p:cNvPicPr>
            <a:picLocks noChangeAspect="1"/>
          </p:cNvPicPr>
          <p:nvPr/>
        </p:nvPicPr>
        <p:blipFill>
          <a:blip r:embed="rId2"/>
          <a:stretch>
            <a:fillRect/>
          </a:stretch>
        </p:blipFill>
        <p:spPr>
          <a:xfrm>
            <a:off x="6388100" y="2033645"/>
            <a:ext cx="5803900" cy="3278129"/>
          </a:xfrm>
          <a:prstGeom prst="rect">
            <a:avLst/>
          </a:prstGeom>
        </p:spPr>
      </p:pic>
      <p:pic>
        <p:nvPicPr>
          <p:cNvPr id="2" name="Resim 1"/>
          <p:cNvPicPr>
            <a:picLocks noChangeAspect="1"/>
          </p:cNvPicPr>
          <p:nvPr/>
        </p:nvPicPr>
        <p:blipFill>
          <a:blip r:embed="rId3"/>
          <a:stretch>
            <a:fillRect/>
          </a:stretch>
        </p:blipFill>
        <p:spPr>
          <a:xfrm>
            <a:off x="0" y="6082766"/>
            <a:ext cx="2566638" cy="585267"/>
          </a:xfrm>
          <a:prstGeom prst="rect">
            <a:avLst/>
          </a:prstGeom>
        </p:spPr>
      </p:pic>
      <p:sp>
        <p:nvSpPr>
          <p:cNvPr id="5" name="Dikdörtgen 4"/>
          <p:cNvSpPr/>
          <p:nvPr/>
        </p:nvSpPr>
        <p:spPr>
          <a:xfrm>
            <a:off x="9702642" y="6298701"/>
            <a:ext cx="2337115" cy="369332"/>
          </a:xfrm>
          <a:prstGeom prst="rect">
            <a:avLst/>
          </a:prstGeom>
        </p:spPr>
        <p:txBody>
          <a:bodyPr wrap="none">
            <a:spAutoFit/>
          </a:bodyPr>
          <a:lstStyle/>
          <a:p>
            <a:r>
              <a:rPr lang="tr-TR" dirty="0"/>
              <a:t>Dr. Burcu ERTAŞ DÖLEK</a:t>
            </a:r>
          </a:p>
        </p:txBody>
      </p:sp>
    </p:spTree>
    <p:extLst>
      <p:ext uri="{BB962C8B-B14F-4D97-AF65-F5344CB8AC3E}">
        <p14:creationId xmlns:p14="http://schemas.microsoft.com/office/powerpoint/2010/main" val="1687746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5295900" cy="3749675"/>
          </a:xfrm>
        </p:spPr>
        <p:txBody>
          <a:bodyPr>
            <a:normAutofit fontScale="62500" lnSpcReduction="20000"/>
          </a:bodyPr>
          <a:lstStyle/>
          <a:p>
            <a:pPr marL="0" indent="0">
              <a:buNone/>
            </a:pPr>
            <a:r>
              <a:rPr lang="tr-TR" altLang="tr-TR" dirty="0" smtClean="0">
                <a:latin typeface="Comic Sans MS" panose="030F0702030302020204" pitchFamily="66" charset="0"/>
              </a:rPr>
              <a:t>	Dolayısıyla</a:t>
            </a:r>
            <a:r>
              <a:rPr lang="tr-TR" altLang="tr-TR" dirty="0">
                <a:latin typeface="Comic Sans MS" panose="030F0702030302020204" pitchFamily="66" charset="0"/>
              </a:rPr>
              <a:t>, antrenörün öğrencilerle kurmuş olduğu bağlantının hangi nedenlerden dolayı koptuğunu anlayabilmesi önem taşımaktadır. </a:t>
            </a:r>
          </a:p>
          <a:p>
            <a:pPr marL="0" indent="0">
              <a:buNone/>
            </a:pPr>
            <a:r>
              <a:rPr lang="tr-TR" altLang="tr-TR" dirty="0">
                <a:latin typeface="Comic Sans MS" panose="030F0702030302020204" pitchFamily="66" charset="0"/>
              </a:rPr>
              <a:t>	Böyle bir anlayış antrenmanlar sırasında çıkabilecek sorunların önlenmesinde etkili rol oynayabilir. </a:t>
            </a:r>
          </a:p>
          <a:p>
            <a:pPr marL="0" indent="0">
              <a:buNone/>
            </a:pPr>
            <a:r>
              <a:rPr lang="tr-TR" altLang="tr-TR" dirty="0" smtClean="0">
                <a:latin typeface="Comic Sans MS" panose="030F0702030302020204" pitchFamily="66" charset="0"/>
              </a:rPr>
              <a:t>	Sporcularla kurulmuş </a:t>
            </a:r>
            <a:r>
              <a:rPr lang="tr-TR" altLang="tr-TR" dirty="0">
                <a:latin typeface="Comic Sans MS" panose="030F0702030302020204" pitchFamily="66" charset="0"/>
              </a:rPr>
              <a:t>olan bağlantının kopmasının başlıca nedenler şunlar olabilir.</a:t>
            </a:r>
            <a:endParaRPr lang="tr-TR" altLang="tr-TR" b="1" dirty="0" smtClean="0">
              <a:latin typeface="Comic Sans MS" panose="030F0702030302020204" pitchFamily="66" charset="0"/>
            </a:endParaRPr>
          </a:p>
          <a:p>
            <a:pPr marL="0" indent="0">
              <a:buNone/>
            </a:pPr>
            <a:r>
              <a:rPr lang="tr-TR" altLang="tr-TR" b="1" dirty="0" smtClean="0">
                <a:latin typeface="Comic Sans MS" panose="030F0702030302020204" pitchFamily="66" charset="0"/>
              </a:rPr>
              <a:t>	Doymuşluk</a:t>
            </a:r>
            <a:r>
              <a:rPr lang="tr-TR" altLang="tr-TR" dirty="0" smtClean="0">
                <a:latin typeface="Comic Sans MS" panose="030F0702030302020204" pitchFamily="66" charset="0"/>
              </a:rPr>
              <a:t>; doymuşluğun anlamı, sporcunun artık almış olduğu bilgilerden daha fazlasını alabilecek olanağı olmamasıdır. Bu konu fiziksel kapasite, önceki deneyimler ve genel zekâ standardına bağlı olacaktır. </a:t>
            </a:r>
            <a:endParaRPr lang="tr-TR" altLang="tr-TR" b="1" dirty="0" smtClean="0">
              <a:latin typeface="Comic Sans MS" panose="030F0702030302020204" pitchFamily="66" charset="0"/>
            </a:endParaRPr>
          </a:p>
          <a:p>
            <a:pPr marL="0" indent="0">
              <a:buNone/>
            </a:pPr>
            <a:r>
              <a:rPr lang="tr-TR" altLang="tr-TR" b="1" dirty="0" smtClean="0">
                <a:latin typeface="Comic Sans MS" panose="030F0702030302020204" pitchFamily="66" charset="0"/>
              </a:rPr>
              <a:t>	</a:t>
            </a:r>
            <a:endParaRPr lang="en-US" dirty="0"/>
          </a:p>
        </p:txBody>
      </p:sp>
      <p:pic>
        <p:nvPicPr>
          <p:cNvPr id="4" name="Resim 3"/>
          <p:cNvPicPr>
            <a:picLocks noChangeAspect="1"/>
          </p:cNvPicPr>
          <p:nvPr/>
        </p:nvPicPr>
        <p:blipFill>
          <a:blip r:embed="rId2"/>
          <a:stretch>
            <a:fillRect/>
          </a:stretch>
        </p:blipFill>
        <p:spPr>
          <a:xfrm>
            <a:off x="6484429" y="1600200"/>
            <a:ext cx="4645533" cy="3479800"/>
          </a:xfrm>
          <a:prstGeom prst="rect">
            <a:avLst/>
          </a:prstGeom>
        </p:spPr>
      </p:pic>
      <p:pic>
        <p:nvPicPr>
          <p:cNvPr id="2" name="Resim 1"/>
          <p:cNvPicPr>
            <a:picLocks noChangeAspect="1"/>
          </p:cNvPicPr>
          <p:nvPr/>
        </p:nvPicPr>
        <p:blipFill>
          <a:blip r:embed="rId3"/>
          <a:stretch>
            <a:fillRect/>
          </a:stretch>
        </p:blipFill>
        <p:spPr>
          <a:xfrm>
            <a:off x="0" y="6057366"/>
            <a:ext cx="2566638" cy="585267"/>
          </a:xfrm>
          <a:prstGeom prst="rect">
            <a:avLst/>
          </a:prstGeom>
        </p:spPr>
      </p:pic>
      <p:sp>
        <p:nvSpPr>
          <p:cNvPr id="5" name="Dikdörtgen 4"/>
          <p:cNvSpPr/>
          <p:nvPr/>
        </p:nvSpPr>
        <p:spPr>
          <a:xfrm>
            <a:off x="9677242" y="6273301"/>
            <a:ext cx="2337115" cy="369332"/>
          </a:xfrm>
          <a:prstGeom prst="rect">
            <a:avLst/>
          </a:prstGeom>
        </p:spPr>
        <p:txBody>
          <a:bodyPr wrap="none">
            <a:spAutoFit/>
          </a:bodyPr>
          <a:lstStyle/>
          <a:p>
            <a:r>
              <a:rPr lang="tr-TR" dirty="0"/>
              <a:t>Dr. Burcu ERTAŞ DÖLEK</a:t>
            </a:r>
          </a:p>
        </p:txBody>
      </p:sp>
    </p:spTree>
    <p:extLst>
      <p:ext uri="{BB962C8B-B14F-4D97-AF65-F5344CB8AC3E}">
        <p14:creationId xmlns:p14="http://schemas.microsoft.com/office/powerpoint/2010/main" val="3887778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38200" y="2156242"/>
            <a:ext cx="4089400" cy="3139321"/>
          </a:xfrm>
          <a:prstGeom prst="rect">
            <a:avLst/>
          </a:prstGeom>
        </p:spPr>
        <p:txBody>
          <a:bodyPr wrap="square">
            <a:spAutoFit/>
          </a:bodyPr>
          <a:lstStyle/>
          <a:p>
            <a:pPr algn="just"/>
            <a:r>
              <a:rPr lang="tr-TR" altLang="tr-TR" b="1" dirty="0">
                <a:latin typeface="Comic Sans MS" panose="030F0702030302020204" pitchFamily="66" charset="0"/>
              </a:rPr>
              <a:t>Dikkatin dağılmış olması;</a:t>
            </a:r>
            <a:r>
              <a:rPr lang="tr-TR" altLang="tr-TR" dirty="0">
                <a:latin typeface="Comic Sans MS" panose="030F0702030302020204" pitchFamily="66" charset="0"/>
              </a:rPr>
              <a:t> bu olgu iç veya dış etkenlere bağlı olabilir. Bazı etkenlere bağlı olanlar genellikle antrenörün kontrolünde olurlar, ancak korku ve endişe gibi iç etkenlere bağlı olanların anlaşılmadan geçip, öğrenme hızını olumsuz yönde etkilememeleri için antrenörün çok dikkatli olması gereklidir.</a:t>
            </a:r>
            <a:endParaRPr lang="tr-TR" altLang="tr-TR" b="1" dirty="0">
              <a:latin typeface="Comic Sans MS" panose="030F0702030302020204" pitchFamily="66" charset="0"/>
            </a:endParaRPr>
          </a:p>
          <a:p>
            <a:r>
              <a:rPr lang="tr-TR" altLang="tr-TR" b="1" dirty="0">
                <a:latin typeface="Comic Sans MS" panose="030F0702030302020204" pitchFamily="66" charset="0"/>
              </a:rPr>
              <a:t>	</a:t>
            </a:r>
            <a:endParaRPr lang="en-US" dirty="0"/>
          </a:p>
        </p:txBody>
      </p:sp>
      <p:pic>
        <p:nvPicPr>
          <p:cNvPr id="5" name="Resim 4"/>
          <p:cNvPicPr>
            <a:picLocks noChangeAspect="1"/>
          </p:cNvPicPr>
          <p:nvPr/>
        </p:nvPicPr>
        <p:blipFill>
          <a:blip r:embed="rId2"/>
          <a:stretch>
            <a:fillRect/>
          </a:stretch>
        </p:blipFill>
        <p:spPr>
          <a:xfrm>
            <a:off x="5994430" y="1699717"/>
            <a:ext cx="5505602" cy="3595846"/>
          </a:xfrm>
          <a:prstGeom prst="rect">
            <a:avLst/>
          </a:prstGeom>
        </p:spPr>
      </p:pic>
      <p:pic>
        <p:nvPicPr>
          <p:cNvPr id="2" name="Resim 1"/>
          <p:cNvPicPr>
            <a:picLocks noChangeAspect="1"/>
          </p:cNvPicPr>
          <p:nvPr/>
        </p:nvPicPr>
        <p:blipFill>
          <a:blip r:embed="rId3"/>
          <a:stretch>
            <a:fillRect/>
          </a:stretch>
        </p:blipFill>
        <p:spPr>
          <a:xfrm>
            <a:off x="126381" y="6006566"/>
            <a:ext cx="2566638" cy="585267"/>
          </a:xfrm>
          <a:prstGeom prst="rect">
            <a:avLst/>
          </a:prstGeom>
        </p:spPr>
      </p:pic>
      <p:sp>
        <p:nvSpPr>
          <p:cNvPr id="3" name="Dikdörtgen 2"/>
          <p:cNvSpPr/>
          <p:nvPr/>
        </p:nvSpPr>
        <p:spPr>
          <a:xfrm>
            <a:off x="9677242" y="6299199"/>
            <a:ext cx="2337115" cy="369332"/>
          </a:xfrm>
          <a:prstGeom prst="rect">
            <a:avLst/>
          </a:prstGeom>
        </p:spPr>
        <p:txBody>
          <a:bodyPr wrap="none">
            <a:spAutoFit/>
          </a:bodyPr>
          <a:lstStyle/>
          <a:p>
            <a:r>
              <a:rPr lang="tr-TR" dirty="0"/>
              <a:t>Dr. Burcu ERTAŞ DÖLEK</a:t>
            </a:r>
          </a:p>
        </p:txBody>
      </p:sp>
    </p:spTree>
    <p:extLst>
      <p:ext uri="{BB962C8B-B14F-4D97-AF65-F5344CB8AC3E}">
        <p14:creationId xmlns:p14="http://schemas.microsoft.com/office/powerpoint/2010/main" val="1937874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76300" y="1139825"/>
            <a:ext cx="5676900" cy="4351338"/>
          </a:xfrm>
        </p:spPr>
        <p:txBody>
          <a:bodyPr>
            <a:normAutofit fontScale="92500" lnSpcReduction="10000"/>
          </a:bodyPr>
          <a:lstStyle/>
          <a:p>
            <a:pPr marL="0" indent="0" algn="just">
              <a:buNone/>
            </a:pPr>
            <a:r>
              <a:rPr lang="tr-TR" altLang="tr-TR" b="1" dirty="0" smtClean="0">
                <a:latin typeface="Comic Sans MS" panose="030F0702030302020204" pitchFamily="66" charset="0"/>
              </a:rPr>
              <a:t>Öğretimde </a:t>
            </a:r>
            <a:r>
              <a:rPr lang="tr-TR" altLang="tr-TR" b="1" dirty="0">
                <a:latin typeface="Comic Sans MS" panose="030F0702030302020204" pitchFamily="66" charset="0"/>
              </a:rPr>
              <a:t>yanlış anlamalara neden olacak sözcüklerin kullanılması; b</a:t>
            </a:r>
            <a:r>
              <a:rPr lang="tr-TR" altLang="tr-TR" dirty="0">
                <a:latin typeface="Comic Sans MS" panose="030F0702030302020204" pitchFamily="66" charset="0"/>
              </a:rPr>
              <a:t>u konu sporculara verilen bilgilerle ilgilidir. Kullanılan sözcükler sporcuların bilgisi ve deneyimi içinde olmalıdır. Etkili olabilmeleri için, bütün </a:t>
            </a:r>
            <a:r>
              <a:rPr lang="tr-TR" altLang="tr-TR" dirty="0" smtClean="0">
                <a:latin typeface="Comic Sans MS" panose="030F0702030302020204" pitchFamily="66" charset="0"/>
              </a:rPr>
              <a:t>detayların ve tanımlarının </a:t>
            </a:r>
            <a:r>
              <a:rPr lang="tr-TR" altLang="tr-TR" dirty="0">
                <a:latin typeface="Comic Sans MS" panose="030F0702030302020204" pitchFamily="66" charset="0"/>
              </a:rPr>
              <a:t>kısa ve yerinde olmaları gereklidir. </a:t>
            </a:r>
            <a:endParaRPr lang="tr-TR" altLang="tr-TR" b="1" dirty="0">
              <a:latin typeface="Comic Sans MS" panose="030F0702030302020204" pitchFamily="66" charset="0"/>
            </a:endParaRPr>
          </a:p>
          <a:p>
            <a:pPr marL="0" indent="0" algn="just">
              <a:buNone/>
            </a:pPr>
            <a:r>
              <a:rPr lang="tr-TR" altLang="tr-TR" b="1" dirty="0" smtClean="0">
                <a:latin typeface="Comic Sans MS" panose="030F0702030302020204" pitchFamily="66" charset="0"/>
              </a:rPr>
              <a:t>Varsayımlar</a:t>
            </a:r>
            <a:r>
              <a:rPr lang="tr-TR" altLang="tr-TR" dirty="0">
                <a:latin typeface="Comic Sans MS" panose="030F0702030302020204" pitchFamily="66" charset="0"/>
              </a:rPr>
              <a:t>; bazı antrenörlerin, öğrencilere sunulan bilgileri otomatik olarak anlayacağını varsaymaları </a:t>
            </a:r>
            <a:r>
              <a:rPr lang="tr-TR" altLang="tr-TR" dirty="0" smtClean="0">
                <a:latin typeface="Comic Sans MS" panose="030F0702030302020204" pitchFamily="66" charset="0"/>
              </a:rPr>
              <a:t>durumudur.</a:t>
            </a:r>
            <a:endParaRPr lang="en-US" dirty="0"/>
          </a:p>
          <a:p>
            <a:endParaRPr lang="en-US" dirty="0"/>
          </a:p>
        </p:txBody>
      </p:sp>
      <p:pic>
        <p:nvPicPr>
          <p:cNvPr id="4" name="Resim 3"/>
          <p:cNvPicPr>
            <a:picLocks noChangeAspect="1"/>
          </p:cNvPicPr>
          <p:nvPr/>
        </p:nvPicPr>
        <p:blipFill>
          <a:blip r:embed="rId2"/>
          <a:stretch>
            <a:fillRect/>
          </a:stretch>
        </p:blipFill>
        <p:spPr>
          <a:xfrm>
            <a:off x="7696200" y="1410494"/>
            <a:ext cx="3810000" cy="3810000"/>
          </a:xfrm>
          <a:prstGeom prst="rect">
            <a:avLst/>
          </a:prstGeom>
        </p:spPr>
      </p:pic>
      <p:pic>
        <p:nvPicPr>
          <p:cNvPr id="2" name="Resim 1"/>
          <p:cNvPicPr>
            <a:picLocks noChangeAspect="1"/>
          </p:cNvPicPr>
          <p:nvPr/>
        </p:nvPicPr>
        <p:blipFill>
          <a:blip r:embed="rId3"/>
          <a:stretch>
            <a:fillRect/>
          </a:stretch>
        </p:blipFill>
        <p:spPr>
          <a:xfrm>
            <a:off x="0" y="6044666"/>
            <a:ext cx="2566638" cy="585267"/>
          </a:xfrm>
          <a:prstGeom prst="rect">
            <a:avLst/>
          </a:prstGeom>
        </p:spPr>
      </p:pic>
      <p:sp>
        <p:nvSpPr>
          <p:cNvPr id="5" name="Dikdörtgen 4"/>
          <p:cNvSpPr/>
          <p:nvPr/>
        </p:nvSpPr>
        <p:spPr>
          <a:xfrm>
            <a:off x="9601200" y="6337299"/>
            <a:ext cx="2337115" cy="369332"/>
          </a:xfrm>
          <a:prstGeom prst="rect">
            <a:avLst/>
          </a:prstGeom>
        </p:spPr>
        <p:txBody>
          <a:bodyPr wrap="none">
            <a:spAutoFit/>
          </a:bodyPr>
          <a:lstStyle/>
          <a:p>
            <a:r>
              <a:rPr lang="tr-TR" dirty="0"/>
              <a:t>Dr. Burcu ERTAŞ DÖLEK</a:t>
            </a:r>
          </a:p>
        </p:txBody>
      </p:sp>
    </p:spTree>
    <p:extLst>
      <p:ext uri="{BB962C8B-B14F-4D97-AF65-F5344CB8AC3E}">
        <p14:creationId xmlns:p14="http://schemas.microsoft.com/office/powerpoint/2010/main" val="137394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0" y="1406525"/>
            <a:ext cx="5016500" cy="4351338"/>
          </a:xfrm>
        </p:spPr>
        <p:txBody>
          <a:bodyPr>
            <a:normAutofit fontScale="92500" lnSpcReduction="10000"/>
          </a:bodyPr>
          <a:lstStyle/>
          <a:p>
            <a:pPr marL="0" indent="0" algn="just">
              <a:buNone/>
            </a:pPr>
            <a:r>
              <a:rPr lang="tr-TR" altLang="tr-TR" b="1" dirty="0" smtClean="0">
                <a:latin typeface="Comic Sans MS" panose="030F0702030302020204" pitchFamily="66" charset="0"/>
              </a:rPr>
              <a:t>	Yanlış Yorumlama; </a:t>
            </a:r>
            <a:r>
              <a:rPr lang="tr-TR" altLang="tr-TR" dirty="0">
                <a:latin typeface="Comic Sans MS" panose="030F0702030302020204" pitchFamily="66" charset="0"/>
              </a:rPr>
              <a:t>ö</a:t>
            </a:r>
            <a:r>
              <a:rPr lang="tr-TR" altLang="tr-TR" dirty="0" smtClean="0">
                <a:latin typeface="Comic Sans MS" panose="030F0702030302020204" pitchFamily="66" charset="0"/>
              </a:rPr>
              <a:t>zellikle sınırlı deneyimli olan çocuklar basta olmak üzere, öğrenciler onlara verilmiş olan bilgileri, sadece verildikleri şekiller hakkında deneyimli olmadıkları için, yanlış anlayabilirler. Dolayısıyla, antrenör, verdiği bilgilerin anlaşılıp anlaşılmadığını sürekli olarak kontrol etmelidir. </a:t>
            </a:r>
          </a:p>
          <a:p>
            <a:pPr marL="0" indent="0" algn="just">
              <a:buNone/>
            </a:pPr>
            <a:r>
              <a:rPr lang="tr-TR" altLang="tr-TR" b="1" dirty="0">
                <a:latin typeface="Comic Sans MS" panose="030F0702030302020204" pitchFamily="66" charset="0"/>
              </a:rPr>
              <a:t>	</a:t>
            </a:r>
            <a:r>
              <a:rPr lang="tr-TR" altLang="tr-TR" b="1" dirty="0" smtClean="0">
                <a:latin typeface="Comic Sans MS" panose="030F0702030302020204" pitchFamily="66" charset="0"/>
              </a:rPr>
              <a:t>	</a:t>
            </a:r>
            <a:endParaRPr lang="en-US" dirty="0"/>
          </a:p>
        </p:txBody>
      </p:sp>
      <p:pic>
        <p:nvPicPr>
          <p:cNvPr id="5" name="Resim 4"/>
          <p:cNvPicPr>
            <a:picLocks noChangeAspect="1"/>
          </p:cNvPicPr>
          <p:nvPr/>
        </p:nvPicPr>
        <p:blipFill>
          <a:blip r:embed="rId2"/>
          <a:stretch>
            <a:fillRect/>
          </a:stretch>
        </p:blipFill>
        <p:spPr>
          <a:xfrm>
            <a:off x="6172200" y="1406525"/>
            <a:ext cx="5186240" cy="3479800"/>
          </a:xfrm>
          <a:prstGeom prst="rect">
            <a:avLst/>
          </a:prstGeom>
        </p:spPr>
      </p:pic>
      <p:pic>
        <p:nvPicPr>
          <p:cNvPr id="2" name="Resim 1"/>
          <p:cNvPicPr>
            <a:picLocks noChangeAspect="1"/>
          </p:cNvPicPr>
          <p:nvPr/>
        </p:nvPicPr>
        <p:blipFill>
          <a:blip r:embed="rId3"/>
          <a:stretch>
            <a:fillRect/>
          </a:stretch>
        </p:blipFill>
        <p:spPr>
          <a:xfrm>
            <a:off x="126381" y="6057366"/>
            <a:ext cx="2566638" cy="585267"/>
          </a:xfrm>
          <a:prstGeom prst="rect">
            <a:avLst/>
          </a:prstGeom>
        </p:spPr>
      </p:pic>
      <p:sp>
        <p:nvSpPr>
          <p:cNvPr id="4" name="Dikdörtgen 3"/>
          <p:cNvSpPr/>
          <p:nvPr/>
        </p:nvSpPr>
        <p:spPr>
          <a:xfrm>
            <a:off x="9639142" y="6273301"/>
            <a:ext cx="2337115" cy="369332"/>
          </a:xfrm>
          <a:prstGeom prst="rect">
            <a:avLst/>
          </a:prstGeom>
        </p:spPr>
        <p:txBody>
          <a:bodyPr wrap="none">
            <a:spAutoFit/>
          </a:bodyPr>
          <a:lstStyle/>
          <a:p>
            <a:r>
              <a:rPr lang="tr-TR" dirty="0"/>
              <a:t>Dr. Burcu ERTAŞ DÖLEK</a:t>
            </a:r>
          </a:p>
        </p:txBody>
      </p:sp>
    </p:spTree>
    <p:extLst>
      <p:ext uri="{BB962C8B-B14F-4D97-AF65-F5344CB8AC3E}">
        <p14:creationId xmlns:p14="http://schemas.microsoft.com/office/powerpoint/2010/main" val="3587003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25625"/>
            <a:ext cx="5257800" cy="4351338"/>
          </a:xfrm>
        </p:spPr>
        <p:txBody>
          <a:bodyPr/>
          <a:lstStyle/>
          <a:p>
            <a:pPr algn="just"/>
            <a:r>
              <a:rPr lang="tr-TR" altLang="tr-TR" b="1" dirty="0">
                <a:latin typeface="Comic Sans MS" panose="030F0702030302020204" pitchFamily="66" charset="0"/>
              </a:rPr>
              <a:t>Bağlantı Kurma; </a:t>
            </a:r>
            <a:r>
              <a:rPr lang="tr-TR" altLang="tr-TR" dirty="0">
                <a:latin typeface="Comic Sans MS" panose="030F0702030302020204" pitchFamily="66" charset="0"/>
              </a:rPr>
              <a:t>başarılı bir antrenör takımıyla etkili şekilde bağlantı kurabilme yeteneğine sahip olmalıdır. Yüzme öğretiminde en etkili bağlantı kurma yöntemleri de göstererek, sözle, mimiklerle ve el hareketleri ile yapılanlar olmaktadır</a:t>
            </a:r>
            <a:r>
              <a:rPr lang="tr-TR" altLang="tr-TR" b="1" dirty="0">
                <a:latin typeface="Comic Sans MS" panose="030F0702030302020204" pitchFamily="66" charset="0"/>
              </a:rPr>
              <a:t>.</a:t>
            </a:r>
          </a:p>
          <a:p>
            <a:endParaRPr lang="en-US" dirty="0"/>
          </a:p>
        </p:txBody>
      </p:sp>
      <p:pic>
        <p:nvPicPr>
          <p:cNvPr id="4" name="Resim 3"/>
          <p:cNvPicPr>
            <a:picLocks noChangeAspect="1"/>
          </p:cNvPicPr>
          <p:nvPr/>
        </p:nvPicPr>
        <p:blipFill>
          <a:blip r:embed="rId2"/>
          <a:stretch>
            <a:fillRect/>
          </a:stretch>
        </p:blipFill>
        <p:spPr>
          <a:xfrm>
            <a:off x="6758621" y="563563"/>
            <a:ext cx="4420553" cy="5613400"/>
          </a:xfrm>
          <a:prstGeom prst="rect">
            <a:avLst/>
          </a:prstGeom>
        </p:spPr>
      </p:pic>
      <p:pic>
        <p:nvPicPr>
          <p:cNvPr id="2" name="Resim 1"/>
          <p:cNvPicPr>
            <a:picLocks noChangeAspect="1"/>
          </p:cNvPicPr>
          <p:nvPr/>
        </p:nvPicPr>
        <p:blipFill>
          <a:blip r:embed="rId3"/>
          <a:stretch>
            <a:fillRect/>
          </a:stretch>
        </p:blipFill>
        <p:spPr>
          <a:xfrm>
            <a:off x="0" y="6044666"/>
            <a:ext cx="2566638" cy="585267"/>
          </a:xfrm>
          <a:prstGeom prst="rect">
            <a:avLst/>
          </a:prstGeom>
        </p:spPr>
      </p:pic>
      <p:sp>
        <p:nvSpPr>
          <p:cNvPr id="5" name="Dikdörtgen 4"/>
          <p:cNvSpPr/>
          <p:nvPr/>
        </p:nvSpPr>
        <p:spPr>
          <a:xfrm>
            <a:off x="9461342" y="6260601"/>
            <a:ext cx="2337115" cy="369332"/>
          </a:xfrm>
          <a:prstGeom prst="rect">
            <a:avLst/>
          </a:prstGeom>
        </p:spPr>
        <p:txBody>
          <a:bodyPr wrap="none">
            <a:spAutoFit/>
          </a:bodyPr>
          <a:lstStyle/>
          <a:p>
            <a:r>
              <a:rPr lang="tr-TR" dirty="0"/>
              <a:t>Dr. Burcu ERTAŞ DÖLEK</a:t>
            </a:r>
          </a:p>
        </p:txBody>
      </p:sp>
    </p:spTree>
    <p:extLst>
      <p:ext uri="{BB962C8B-B14F-4D97-AF65-F5344CB8AC3E}">
        <p14:creationId xmlns:p14="http://schemas.microsoft.com/office/powerpoint/2010/main" val="273898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77181" y="6044666"/>
            <a:ext cx="2566638" cy="585267"/>
          </a:xfrm>
          <a:prstGeom prst="rect">
            <a:avLst/>
          </a:prstGeom>
        </p:spPr>
      </p:pic>
      <p:sp>
        <p:nvSpPr>
          <p:cNvPr id="3" name="İçerik Yer Tutucusu 2"/>
          <p:cNvSpPr>
            <a:spLocks noGrp="1"/>
          </p:cNvSpPr>
          <p:nvPr>
            <p:ph idx="1"/>
          </p:nvPr>
        </p:nvSpPr>
        <p:spPr>
          <a:xfrm>
            <a:off x="774700" y="1084263"/>
            <a:ext cx="10744200" cy="2286000"/>
          </a:xfrm>
        </p:spPr>
        <p:txBody>
          <a:bodyPr>
            <a:normAutofit fontScale="62500" lnSpcReduction="20000"/>
          </a:bodyPr>
          <a:lstStyle/>
          <a:p>
            <a:pPr marL="0" indent="0" algn="just">
              <a:buNone/>
            </a:pPr>
            <a:r>
              <a:rPr lang="tr-TR" altLang="tr-TR" b="1" dirty="0" smtClean="0">
                <a:latin typeface="Comic Sans MS" panose="030F0702030302020204" pitchFamily="66" charset="0"/>
              </a:rPr>
              <a:t>	Göstererek </a:t>
            </a:r>
            <a:r>
              <a:rPr lang="tr-TR" altLang="tr-TR" b="1" dirty="0">
                <a:latin typeface="Comic Sans MS" panose="030F0702030302020204" pitchFamily="66" charset="0"/>
              </a:rPr>
              <a:t>öğretme;</a:t>
            </a:r>
            <a:r>
              <a:rPr lang="tr-TR" altLang="tr-TR" dirty="0">
                <a:latin typeface="Comic Sans MS" panose="030F0702030302020204" pitchFamily="66" charset="0"/>
              </a:rPr>
              <a:t> çocuklar yapılan bir uygulamayı gözlem ve taklit ederek öğrendiklerine göre, iyi bir uygulama gösterisi ile birlikte yapılacak kısa bir yorum öğrenilecek beceri hakkında açık bir fikir sahibi olunmasında yardımcı olacaktır. En önemli faktörler havuzun kenarında antrenör tarafından vurgulanırken, öğrencilere suda yapılmakta olan performansı dikkatle izleme fırsatının uygulamalı bir şekilde verilmesi çok önemlidir. </a:t>
            </a:r>
          </a:p>
          <a:p>
            <a:pPr marL="0" indent="0" algn="just">
              <a:buNone/>
            </a:pPr>
            <a:r>
              <a:rPr lang="tr-TR" altLang="tr-TR" dirty="0">
                <a:latin typeface="Comic Sans MS" panose="030F0702030302020204" pitchFamily="66" charset="0"/>
              </a:rPr>
              <a:t>	Göstererek bağlantı kurmanın önemli unsurlardan biri de insan sesinin yıpranmasını engelleyebilecek olan mimik ve vücut işaretlerinin kullanılmasıdır. Ancak, öğretmenin havuzda yapacağı herhangi bir uygulamalı gösterinin </a:t>
            </a:r>
            <a:r>
              <a:rPr lang="tr-TR" altLang="tr-TR" b="1" dirty="0">
                <a:latin typeface="Comic Sans MS" panose="030F0702030302020204" pitchFamily="66" charset="0"/>
              </a:rPr>
              <a:t>DOĞRU OLMASI </a:t>
            </a:r>
            <a:r>
              <a:rPr lang="tr-TR" altLang="tr-TR" dirty="0">
                <a:latin typeface="Comic Sans MS" panose="030F0702030302020204" pitchFamily="66" charset="0"/>
              </a:rPr>
              <a:t>şarttır.</a:t>
            </a:r>
            <a:endParaRPr lang="en-US" dirty="0"/>
          </a:p>
          <a:p>
            <a:endParaRPr lang="en-US" dirty="0"/>
          </a:p>
        </p:txBody>
      </p:sp>
      <p:pic>
        <p:nvPicPr>
          <p:cNvPr id="5" name="Resim 4"/>
          <p:cNvPicPr>
            <a:picLocks noChangeAspect="1"/>
          </p:cNvPicPr>
          <p:nvPr/>
        </p:nvPicPr>
        <p:blipFill>
          <a:blip r:embed="rId3"/>
          <a:stretch>
            <a:fillRect/>
          </a:stretch>
        </p:blipFill>
        <p:spPr>
          <a:xfrm>
            <a:off x="2948870" y="3370263"/>
            <a:ext cx="6004630" cy="2795906"/>
          </a:xfrm>
          <a:prstGeom prst="rect">
            <a:avLst/>
          </a:prstGeom>
        </p:spPr>
      </p:pic>
      <p:sp>
        <p:nvSpPr>
          <p:cNvPr id="4" name="Dikdörtgen 3"/>
          <p:cNvSpPr/>
          <p:nvPr/>
        </p:nvSpPr>
        <p:spPr>
          <a:xfrm>
            <a:off x="9639142" y="6260601"/>
            <a:ext cx="2337115" cy="369332"/>
          </a:xfrm>
          <a:prstGeom prst="rect">
            <a:avLst/>
          </a:prstGeom>
        </p:spPr>
        <p:txBody>
          <a:bodyPr wrap="none">
            <a:spAutoFit/>
          </a:bodyPr>
          <a:lstStyle/>
          <a:p>
            <a:r>
              <a:rPr lang="tr-TR" dirty="0"/>
              <a:t>Dr. Burcu ERTAŞ DÖLEK</a:t>
            </a:r>
          </a:p>
        </p:txBody>
      </p:sp>
    </p:spTree>
    <p:extLst>
      <p:ext uri="{BB962C8B-B14F-4D97-AF65-F5344CB8AC3E}">
        <p14:creationId xmlns:p14="http://schemas.microsoft.com/office/powerpoint/2010/main" val="243518435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194</Words>
  <Application>Microsoft Office PowerPoint</Application>
  <PresentationFormat>Geniş ekran</PresentationFormat>
  <Paragraphs>35</Paragraphs>
  <Slides>10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10</vt:i4>
      </vt:variant>
    </vt:vector>
  </HeadingPairs>
  <TitlesOfParts>
    <vt:vector size="15" baseType="lpstr">
      <vt:lpstr>Arial</vt:lpstr>
      <vt:lpstr>Calibri</vt:lpstr>
      <vt:lpstr>Calibri Light</vt:lpstr>
      <vt:lpstr>Comic Sans MS</vt:lpstr>
      <vt:lpstr>Office Teması</vt:lpstr>
      <vt:lpstr>Temel Yüzme Eğitimi III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Temel Yüzme Eğitimi III</dc:title>
  <dc:creator>BURCU</dc:creator>
  <cp:lastModifiedBy>BURCU</cp:lastModifiedBy>
  <cp:revision>3</cp:revision>
  <dcterms:created xsi:type="dcterms:W3CDTF">2017-11-30T21:50:49Z</dcterms:created>
  <dcterms:modified xsi:type="dcterms:W3CDTF">2017-12-02T23:17:28Z</dcterms:modified>
</cp:coreProperties>
</file>