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78" r:id="rId5"/>
    <p:sldId id="266" r:id="rId6"/>
    <p:sldId id="268" r:id="rId7"/>
    <p:sldId id="270" r:id="rId8"/>
    <p:sldId id="271" r:id="rId9"/>
    <p:sldId id="273" r:id="rId10"/>
    <p:sldId id="27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0515600" cy="5663045"/>
          </a:xfrm>
        </p:spPr>
        <p:txBody>
          <a:bodyPr>
            <a:noAutofit/>
          </a:bodyPr>
          <a:lstStyle/>
          <a:p>
            <a:r>
              <a:rPr lang="tr-TR" sz="2400" dirty="0" smtClean="0"/>
              <a:t>Malzemelerin mekanik zorlamalar altındaki davranışı, mekanik özellikler olarak adlandırılır.</a:t>
            </a:r>
          </a:p>
          <a:p>
            <a:r>
              <a:rPr lang="tr-TR" sz="2400" dirty="0" smtClean="0"/>
              <a:t>Mekanik özellikler, atomlar arası bağ kuvvetlerine ve malzemenin iç yapısına bağlıdır.</a:t>
            </a:r>
          </a:p>
          <a:p>
            <a:r>
              <a:rPr lang="tr-TR" sz="2400" dirty="0" smtClean="0"/>
              <a:t>Her malzeme için karakteristik bir “gerilme-şekil değiştirme” (</a:t>
            </a:r>
            <a:r>
              <a:rPr lang="tr-TR" sz="2400" dirty="0" err="1" smtClean="0"/>
              <a:t>stress-strain</a:t>
            </a:r>
            <a:r>
              <a:rPr lang="tr-TR" sz="2400" dirty="0" smtClean="0"/>
              <a:t>) ilişkisi vardır.</a:t>
            </a:r>
          </a:p>
          <a:p>
            <a:r>
              <a:rPr lang="tr-TR" sz="2400" dirty="0" smtClean="0"/>
              <a:t>Bu ilişki genellikle çekme deneyi ile saptanır.</a:t>
            </a:r>
          </a:p>
          <a:p>
            <a:r>
              <a:rPr lang="tr-TR" sz="2400" b="1" dirty="0" smtClean="0"/>
              <a:t>Gerilme: </a:t>
            </a:r>
            <a:r>
              <a:rPr lang="en-US" sz="2400" dirty="0" smtClean="0"/>
              <a:t>H</a:t>
            </a:r>
            <a:r>
              <a:rPr lang="tr-TR" sz="2400" dirty="0" err="1" smtClean="0"/>
              <a:t>erhangi</a:t>
            </a:r>
            <a:r>
              <a:rPr lang="tr-TR" sz="2400" dirty="0" smtClean="0"/>
              <a:t> bir kesitte birim alana düşen</a:t>
            </a:r>
            <a:r>
              <a:rPr lang="en-US" sz="2400" dirty="0" smtClean="0"/>
              <a:t> </a:t>
            </a:r>
            <a:r>
              <a:rPr lang="tr-TR" sz="2400" dirty="0" smtClean="0"/>
              <a:t>kuvvete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78348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242491" cy="566304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Sertlik</a:t>
            </a:r>
            <a:r>
              <a:rPr lang="en-US" sz="2400" b="1" dirty="0" smtClean="0"/>
              <a:t>:</a:t>
            </a:r>
          </a:p>
          <a:p>
            <a:endParaRPr lang="tr-TR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24" y="1100397"/>
            <a:ext cx="9672601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7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4886091" cy="566304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Çekme</a:t>
            </a:r>
            <a:r>
              <a:rPr lang="en-US" sz="2400" b="1" dirty="0" smtClean="0"/>
              <a:t> (Normal) </a:t>
            </a:r>
            <a:r>
              <a:rPr lang="tr-TR" sz="2400" b="1" dirty="0" smtClean="0"/>
              <a:t>Gerilme</a:t>
            </a:r>
            <a:r>
              <a:rPr lang="en-US" sz="2400" b="1" dirty="0" err="1" smtClean="0"/>
              <a:t>si</a:t>
            </a:r>
            <a:r>
              <a:rPr lang="tr-TR" sz="2400" b="1" dirty="0" smtClean="0"/>
              <a:t>: </a:t>
            </a:r>
            <a:r>
              <a:rPr lang="en-US" sz="2400" dirty="0" err="1" smtClean="0"/>
              <a:t>Kuvvet</a:t>
            </a:r>
            <a:r>
              <a:rPr lang="en-US" sz="2400" dirty="0" smtClean="0"/>
              <a:t> </a:t>
            </a:r>
            <a:r>
              <a:rPr lang="en-US" sz="2400" dirty="0" err="1" smtClean="0"/>
              <a:t>kesite</a:t>
            </a:r>
            <a:r>
              <a:rPr lang="en-US" sz="2400" dirty="0" smtClean="0"/>
              <a:t> </a:t>
            </a:r>
            <a:r>
              <a:rPr lang="en-US" sz="2400" dirty="0" err="1" smtClean="0"/>
              <a:t>dik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boy </a:t>
            </a:r>
            <a:r>
              <a:rPr lang="en-US" sz="2400" dirty="0" err="1" smtClean="0"/>
              <a:t>değişimlerine</a:t>
            </a:r>
            <a:r>
              <a:rPr lang="en-US" sz="2400" dirty="0" smtClean="0"/>
              <a:t> </a:t>
            </a:r>
            <a:r>
              <a:rPr lang="en-US" sz="2400" dirty="0" err="1" smtClean="0"/>
              <a:t>yol</a:t>
            </a:r>
            <a:r>
              <a:rPr lang="en-US" sz="2400" dirty="0" smtClean="0"/>
              <a:t> </a:t>
            </a:r>
            <a:r>
              <a:rPr lang="en-US" sz="2400" dirty="0" err="1" smtClean="0"/>
              <a:t>açıyorsa</a:t>
            </a:r>
            <a:r>
              <a:rPr lang="en-US" sz="2400" dirty="0" smtClean="0"/>
              <a:t> </a:t>
            </a:r>
            <a:r>
              <a:rPr lang="en-US" sz="2400" dirty="0" err="1" smtClean="0"/>
              <a:t>çekme</a:t>
            </a:r>
            <a:r>
              <a:rPr lang="en-US" sz="2400" dirty="0" smtClean="0"/>
              <a:t> (normal </a:t>
            </a:r>
            <a:r>
              <a:rPr lang="en-US" sz="2400" dirty="0" err="1" smtClean="0"/>
              <a:t>gerilme</a:t>
            </a:r>
            <a:r>
              <a:rPr lang="en-US" sz="2400" dirty="0" smtClean="0"/>
              <a:t>) </a:t>
            </a:r>
            <a:r>
              <a:rPr lang="en-US" sz="2400" dirty="0" err="1" smtClean="0"/>
              <a:t>gerilmesi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Norma </a:t>
            </a:r>
            <a:r>
              <a:rPr lang="en-US" sz="2400" dirty="0" err="1" smtClean="0"/>
              <a:t>gerilmeler</a:t>
            </a:r>
            <a:r>
              <a:rPr lang="en-US" sz="2400" dirty="0" smtClean="0"/>
              <a:t> </a:t>
            </a:r>
            <a:r>
              <a:rPr lang="en-US" sz="2400" dirty="0" err="1" smtClean="0"/>
              <a:t>artı</a:t>
            </a:r>
            <a:r>
              <a:rPr lang="en-US" sz="2400" dirty="0" smtClean="0"/>
              <a:t> </a:t>
            </a:r>
            <a:r>
              <a:rPr lang="en-US" sz="2400" dirty="0" err="1" smtClean="0"/>
              <a:t>işaretli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çekme</a:t>
            </a:r>
            <a:r>
              <a:rPr lang="en-US" sz="2400" dirty="0" smtClean="0"/>
              <a:t>, </a:t>
            </a:r>
            <a:r>
              <a:rPr lang="en-US" sz="2400" dirty="0" err="1" smtClean="0"/>
              <a:t>eksi</a:t>
            </a:r>
            <a:r>
              <a:rPr lang="en-US" sz="2400" dirty="0" smtClean="0"/>
              <a:t> </a:t>
            </a:r>
            <a:r>
              <a:rPr lang="en-US" sz="2400" dirty="0" err="1" smtClean="0"/>
              <a:t>işaretli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basma</a:t>
            </a:r>
            <a:r>
              <a:rPr lang="en-US" sz="2400" dirty="0" smtClean="0"/>
              <a:t> </a:t>
            </a:r>
            <a:r>
              <a:rPr lang="en-US" sz="2400" dirty="0" err="1" smtClean="0"/>
              <a:t>anlamına</a:t>
            </a:r>
            <a:r>
              <a:rPr lang="en-US" sz="2400" dirty="0" smtClean="0"/>
              <a:t> </a:t>
            </a:r>
            <a:r>
              <a:rPr lang="en-US" sz="2400" dirty="0" err="1" smtClean="0"/>
              <a:t>gelir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Kayma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Gerilmesi</a:t>
            </a:r>
            <a:r>
              <a:rPr lang="en-US" sz="2400" b="1" dirty="0" smtClean="0"/>
              <a:t>: </a:t>
            </a:r>
            <a:r>
              <a:rPr lang="en-US" sz="2400" dirty="0" err="1" smtClean="0"/>
              <a:t>kuvvet</a:t>
            </a:r>
            <a:r>
              <a:rPr lang="en-US" sz="2400" dirty="0" smtClean="0"/>
              <a:t> </a:t>
            </a:r>
            <a:r>
              <a:rPr lang="en-US" sz="2400" dirty="0" err="1" smtClean="0"/>
              <a:t>kesit</a:t>
            </a:r>
            <a:r>
              <a:rPr lang="en-US" sz="2400" dirty="0" smtClean="0"/>
              <a:t> </a:t>
            </a:r>
            <a:r>
              <a:rPr lang="en-US" sz="2400" dirty="0" err="1" smtClean="0"/>
              <a:t>içinde</a:t>
            </a:r>
            <a:r>
              <a:rPr lang="en-US" sz="2400" dirty="0" smtClean="0"/>
              <a:t> </a:t>
            </a:r>
            <a:r>
              <a:rPr lang="en-US" sz="2400" dirty="0" err="1" smtClean="0"/>
              <a:t>ise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açı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değişimlerine</a:t>
            </a:r>
            <a:r>
              <a:rPr lang="en-US" sz="2400" dirty="0" smtClean="0"/>
              <a:t> </a:t>
            </a:r>
            <a:r>
              <a:rPr lang="en-US" sz="2400" dirty="0" err="1" smtClean="0"/>
              <a:t>sebep</a:t>
            </a:r>
            <a:r>
              <a:rPr lang="en-US" sz="2400" dirty="0" smtClean="0"/>
              <a:t> </a:t>
            </a:r>
            <a:r>
              <a:rPr lang="en-US" sz="2400" dirty="0" err="1" smtClean="0"/>
              <a:t>oluyorsa</a:t>
            </a:r>
            <a:r>
              <a:rPr lang="en-US" sz="2400" dirty="0" smtClean="0"/>
              <a:t> </a:t>
            </a:r>
            <a:r>
              <a:rPr lang="en-US" sz="2400" dirty="0" err="1" smtClean="0"/>
              <a:t>kayma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gerilmesi</a:t>
            </a:r>
            <a:r>
              <a:rPr lang="en-US" sz="2400" dirty="0" smtClean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endParaRPr lang="tr-TR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İçerik Yer Tutucusu 2"/>
              <p:cNvSpPr txBox="1">
                <a:spLocks/>
              </p:cNvSpPr>
              <p:nvPr/>
            </p:nvSpPr>
            <p:spPr>
              <a:xfrm>
                <a:off x="5600700" y="614041"/>
                <a:ext cx="5131345" cy="60265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dirty="0" smtClean="0"/>
                  <a:t>Şekil </a:t>
                </a:r>
                <a:r>
                  <a:rPr lang="en-US" sz="2400" b="1" dirty="0" err="1" smtClean="0"/>
                  <a:t>Değişimleri</a:t>
                </a:r>
                <a:r>
                  <a:rPr lang="en-US" sz="2400" b="1" dirty="0" smtClean="0"/>
                  <a:t>: </a:t>
                </a:r>
                <a:r>
                  <a:rPr lang="en-US" sz="2400" dirty="0" err="1" smtClean="0"/>
                  <a:t>malzemeler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kuvvet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altında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değişikliğine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uğrarlar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err="1" smtClean="0"/>
                  <a:t>Uygulanan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kuvvet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kaldırıldıktan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sonra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malzeme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eski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şekline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dönüyor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uğradığı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değişikliği</a:t>
                </a:r>
                <a:r>
                  <a:rPr lang="en-US" sz="2400" dirty="0" smtClean="0"/>
                  <a:t> </a:t>
                </a:r>
                <a:r>
                  <a:rPr lang="en-US" sz="2400" b="1" dirty="0" err="1" smtClean="0"/>
                  <a:t>elastik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aksi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takdirde</a:t>
                </a:r>
                <a:r>
                  <a:rPr lang="en-US" sz="2400" dirty="0" smtClean="0"/>
                  <a:t> </a:t>
                </a:r>
                <a:r>
                  <a:rPr lang="en-US" sz="2400" b="1" dirty="0" err="1" smtClean="0"/>
                  <a:t>plastik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olarak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adlandırılır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 err="1" smtClean="0"/>
                  <a:t>Birim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Uzama</a:t>
                </a:r>
                <a:r>
                  <a:rPr lang="en-US" sz="2400" b="1" dirty="0" smtClean="0"/>
                  <a:t>: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b="1" dirty="0" err="1" smtClean="0"/>
                  <a:t>Yüzde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Uzama</a:t>
                </a:r>
                <a:r>
                  <a:rPr lang="en-US" sz="2400" b="1" dirty="0" smtClean="0"/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b="1" dirty="0" err="1" smtClean="0"/>
                  <a:t>Yanal</a:t>
                </a:r>
                <a:r>
                  <a:rPr lang="en-US" sz="2400" b="1" dirty="0" smtClean="0"/>
                  <a:t> (lateral - </a:t>
                </a:r>
                <a:r>
                  <a:rPr lang="en-US" sz="2400" b="1" dirty="0" err="1" smtClean="0"/>
                  <a:t>Boyuna</a:t>
                </a:r>
                <a:r>
                  <a:rPr lang="en-US" sz="2400" b="1" dirty="0" smtClean="0"/>
                  <a:t>) </a:t>
                </a:r>
                <a:r>
                  <a:rPr lang="en-US" sz="2400" b="1" dirty="0" err="1" smtClean="0"/>
                  <a:t>Değişim</a:t>
                </a:r>
                <a:r>
                  <a:rPr lang="en-US" sz="2400" b="1" dirty="0" smtClean="0"/>
                  <a:t>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tr-TR" sz="2400" dirty="0"/>
              </a:p>
            </p:txBody>
          </p:sp>
        </mc:Choice>
        <mc:Fallback>
          <p:sp>
            <p:nvSpPr>
              <p:cNvPr id="6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614041"/>
                <a:ext cx="5131345" cy="6026534"/>
              </a:xfrm>
              <a:prstGeom prst="rect">
                <a:avLst/>
              </a:prstGeom>
              <a:blipFill>
                <a:blip r:embed="rId2"/>
                <a:stretch>
                  <a:fillRect l="-1663" t="-1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92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10836" y="737754"/>
                <a:ext cx="7075272" cy="5663045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Tek </a:t>
                </a:r>
                <a:r>
                  <a:rPr lang="en-US" sz="2400" b="1" dirty="0" err="1" smtClean="0"/>
                  <a:t>eksenli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altındaki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bir</a:t>
                </a:r>
                <a:r>
                  <a:rPr lang="en-US" sz="2400" dirty="0" smtClean="0"/>
                  <a:t> parka </a:t>
                </a:r>
                <a:r>
                  <a:rPr lang="en-US" sz="2400" dirty="0" err="1" smtClean="0"/>
                  <a:t>uzarken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aynı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zamanda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gerilmeye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doğrultuda</a:t>
                </a:r>
                <a:r>
                  <a:rPr lang="en-US" sz="2400" dirty="0" smtClean="0"/>
                  <a:t> da </a:t>
                </a:r>
                <a:r>
                  <a:rPr lang="en-US" sz="2400" dirty="0" err="1" smtClean="0"/>
                  <a:t>daralır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 smtClean="0"/>
                  <a:t>Poisson </a:t>
                </a:r>
                <a:r>
                  <a:rPr lang="en-US" sz="2400" b="1" dirty="0" err="1" smtClean="0"/>
                  <a:t>Oranı</a:t>
                </a:r>
                <a:r>
                  <a:rPr lang="en-US" sz="2400" b="1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𝒆𝒏𝒊𝒏𝒆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𝒃𝒐𝒚𝒖𝒏𝒂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1" dirty="0" smtClean="0"/>
              </a:p>
              <a:p>
                <a:endParaRPr lang="en-US" sz="2400" b="1" dirty="0" smtClean="0"/>
              </a:p>
              <a:p>
                <a:r>
                  <a:rPr lang="en-US" sz="2400" b="1" dirty="0" err="1" smtClean="0"/>
                  <a:t>Birim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Kayma</a:t>
                </a:r>
                <a:r>
                  <a:rPr lang="en-US" sz="2400" b="1" dirty="0" smtClean="0"/>
                  <a:t>: </a:t>
                </a:r>
                <a:r>
                  <a:rPr lang="en-US" sz="2400" dirty="0" err="1" smtClean="0"/>
                  <a:t>Kayma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gerilmeleri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nedeniyle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oluşan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açısal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değişimi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boyutsuz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bir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büyüklük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verilir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ve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birim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kayma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olarak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adlandırılır</a:t>
                </a:r>
                <a:r>
                  <a:rPr lang="en-US" sz="2400" dirty="0" smtClean="0"/>
                  <a:t>.</a:t>
                </a:r>
              </a:p>
              <a:p>
                <a:endParaRPr lang="tr-TR" sz="24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836" y="737754"/>
                <a:ext cx="7075272" cy="5663045"/>
              </a:xfrm>
              <a:blipFill>
                <a:blip r:embed="rId2"/>
                <a:stretch>
                  <a:fillRect l="-1120" t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974" y="1878277"/>
            <a:ext cx="259509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İçerik Yer Tutucusu 2"/>
              <p:cNvSpPr txBox="1">
                <a:spLocks/>
              </p:cNvSpPr>
              <p:nvPr/>
            </p:nvSpPr>
            <p:spPr>
              <a:xfrm>
                <a:off x="225911" y="973567"/>
                <a:ext cx="10838329" cy="55834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b="1" dirty="0" smtClean="0"/>
                  <a:t>Elastiklik (Young) </a:t>
                </a:r>
                <a:r>
                  <a:rPr lang="en-US" sz="2400" b="1" dirty="0" err="1" smtClean="0"/>
                  <a:t>Modülü</a:t>
                </a:r>
                <a:r>
                  <a:rPr lang="en-US" sz="2400" b="1" dirty="0" smtClean="0"/>
                  <a:t>, E:</a:t>
                </a:r>
              </a:p>
              <a:p>
                <a:r>
                  <a:rPr lang="en-US" sz="2400" dirty="0" err="1" smtClean="0"/>
                  <a:t>Elastik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alanda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birim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uzama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doğru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orantılıdır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bölgede</a:t>
                </a:r>
                <a:r>
                  <a:rPr lang="en-US" sz="2400" dirty="0" smtClean="0"/>
                  <a:t> Hooke </a:t>
                </a:r>
                <a:r>
                  <a:rPr lang="en-US" sz="2400" dirty="0" err="1" smtClean="0"/>
                  <a:t>kanunu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geçerlidir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Gerilme-birim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uzama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eğrisinin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eğimi</a:t>
                </a:r>
                <a:r>
                  <a:rPr lang="en-US" sz="2400" dirty="0" smtClean="0"/>
                  <a:t> elastic (young) </a:t>
                </a:r>
                <a:r>
                  <a:rPr lang="en-US" sz="2400" dirty="0" err="1" smtClean="0"/>
                  <a:t>modülü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olarak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isimlendirilir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err="1" smtClean="0"/>
                  <a:t>Birimi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aynıdır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b="1" dirty="0" err="1" smtClean="0"/>
                  <a:t>Kayma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Modülü</a:t>
                </a:r>
                <a:r>
                  <a:rPr lang="en-US" sz="2400" b="1" dirty="0" smtClean="0"/>
                  <a:t>, G:</a:t>
                </a:r>
              </a:p>
              <a:p>
                <a:r>
                  <a:rPr lang="en-US" sz="2400" dirty="0" err="1" smtClean="0"/>
                  <a:t>Aynı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şekilde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kayma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elastik</a:t>
                </a:r>
                <a:r>
                  <a:rPr lang="en-US" sz="2400" dirty="0" smtClean="0"/>
                  <a:t> brim </a:t>
                </a:r>
                <a:r>
                  <a:rPr lang="en-US" sz="2400" dirty="0" err="1" smtClean="0"/>
                  <a:t>kayma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arasındaki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ilişki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kayma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modülü</a:t>
                </a:r>
                <a:r>
                  <a:rPr lang="en-US" sz="2400" dirty="0" smtClean="0"/>
                  <a:t> (G) </a:t>
                </a:r>
                <a:r>
                  <a:rPr lang="en-US" sz="2400" dirty="0" err="1" smtClean="0"/>
                  <a:t>olarak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adlandırılır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E, G </a:t>
                </a:r>
                <a:r>
                  <a:rPr lang="en-US" sz="2400" dirty="0" err="1" smtClean="0"/>
                  <a:t>ve</a:t>
                </a:r>
                <a:r>
                  <a:rPr lang="en-US" sz="2400" dirty="0" smtClean="0"/>
                  <a:t> Poisson </a:t>
                </a:r>
                <a:r>
                  <a:rPr lang="en-US" sz="2400" dirty="0" err="1" smtClean="0"/>
                  <a:t>oranı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arasında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aşağıdaki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bağıntı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vardır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tr-TR" sz="2400" dirty="0"/>
              </a:p>
            </p:txBody>
          </p:sp>
        </mc:Choice>
        <mc:Fallback>
          <p:sp>
            <p:nvSpPr>
              <p:cNvPr id="10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11" y="973567"/>
                <a:ext cx="10838329" cy="5583418"/>
              </a:xfrm>
              <a:prstGeom prst="rect">
                <a:avLst/>
              </a:prstGeom>
              <a:blipFill>
                <a:blip r:embed="rId2"/>
                <a:stretch>
                  <a:fillRect l="-731" t="-1528" r="-4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0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512802" cy="566304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Çekme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Deneyi</a:t>
            </a:r>
            <a:r>
              <a:rPr lang="en-US" sz="2400" b="1" dirty="0" smtClean="0"/>
              <a:t>:</a:t>
            </a:r>
          </a:p>
          <a:p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dayamını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mekanik</a:t>
            </a:r>
            <a:r>
              <a:rPr lang="en-US" sz="2400" dirty="0" smtClean="0"/>
              <a:t> </a:t>
            </a:r>
            <a:r>
              <a:rPr lang="en-US" sz="2400" dirty="0" err="1" smtClean="0"/>
              <a:t>davranışlarını</a:t>
            </a:r>
            <a:r>
              <a:rPr lang="en-US" sz="2400" dirty="0" smtClean="0"/>
              <a:t> </a:t>
            </a:r>
            <a:r>
              <a:rPr lang="en-US" sz="2400" dirty="0" err="1" smtClean="0"/>
              <a:t>belirlemek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yapılır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deneyde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malzemeye</a:t>
            </a:r>
            <a:r>
              <a:rPr lang="en-US" sz="2400" dirty="0" smtClean="0"/>
              <a:t>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uygulanır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Bu </a:t>
            </a:r>
            <a:r>
              <a:rPr lang="en-US" sz="2400" dirty="0" err="1" smtClean="0"/>
              <a:t>yük</a:t>
            </a:r>
            <a:r>
              <a:rPr lang="en-US" sz="2400" dirty="0" smtClean="0"/>
              <a:t> </a:t>
            </a:r>
            <a:r>
              <a:rPr lang="en-US" sz="2400" dirty="0" err="1" smtClean="0"/>
              <a:t>kesit</a:t>
            </a:r>
            <a:r>
              <a:rPr lang="en-US" sz="2400" dirty="0" smtClean="0"/>
              <a:t> alanine </a:t>
            </a:r>
            <a:r>
              <a:rPr lang="en-US" sz="2400" dirty="0" err="1" smtClean="0"/>
              <a:t>dik</a:t>
            </a:r>
            <a:r>
              <a:rPr lang="en-US" sz="2400" dirty="0" smtClean="0"/>
              <a:t> </a:t>
            </a:r>
            <a:r>
              <a:rPr lang="en-US" sz="2400" dirty="0" err="1" smtClean="0"/>
              <a:t>olacak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şekildedir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Deney</a:t>
            </a:r>
            <a:r>
              <a:rPr lang="en-US" sz="2400" dirty="0" smtClean="0"/>
              <a:t> </a:t>
            </a:r>
            <a:r>
              <a:rPr lang="en-US" sz="2400" dirty="0" err="1" smtClean="0"/>
              <a:t>sırasında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uygulanan</a:t>
            </a:r>
            <a:r>
              <a:rPr lang="en-US" sz="2400" dirty="0" smtClean="0"/>
              <a:t> </a:t>
            </a:r>
            <a:r>
              <a:rPr lang="en-US" sz="2400" dirty="0" err="1" smtClean="0"/>
              <a:t>kuvvet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gerçekleşen</a:t>
            </a:r>
            <a:r>
              <a:rPr lang="en-US" sz="2400" dirty="0" smtClean="0"/>
              <a:t> </a:t>
            </a:r>
            <a:r>
              <a:rPr lang="en-US" sz="2400" dirty="0" err="1" smtClean="0"/>
              <a:t>uzama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değerleri</a:t>
            </a:r>
            <a:r>
              <a:rPr lang="en-US" sz="2400" dirty="0" smtClean="0"/>
              <a:t> </a:t>
            </a:r>
            <a:r>
              <a:rPr lang="en-US" sz="2400" dirty="0" err="1" smtClean="0"/>
              <a:t>kaydedilir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çizilir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Deney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</a:t>
            </a:r>
            <a:r>
              <a:rPr lang="en-US" sz="2400" dirty="0" smtClean="0"/>
              <a:t> </a:t>
            </a:r>
            <a:r>
              <a:rPr lang="en-US" sz="2400" dirty="0" err="1" smtClean="0"/>
              <a:t>kopma</a:t>
            </a:r>
            <a:r>
              <a:rPr lang="en-US" sz="2400" dirty="0" smtClean="0"/>
              <a:t> </a:t>
            </a:r>
            <a:r>
              <a:rPr lang="en-US" sz="2400" dirty="0" err="1" smtClean="0"/>
              <a:t>oluşana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devam</a:t>
            </a:r>
            <a:r>
              <a:rPr lang="en-US" sz="2400" dirty="0" smtClean="0"/>
              <a:t> </a:t>
            </a:r>
            <a:r>
              <a:rPr lang="en-US" sz="2400" dirty="0" err="1" smtClean="0"/>
              <a:t>eder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Elde</a:t>
            </a:r>
            <a:r>
              <a:rPr lang="en-US" sz="2400" dirty="0" smtClean="0"/>
              <a:t> </a:t>
            </a:r>
            <a:r>
              <a:rPr lang="en-US" sz="2400" dirty="0" err="1" smtClean="0"/>
              <a:t>edilen</a:t>
            </a:r>
            <a:r>
              <a:rPr lang="en-US" sz="2400" dirty="0" smtClean="0"/>
              <a:t> </a:t>
            </a:r>
            <a:r>
              <a:rPr lang="en-US" sz="2400" dirty="0" err="1" smtClean="0"/>
              <a:t>değerler</a:t>
            </a:r>
            <a:r>
              <a:rPr lang="en-US" sz="2400" dirty="0" smtClean="0"/>
              <a:t> </a:t>
            </a: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gerilmesi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birim</a:t>
            </a:r>
            <a:r>
              <a:rPr lang="en-US" sz="2400" dirty="0" smtClean="0"/>
              <a:t> </a:t>
            </a:r>
            <a:r>
              <a:rPr lang="en-US" sz="2400" dirty="0" err="1" smtClean="0"/>
              <a:t>uzaması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adlandırılır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Eğrinin</a:t>
            </a:r>
            <a:r>
              <a:rPr lang="en-US" sz="2400" dirty="0"/>
              <a:t> </a:t>
            </a:r>
            <a:r>
              <a:rPr lang="en-US" sz="2400" dirty="0" err="1"/>
              <a:t>doğrusal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başlangıç</a:t>
            </a:r>
            <a:r>
              <a:rPr lang="en-US" sz="2400" dirty="0"/>
              <a:t> </a:t>
            </a:r>
            <a:r>
              <a:rPr lang="en-US" sz="2400" dirty="0" err="1"/>
              <a:t>kısmında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değişimleri</a:t>
            </a:r>
            <a:r>
              <a:rPr lang="en-US" sz="2400" dirty="0"/>
              <a:t> </a:t>
            </a:r>
            <a:r>
              <a:rPr lang="en-US" sz="2400" dirty="0" err="1"/>
              <a:t>elastiktir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Akma</a:t>
            </a:r>
            <a:r>
              <a:rPr lang="en-US" sz="2400" dirty="0"/>
              <a:t> (yield) </a:t>
            </a:r>
            <a:r>
              <a:rPr lang="en-US" sz="2400" dirty="0" err="1"/>
              <a:t>gerilmesinin</a:t>
            </a:r>
            <a:r>
              <a:rPr lang="en-US" sz="2400" dirty="0"/>
              <a:t> </a:t>
            </a:r>
            <a:r>
              <a:rPr lang="en-US" sz="2400" dirty="0" err="1"/>
              <a:t>aşılması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kalıcı</a:t>
            </a:r>
            <a:r>
              <a:rPr lang="en-US" sz="2400" dirty="0"/>
              <a:t> (</a:t>
            </a:r>
            <a:r>
              <a:rPr lang="en-US" sz="2400" dirty="0" err="1"/>
              <a:t>plastik</a:t>
            </a:r>
            <a:r>
              <a:rPr lang="en-US" sz="2400" dirty="0"/>
              <a:t>)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değişimleri</a:t>
            </a:r>
            <a:r>
              <a:rPr lang="en-US" sz="2400" dirty="0"/>
              <a:t> </a:t>
            </a:r>
            <a:r>
              <a:rPr lang="en-US" sz="2400" dirty="0" err="1"/>
              <a:t>başlar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başladıktan</a:t>
            </a:r>
            <a:r>
              <a:rPr lang="en-US" sz="2400" dirty="0"/>
              <a:t> sonar </a:t>
            </a:r>
            <a:r>
              <a:rPr lang="en-US" sz="2400" dirty="0" err="1"/>
              <a:t>kuvvetin</a:t>
            </a:r>
            <a:r>
              <a:rPr lang="en-US" sz="2400" dirty="0"/>
              <a:t> </a:t>
            </a:r>
            <a:r>
              <a:rPr lang="en-US" sz="2400" dirty="0" err="1"/>
              <a:t>boşaltılması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elastik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değişiminin</a:t>
            </a:r>
            <a:r>
              <a:rPr lang="en-US" sz="2400" dirty="0"/>
              <a:t> </a:t>
            </a:r>
            <a:r>
              <a:rPr lang="en-US" sz="2400" dirty="0" err="1"/>
              <a:t>geri</a:t>
            </a:r>
            <a:r>
              <a:rPr lang="en-US" sz="2400" dirty="0"/>
              <a:t> </a:t>
            </a:r>
            <a:r>
              <a:rPr lang="en-US" sz="2400" dirty="0" err="1"/>
              <a:t>döndüğü</a:t>
            </a:r>
            <a:r>
              <a:rPr lang="en-US" sz="2400" dirty="0"/>
              <a:t> </a:t>
            </a:r>
            <a:r>
              <a:rPr lang="en-US" sz="2400" dirty="0" err="1"/>
              <a:t>ancak</a:t>
            </a:r>
            <a:r>
              <a:rPr lang="en-US" sz="2400" dirty="0"/>
              <a:t> plastic </a:t>
            </a:r>
            <a:r>
              <a:rPr lang="en-US" sz="2400" dirty="0" err="1"/>
              <a:t>birim</a:t>
            </a:r>
            <a:r>
              <a:rPr lang="en-US" sz="2400" dirty="0"/>
              <a:t> </a:t>
            </a:r>
            <a:r>
              <a:rPr lang="en-US" sz="2400" dirty="0" err="1"/>
              <a:t>uzamalarının</a:t>
            </a:r>
            <a:r>
              <a:rPr lang="en-US" sz="2400" dirty="0"/>
              <a:t> </a:t>
            </a:r>
            <a:r>
              <a:rPr lang="en-US" sz="2400" dirty="0" err="1"/>
              <a:t>kaldığı</a:t>
            </a:r>
            <a:r>
              <a:rPr lang="en-US" sz="2400" dirty="0"/>
              <a:t> </a:t>
            </a:r>
            <a:r>
              <a:rPr lang="en-US" sz="2400" dirty="0" err="1"/>
              <a:t>görülür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7613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840910" cy="566304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Akma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Dayanımı</a:t>
            </a:r>
            <a:r>
              <a:rPr lang="en-US" sz="2400" b="1" dirty="0" smtClean="0"/>
              <a:t>:</a:t>
            </a:r>
          </a:p>
          <a:p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miktar</a:t>
            </a:r>
            <a:r>
              <a:rPr lang="en-US" sz="2400" dirty="0" smtClean="0"/>
              <a:t> </a:t>
            </a:r>
            <a:r>
              <a:rPr lang="en-US" sz="2400" dirty="0" err="1" smtClean="0"/>
              <a:t>kalıcı</a:t>
            </a:r>
            <a:r>
              <a:rPr lang="en-US" sz="2400" dirty="0" smtClean="0"/>
              <a:t> </a:t>
            </a:r>
            <a:r>
              <a:rPr lang="en-US" sz="2400" dirty="0" err="1" smtClean="0"/>
              <a:t>uzamanın</a:t>
            </a:r>
            <a:r>
              <a:rPr lang="en-US" sz="2400" dirty="0" smtClean="0"/>
              <a:t> </a:t>
            </a:r>
            <a:r>
              <a:rPr lang="en-US" sz="2400" dirty="0" err="1" smtClean="0"/>
              <a:t>oluştuğu</a:t>
            </a:r>
            <a:r>
              <a:rPr lang="en-US" sz="2400" dirty="0" smtClean="0"/>
              <a:t> (%0,2) </a:t>
            </a:r>
            <a:r>
              <a:rPr lang="en-US" sz="2400" dirty="0" err="1" smtClean="0"/>
              <a:t>gerilme</a:t>
            </a:r>
            <a:r>
              <a:rPr lang="en-US" sz="2400" dirty="0" smtClean="0"/>
              <a:t> </a:t>
            </a:r>
            <a:r>
              <a:rPr lang="en-US" sz="2400" dirty="0" err="1" smtClean="0"/>
              <a:t>değeri</a:t>
            </a:r>
            <a:r>
              <a:rPr lang="en-US" sz="2400" dirty="0" smtClean="0"/>
              <a:t> </a:t>
            </a:r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0,2</a:t>
            </a:r>
            <a:r>
              <a:rPr lang="en-US" sz="2400" dirty="0" smtClean="0"/>
              <a:t> (</a:t>
            </a:r>
            <a:r>
              <a:rPr lang="el-GR" sz="2400" dirty="0" smtClean="0"/>
              <a:t>σ</a:t>
            </a:r>
            <a:r>
              <a:rPr lang="en-US" sz="2400" baseline="-25000" dirty="0" err="1" smtClean="0"/>
              <a:t>ak</a:t>
            </a:r>
            <a:r>
              <a:rPr lang="en-US" sz="2400" dirty="0" smtClean="0"/>
              <a:t>)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kullanılır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dislokasyonların</a:t>
            </a:r>
            <a:r>
              <a:rPr lang="en-US" sz="2400" dirty="0" smtClean="0"/>
              <a:t> </a:t>
            </a:r>
            <a:r>
              <a:rPr lang="en-US" sz="2400" dirty="0" err="1" smtClean="0"/>
              <a:t>hareketi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başlar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Akma</a:t>
            </a:r>
            <a:r>
              <a:rPr lang="en-US" sz="2400" dirty="0" smtClean="0"/>
              <a:t> </a:t>
            </a:r>
            <a:r>
              <a:rPr lang="en-US" sz="2400" dirty="0" err="1" smtClean="0"/>
              <a:t>dayanımı</a:t>
            </a:r>
            <a:r>
              <a:rPr lang="en-US" sz="2400" dirty="0" smtClean="0"/>
              <a:t>,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kalıcı</a:t>
            </a:r>
            <a:r>
              <a:rPr lang="en-US" sz="2400" dirty="0" smtClean="0"/>
              <a:t> </a:t>
            </a:r>
            <a:r>
              <a:rPr lang="en-US" sz="2400" dirty="0" err="1" smtClean="0"/>
              <a:t>şekil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değiştirmeden</a:t>
            </a:r>
            <a:r>
              <a:rPr lang="en-US" sz="2400" dirty="0" smtClean="0"/>
              <a:t> </a:t>
            </a:r>
            <a:r>
              <a:rPr lang="en-US" sz="2400" dirty="0" err="1" smtClean="0"/>
              <a:t>çıkılabilecek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üst</a:t>
            </a:r>
            <a:r>
              <a:rPr lang="en-US" sz="2400" dirty="0" smtClean="0"/>
              <a:t> </a:t>
            </a:r>
            <a:r>
              <a:rPr lang="en-US" sz="2400" dirty="0" err="1" smtClean="0"/>
              <a:t>gerilme</a:t>
            </a:r>
            <a:r>
              <a:rPr lang="en-US" sz="2400" dirty="0" smtClean="0"/>
              <a:t> </a:t>
            </a:r>
            <a:r>
              <a:rPr lang="en-US" sz="2400" dirty="0" err="1" smtClean="0"/>
              <a:t>sınırıdır</a:t>
            </a:r>
            <a:r>
              <a:rPr lang="en-US" sz="2400" dirty="0" smtClean="0"/>
              <a:t>.</a:t>
            </a:r>
          </a:p>
          <a:p>
            <a:r>
              <a:rPr lang="en-US" sz="2400" b="1" dirty="0" err="1"/>
              <a:t>Kalıcı</a:t>
            </a:r>
            <a:r>
              <a:rPr lang="en-US" sz="2400" b="1" dirty="0"/>
              <a:t> </a:t>
            </a:r>
            <a:r>
              <a:rPr lang="en-US" sz="2400" b="1" dirty="0" err="1"/>
              <a:t>Şekil</a:t>
            </a:r>
            <a:r>
              <a:rPr lang="en-US" sz="2400" b="1" dirty="0"/>
              <a:t> </a:t>
            </a:r>
            <a:r>
              <a:rPr lang="en-US" sz="2400" b="1" dirty="0" err="1"/>
              <a:t>değişimi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Pekleşme</a:t>
            </a:r>
            <a:r>
              <a:rPr lang="en-US" sz="2400" b="1" dirty="0"/>
              <a:t>:</a:t>
            </a:r>
          </a:p>
          <a:p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sınırından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başlar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sürdükçe</a:t>
            </a:r>
            <a:r>
              <a:rPr lang="en-US" sz="2400" dirty="0"/>
              <a:t> </a:t>
            </a:r>
            <a:r>
              <a:rPr lang="en-US" sz="2400" dirty="0" err="1"/>
              <a:t>gerilimin</a:t>
            </a:r>
            <a:r>
              <a:rPr lang="en-US" sz="2400" dirty="0"/>
              <a:t> </a:t>
            </a:r>
            <a:r>
              <a:rPr lang="en-US" sz="2400" dirty="0" err="1"/>
              <a:t>arttığı</a:t>
            </a:r>
            <a:r>
              <a:rPr lang="en-US" sz="2400" dirty="0"/>
              <a:t> </a:t>
            </a:r>
            <a:r>
              <a:rPr lang="en-US" sz="2400" dirty="0" err="1"/>
              <a:t>görülmektedir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nedeni</a:t>
            </a:r>
            <a:r>
              <a:rPr lang="en-US" sz="2400" dirty="0"/>
              <a:t> </a:t>
            </a:r>
            <a:r>
              <a:rPr lang="en-US" sz="2400" dirty="0" err="1"/>
              <a:t>artan</a:t>
            </a:r>
            <a:r>
              <a:rPr lang="en-US" sz="2400" dirty="0"/>
              <a:t> </a:t>
            </a:r>
            <a:r>
              <a:rPr lang="en-US" sz="2400" dirty="0" err="1"/>
              <a:t>dislokasyon</a:t>
            </a:r>
            <a:r>
              <a:rPr lang="en-US" sz="2400" dirty="0"/>
              <a:t> </a:t>
            </a:r>
            <a:r>
              <a:rPr lang="en-US" sz="2400" dirty="0" err="1"/>
              <a:t>yoğunluğu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, </a:t>
            </a:r>
            <a:r>
              <a:rPr lang="en-US" sz="2400" dirty="0" err="1"/>
              <a:t>dislokasyonların</a:t>
            </a:r>
            <a:r>
              <a:rPr lang="en-US" sz="2400" dirty="0"/>
              <a:t> </a:t>
            </a:r>
            <a:r>
              <a:rPr lang="en-US" sz="2400" dirty="0" err="1"/>
              <a:t>birbirini</a:t>
            </a:r>
            <a:r>
              <a:rPr lang="en-US" sz="2400" dirty="0"/>
              <a:t> </a:t>
            </a:r>
            <a:r>
              <a:rPr lang="en-US" sz="2400" dirty="0" err="1"/>
              <a:t>engellemesidir</a:t>
            </a:r>
            <a:r>
              <a:rPr lang="en-US" sz="2400" dirty="0"/>
              <a:t>.</a:t>
            </a:r>
          </a:p>
          <a:p>
            <a:r>
              <a:rPr lang="en-US" sz="2400" dirty="0"/>
              <a:t>Bu </a:t>
            </a:r>
            <a:r>
              <a:rPr lang="en-US" sz="2400" dirty="0" err="1"/>
              <a:t>olaya</a:t>
            </a:r>
            <a:r>
              <a:rPr lang="en-US" sz="2400" dirty="0"/>
              <a:t> </a:t>
            </a:r>
            <a:r>
              <a:rPr lang="en-US" sz="2400" dirty="0" err="1"/>
              <a:t>pekleşme</a:t>
            </a:r>
            <a:r>
              <a:rPr lang="en-US" sz="2400" dirty="0"/>
              <a:t> </a:t>
            </a:r>
            <a:r>
              <a:rPr lang="en-US" sz="2400" dirty="0" err="1"/>
              <a:t>denir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Kuvvetin</a:t>
            </a:r>
            <a:r>
              <a:rPr lang="en-US" sz="2400" dirty="0"/>
              <a:t> </a:t>
            </a:r>
            <a:r>
              <a:rPr lang="en-US" sz="2400" dirty="0" err="1"/>
              <a:t>kaldırılması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hooke</a:t>
            </a:r>
            <a:r>
              <a:rPr lang="en-US" sz="2400" dirty="0"/>
              <a:t> </a:t>
            </a:r>
            <a:r>
              <a:rPr lang="en-US" sz="2400" dirty="0" err="1"/>
              <a:t>eğrisine</a:t>
            </a:r>
            <a:r>
              <a:rPr lang="en-US" sz="2400" dirty="0"/>
              <a:t> </a:t>
            </a:r>
            <a:r>
              <a:rPr lang="en-US" sz="2400" dirty="0" err="1"/>
              <a:t>paralel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doğru</a:t>
            </a:r>
            <a:r>
              <a:rPr lang="en-US" sz="2400" dirty="0"/>
              <a:t> </a:t>
            </a:r>
            <a:r>
              <a:rPr lang="en-US" sz="2400" dirty="0" err="1"/>
              <a:t>boyunca</a:t>
            </a:r>
            <a:r>
              <a:rPr lang="en-US" sz="2400" dirty="0"/>
              <a:t> </a:t>
            </a:r>
            <a:r>
              <a:rPr lang="en-US" sz="2400" dirty="0" err="1"/>
              <a:t>boşalma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geriye</a:t>
            </a:r>
            <a:r>
              <a:rPr lang="en-US" sz="2400" dirty="0"/>
              <a:t> </a:t>
            </a:r>
            <a:r>
              <a:rPr lang="en-US" sz="2400" dirty="0" err="1"/>
              <a:t>plastik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kalır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yaşamış</a:t>
            </a:r>
            <a:r>
              <a:rPr lang="en-US" sz="2400" dirty="0"/>
              <a:t> </a:t>
            </a:r>
            <a:r>
              <a:rPr lang="en-US" sz="2400" dirty="0" err="1"/>
              <a:t>malzemelerin</a:t>
            </a:r>
            <a:r>
              <a:rPr lang="en-US" sz="2400" dirty="0"/>
              <a:t>, </a:t>
            </a:r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dayanımı</a:t>
            </a:r>
            <a:r>
              <a:rPr lang="en-US" sz="2400" dirty="0"/>
              <a:t> </a:t>
            </a:r>
            <a:r>
              <a:rPr lang="en-US" sz="2400" dirty="0" err="1"/>
              <a:t>pekleşme</a:t>
            </a:r>
            <a:r>
              <a:rPr lang="en-US" sz="2400" dirty="0"/>
              <a:t> </a:t>
            </a:r>
            <a:r>
              <a:rPr lang="en-US" sz="2400" dirty="0" err="1"/>
              <a:t>sebebiyle</a:t>
            </a:r>
            <a:r>
              <a:rPr lang="en-US" sz="2400" dirty="0"/>
              <a:t> </a:t>
            </a:r>
            <a:r>
              <a:rPr lang="en-US" sz="2400" dirty="0" err="1"/>
              <a:t>artar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1120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10836" y="737754"/>
                <a:ext cx="6851939" cy="5663045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Çekme </a:t>
                </a:r>
                <a:r>
                  <a:rPr lang="en-US" sz="2400" b="1" dirty="0" err="1" smtClean="0"/>
                  <a:t>Daynımı</a:t>
                </a:r>
                <a:r>
                  <a:rPr lang="en-US" sz="2400" b="1" dirty="0" smtClean="0"/>
                  <a:t>, </a:t>
                </a:r>
                <a:r>
                  <a:rPr lang="el-GR" sz="2400" b="1" dirty="0" smtClean="0"/>
                  <a:t>σ</a:t>
                </a:r>
                <a:r>
                  <a:rPr lang="en-US" sz="2400" b="1" baseline="-25000" dirty="0" smtClean="0"/>
                  <a:t>ç</a:t>
                </a:r>
                <a:r>
                  <a:rPr lang="en-US" sz="2400" b="1" dirty="0" smtClean="0"/>
                  <a:t>:</a:t>
                </a:r>
                <a:endParaRPr lang="en-US" sz="2400" dirty="0" smtClean="0"/>
              </a:p>
              <a:p>
                <a:r>
                  <a:rPr lang="en-US" sz="2400" dirty="0" err="1" smtClean="0"/>
                  <a:t>Çekme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deneyindeki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büyük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kuvvetin</a:t>
                </a:r>
                <a:r>
                  <a:rPr lang="en-US" sz="2400" dirty="0" smtClean="0"/>
                  <a:t> (</a:t>
                </a:r>
                <a:r>
                  <a:rPr lang="en-US" sz="2400" dirty="0" err="1" smtClean="0"/>
                  <a:t>F</a:t>
                </a:r>
                <a:r>
                  <a:rPr lang="en-US" sz="2400" baseline="-25000" dirty="0" err="1" smtClean="0"/>
                  <a:t>m</a:t>
                </a:r>
                <a:r>
                  <a:rPr lang="en-US" sz="2400" dirty="0" smtClean="0"/>
                  <a:t>) </a:t>
                </a:r>
                <a:r>
                  <a:rPr lang="en-US" sz="2400" dirty="0" err="1" smtClean="0"/>
                  <a:t>başlangıç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kesitine</a:t>
                </a:r>
                <a:r>
                  <a:rPr lang="en-US" sz="2400" dirty="0" smtClean="0"/>
                  <a:t> (S</a:t>
                </a:r>
                <a:r>
                  <a:rPr lang="en-US" sz="2400" baseline="-25000" dirty="0" smtClean="0"/>
                  <a:t>0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veya</a:t>
                </a:r>
                <a:r>
                  <a:rPr lang="en-US" sz="2400" dirty="0" smtClean="0"/>
                  <a:t> A</a:t>
                </a:r>
                <a:r>
                  <a:rPr lang="en-US" sz="2400" baseline="-25000" dirty="0" smtClean="0"/>
                  <a:t>0</a:t>
                </a:r>
                <a:r>
                  <a:rPr lang="en-US" sz="2400" dirty="0" smtClean="0"/>
                  <a:t>) </a:t>
                </a:r>
                <a:r>
                  <a:rPr lang="en-US" sz="2400" dirty="0" err="1" smtClean="0"/>
                  <a:t>bölünmesi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ile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elde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edilen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maksimum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gerilmedir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ç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000" dirty="0" smtClean="0"/>
              </a:p>
              <a:p>
                <a:r>
                  <a:rPr lang="en-US" sz="2400" dirty="0" err="1" smtClean="0"/>
                  <a:t>Maksimum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değere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ulaştıktan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sonra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kuvvetin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düşmesi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malzemenin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belirli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bir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kesitten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büzülmeye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başlaması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nedeniyledir</a:t>
                </a:r>
                <a:r>
                  <a:rPr lang="en-US" sz="2400" dirty="0" smtClean="0"/>
                  <a:t>.</a:t>
                </a:r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836" y="737754"/>
                <a:ext cx="6851939" cy="5663045"/>
              </a:xfrm>
              <a:blipFill>
                <a:blip r:embed="rId2"/>
                <a:stretch>
                  <a:fillRect l="-1157" t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57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110836" y="737754"/>
                <a:ext cx="11173936" cy="5663045"/>
              </a:xfrm>
            </p:spPr>
            <p:txBody>
              <a:bodyPr>
                <a:noAutofit/>
              </a:bodyPr>
              <a:lstStyle/>
              <a:p>
                <a:r>
                  <a:rPr lang="en-US" sz="2400" b="1" dirty="0" smtClean="0"/>
                  <a:t>Kopma </a:t>
                </a:r>
                <a:r>
                  <a:rPr lang="en-US" sz="2400" b="1" dirty="0" err="1" smtClean="0"/>
                  <a:t>Uzaması</a:t>
                </a:r>
                <a:r>
                  <a:rPr lang="en-US" sz="2400" b="1" dirty="0" smtClean="0"/>
                  <a:t> (A) </a:t>
                </a:r>
                <a:r>
                  <a:rPr lang="en-US" sz="2400" b="1" dirty="0" err="1" smtClean="0"/>
                  <a:t>ve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Kopma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Büzülmesi</a:t>
                </a:r>
                <a:r>
                  <a:rPr lang="en-US" sz="2400" b="1" dirty="0" smtClean="0"/>
                  <a:t> (S):</a:t>
                </a:r>
              </a:p>
              <a:p>
                <a:r>
                  <a:rPr lang="en-US" sz="2400" dirty="0" err="1" smtClean="0"/>
                  <a:t>Çekme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dayanımına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ulaşılmasından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değişimi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devam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eder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kopma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oluşur</a:t>
                </a:r>
                <a:r>
                  <a:rPr lang="en-US" sz="2400" dirty="0" smtClean="0"/>
                  <a:t>.</a:t>
                </a:r>
              </a:p>
              <a:p>
                <a:r>
                  <a:rPr lang="en-US" sz="2400" dirty="0" err="1" smtClean="0"/>
                  <a:t>Kopma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uzaması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toplam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kalıcı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şekil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değişiminin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başlangıç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boyuna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oranıdır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4000" dirty="0"/>
              </a:p>
              <a:p>
                <a:r>
                  <a:rPr lang="en-US" sz="2400" dirty="0" err="1" smtClean="0"/>
                  <a:t>Kopma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büzülmesi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ise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kopma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sonrasındaki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kalıcı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kesit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değişiminin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başlangıç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kesitine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oranıdır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4000" dirty="0"/>
              </a:p>
              <a:p>
                <a:r>
                  <a:rPr lang="en-US" sz="2400" b="1" dirty="0" err="1"/>
                  <a:t>Süneklik</a:t>
                </a:r>
                <a:r>
                  <a:rPr lang="en-US" sz="2400" b="1" dirty="0"/>
                  <a:t>:</a:t>
                </a:r>
              </a:p>
              <a:p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malzemenin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şekil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değiştirme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kabiliyetine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süneklik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denir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Bu </a:t>
                </a:r>
                <a:r>
                  <a:rPr lang="en-US" sz="2400" dirty="0" err="1"/>
                  <a:t>özellik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kopma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uzaması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kopma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büzülmesi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ölçüt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olarak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kullanılabilir</a:t>
                </a:r>
                <a:r>
                  <a:rPr lang="en-US" sz="2400" dirty="0"/>
                  <a:t>.</a:t>
                </a:r>
              </a:p>
              <a:p>
                <a:endParaRPr lang="en-US" sz="2400" dirty="0" smtClean="0"/>
              </a:p>
              <a:p>
                <a:endParaRPr lang="tr-TR" sz="2400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836" y="737754"/>
                <a:ext cx="11173936" cy="5663045"/>
              </a:xfrm>
              <a:blipFill>
                <a:blip r:embed="rId2"/>
                <a:stretch>
                  <a:fillRect l="-709" t="-1507" b="-3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50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36526"/>
            <a:ext cx="5489864" cy="60122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Mekanik Özellikler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37754"/>
            <a:ext cx="11242491" cy="5663045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Tokluk</a:t>
            </a:r>
            <a:r>
              <a:rPr lang="en-US" sz="2400" b="1" dirty="0" smtClean="0"/>
              <a:t>:</a:t>
            </a:r>
          </a:p>
          <a:p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malzemenin</a:t>
            </a:r>
            <a:r>
              <a:rPr lang="en-US" sz="2400" dirty="0" smtClean="0"/>
              <a:t> </a:t>
            </a:r>
            <a:r>
              <a:rPr lang="en-US" sz="2400" dirty="0" err="1" smtClean="0"/>
              <a:t>kırılmadan</a:t>
            </a:r>
            <a:r>
              <a:rPr lang="en-US" sz="2400" dirty="0" smtClean="0"/>
              <a:t> </a:t>
            </a:r>
            <a:r>
              <a:rPr lang="en-US" sz="2400" dirty="0" err="1" smtClean="0"/>
              <a:t>enerji</a:t>
            </a:r>
            <a:r>
              <a:rPr lang="en-US" sz="2400" dirty="0" smtClean="0"/>
              <a:t> </a:t>
            </a:r>
            <a:r>
              <a:rPr lang="en-US" sz="2400" dirty="0" err="1" smtClean="0"/>
              <a:t>absorbe</a:t>
            </a:r>
            <a:r>
              <a:rPr lang="en-US" sz="2400" dirty="0" smtClean="0"/>
              <a:t> </a:t>
            </a:r>
            <a:r>
              <a:rPr lang="en-US" sz="2400" dirty="0" err="1" smtClean="0"/>
              <a:t>etme</a:t>
            </a:r>
            <a:r>
              <a:rPr lang="en-US" sz="2400" dirty="0" smtClean="0"/>
              <a:t> </a:t>
            </a:r>
            <a:r>
              <a:rPr lang="en-US" sz="2400" dirty="0" err="1" smtClean="0"/>
              <a:t>kabiliyetidir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Gerilme-Şekil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değiştirme</a:t>
            </a:r>
            <a:r>
              <a:rPr lang="en-US" sz="2400" dirty="0" smtClean="0"/>
              <a:t> </a:t>
            </a:r>
            <a:r>
              <a:rPr lang="en-US" sz="2400" dirty="0" err="1" smtClean="0"/>
              <a:t>eğrisinin</a:t>
            </a:r>
            <a:r>
              <a:rPr lang="en-US" sz="2400" dirty="0" smtClean="0"/>
              <a:t> </a:t>
            </a:r>
            <a:r>
              <a:rPr lang="en-US" sz="2400" dirty="0" err="1" smtClean="0"/>
              <a:t>altında</a:t>
            </a:r>
            <a:r>
              <a:rPr lang="en-US" sz="2400" dirty="0" smtClean="0"/>
              <a:t> </a:t>
            </a:r>
            <a:r>
              <a:rPr lang="en-US" sz="2400" dirty="0" err="1" smtClean="0"/>
              <a:t>kalan</a:t>
            </a:r>
            <a:r>
              <a:rPr lang="en-US" sz="2400" dirty="0" smtClean="0"/>
              <a:t> </a:t>
            </a:r>
            <a:r>
              <a:rPr lang="en-US" sz="2400" dirty="0" err="1" smtClean="0"/>
              <a:t>alandan</a:t>
            </a:r>
            <a:r>
              <a:rPr lang="en-US" sz="2400" dirty="0" smtClean="0"/>
              <a:t> </a:t>
            </a:r>
            <a:r>
              <a:rPr lang="en-US" sz="2400" dirty="0" err="1" smtClean="0"/>
              <a:t>hesaplanabilir</a:t>
            </a:r>
            <a:r>
              <a:rPr lang="en-US" sz="2400" dirty="0" smtClean="0"/>
              <a:t>.</a:t>
            </a:r>
          </a:p>
          <a:p>
            <a:r>
              <a:rPr lang="en-US" sz="2400" b="1" dirty="0" err="1"/>
              <a:t>Rezilyans</a:t>
            </a:r>
            <a:r>
              <a:rPr lang="en-US" sz="2400" b="1" dirty="0"/>
              <a:t>, U</a:t>
            </a:r>
            <a:r>
              <a:rPr lang="en-US" sz="2400" b="1" baseline="-25000" dirty="0"/>
              <a:t>r</a:t>
            </a:r>
            <a:r>
              <a:rPr lang="en-US" sz="2400" b="1" dirty="0"/>
              <a:t>:</a:t>
            </a:r>
            <a:endParaRPr lang="en-US" sz="2400" dirty="0"/>
          </a:p>
          <a:p>
            <a:r>
              <a:rPr lang="en-US" sz="2400" dirty="0" err="1"/>
              <a:t>Elastik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</a:t>
            </a:r>
            <a:r>
              <a:rPr lang="en-US" sz="2400" dirty="0" err="1"/>
              <a:t>absorbe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miktarıdır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dayanımının</a:t>
            </a:r>
            <a:r>
              <a:rPr lang="en-US" sz="2400" dirty="0"/>
              <a:t> </a:t>
            </a:r>
            <a:r>
              <a:rPr lang="en-US" sz="2400" dirty="0" err="1"/>
              <a:t>Akma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değişimi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çarpımının</a:t>
            </a:r>
            <a:r>
              <a:rPr lang="en-US" sz="2400" dirty="0"/>
              <a:t> </a:t>
            </a:r>
            <a:r>
              <a:rPr lang="en-US" sz="2400" dirty="0" err="1"/>
              <a:t>yarısına</a:t>
            </a:r>
            <a:r>
              <a:rPr lang="en-US" sz="2400" dirty="0"/>
              <a:t> </a:t>
            </a:r>
            <a:r>
              <a:rPr lang="en-US" sz="2400" dirty="0" err="1"/>
              <a:t>eşittir</a:t>
            </a:r>
            <a:r>
              <a:rPr lang="en-US" sz="2400" dirty="0"/>
              <a:t>.</a:t>
            </a:r>
          </a:p>
          <a:p>
            <a:r>
              <a:rPr lang="en-US" sz="2400" b="1" dirty="0" err="1"/>
              <a:t>Sertlik</a:t>
            </a:r>
            <a:r>
              <a:rPr lang="en-US" sz="2400" b="1" dirty="0"/>
              <a:t>:</a:t>
            </a:r>
          </a:p>
          <a:p>
            <a:r>
              <a:rPr lang="en-US" sz="2400" dirty="0" err="1"/>
              <a:t>Malzemelerin</a:t>
            </a:r>
            <a:r>
              <a:rPr lang="en-US" sz="2400" dirty="0"/>
              <a:t>, </a:t>
            </a:r>
            <a:r>
              <a:rPr lang="en-US" sz="2400" dirty="0" err="1"/>
              <a:t>sert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ucun</a:t>
            </a:r>
            <a:r>
              <a:rPr lang="en-US" sz="2400" dirty="0"/>
              <a:t> </a:t>
            </a:r>
            <a:r>
              <a:rPr lang="en-US" sz="2400" dirty="0" err="1"/>
              <a:t>batırılmasına</a:t>
            </a:r>
            <a:r>
              <a:rPr lang="en-US" sz="2400" dirty="0"/>
              <a:t> </a:t>
            </a:r>
            <a:r>
              <a:rPr lang="en-US" sz="2400" dirty="0" err="1"/>
              <a:t>gösterdiği</a:t>
            </a:r>
            <a:r>
              <a:rPr lang="en-US" sz="2400" dirty="0"/>
              <a:t> </a:t>
            </a:r>
            <a:r>
              <a:rPr lang="en-US" sz="2400" dirty="0" err="1"/>
              <a:t>direnç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tanımlanabilir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Standart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uç</a:t>
            </a:r>
            <a:r>
              <a:rPr lang="en-US" sz="2400" dirty="0"/>
              <a:t>, </a:t>
            </a:r>
            <a:r>
              <a:rPr lang="en-US" sz="2400" dirty="0" err="1"/>
              <a:t>sabit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kuvvetle</a:t>
            </a:r>
            <a:r>
              <a:rPr lang="en-US" sz="2400" dirty="0"/>
              <a:t> </a:t>
            </a:r>
            <a:r>
              <a:rPr lang="en-US" sz="2400" dirty="0" err="1"/>
              <a:t>malzemeye</a:t>
            </a:r>
            <a:r>
              <a:rPr lang="en-US" sz="2400" dirty="0"/>
              <a:t> </a:t>
            </a:r>
            <a:r>
              <a:rPr lang="en-US" sz="2400" dirty="0" err="1"/>
              <a:t>batırılır</a:t>
            </a:r>
            <a:r>
              <a:rPr lang="en-US" sz="2400" dirty="0"/>
              <a:t>.</a:t>
            </a:r>
          </a:p>
          <a:p>
            <a:r>
              <a:rPr lang="en-US" sz="2400" dirty="0"/>
              <a:t>Bu </a:t>
            </a:r>
            <a:r>
              <a:rPr lang="en-US" sz="2400" dirty="0" err="1"/>
              <a:t>batma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oluşan</a:t>
            </a:r>
            <a:r>
              <a:rPr lang="en-US" sz="2400" dirty="0"/>
              <a:t> </a:t>
            </a:r>
            <a:r>
              <a:rPr lang="en-US" sz="2400" dirty="0" err="1"/>
              <a:t>izin</a:t>
            </a:r>
            <a:r>
              <a:rPr lang="en-US" sz="2400" dirty="0"/>
              <a:t> </a:t>
            </a:r>
            <a:r>
              <a:rPr lang="en-US" sz="2400" dirty="0" err="1"/>
              <a:t>büyüklüğü</a:t>
            </a:r>
            <a:r>
              <a:rPr lang="en-US" sz="2400" dirty="0"/>
              <a:t>, </a:t>
            </a:r>
            <a:r>
              <a:rPr lang="en-US" sz="2400" dirty="0" err="1"/>
              <a:t>malzemenin</a:t>
            </a:r>
            <a:r>
              <a:rPr lang="en-US" sz="2400" dirty="0"/>
              <a:t> </a:t>
            </a:r>
            <a:r>
              <a:rPr lang="en-US" sz="2400" dirty="0" err="1"/>
              <a:t>kalıcı</a:t>
            </a:r>
            <a:r>
              <a:rPr lang="en-US" sz="2400" dirty="0"/>
              <a:t> </a:t>
            </a:r>
            <a:r>
              <a:rPr lang="en-US" sz="2400" dirty="0" err="1"/>
              <a:t>şekil</a:t>
            </a:r>
            <a:r>
              <a:rPr lang="en-US" sz="2400" dirty="0"/>
              <a:t> </a:t>
            </a:r>
            <a:r>
              <a:rPr lang="en-US" sz="2400" dirty="0" err="1"/>
              <a:t>değiştirmeye</a:t>
            </a:r>
            <a:r>
              <a:rPr lang="en-US" sz="2400" dirty="0"/>
              <a:t> </a:t>
            </a:r>
            <a:r>
              <a:rPr lang="en-US" sz="2400" dirty="0" err="1"/>
              <a:t>direncinin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ölçütü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değerlendirilir</a:t>
            </a:r>
            <a:r>
              <a:rPr lang="en-US" sz="2400" dirty="0"/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71107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852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Mekanik Özellikler</vt:lpstr>
      <vt:lpstr>Mekanik Özellikler</vt:lpstr>
      <vt:lpstr>Mekanik Özellikler</vt:lpstr>
      <vt:lpstr>Mekanik Özellikler</vt:lpstr>
      <vt:lpstr>Mekanik Özellikler</vt:lpstr>
      <vt:lpstr>Mekanik Özellikler</vt:lpstr>
      <vt:lpstr>Mekanik Özellikler</vt:lpstr>
      <vt:lpstr>Mekanik Özellikler</vt:lpstr>
      <vt:lpstr>Mekanik Özellikler</vt:lpstr>
      <vt:lpstr>Mekanik Özellikler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151</cp:revision>
  <dcterms:created xsi:type="dcterms:W3CDTF">2016-07-27T06:35:54Z</dcterms:created>
  <dcterms:modified xsi:type="dcterms:W3CDTF">2020-05-10T17:00:56Z</dcterms:modified>
</cp:coreProperties>
</file>