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4" r:id="rId4"/>
    <p:sldId id="278" r:id="rId5"/>
    <p:sldId id="266" r:id="rId6"/>
    <p:sldId id="268" r:id="rId7"/>
    <p:sldId id="270" r:id="rId8"/>
    <p:sldId id="271" r:id="rId9"/>
    <p:sldId id="273" r:id="rId10"/>
    <p:sldId id="277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21" y="6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982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795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67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360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31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5536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280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372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783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876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053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95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5489864" cy="601229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+mn-lt"/>
              </a:rPr>
              <a:t>Mekanik Özellikler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7754"/>
            <a:ext cx="10515600" cy="5663045"/>
          </a:xfrm>
        </p:spPr>
        <p:txBody>
          <a:bodyPr>
            <a:noAutofit/>
          </a:bodyPr>
          <a:lstStyle/>
          <a:p>
            <a:r>
              <a:rPr lang="tr-TR" sz="2400" dirty="0" smtClean="0"/>
              <a:t>Malzemelerin mekanik zorlamalar altındaki davranışı, mekanik özellikler olarak adlandırılır.</a:t>
            </a:r>
          </a:p>
          <a:p>
            <a:r>
              <a:rPr lang="tr-TR" sz="2400" dirty="0" smtClean="0"/>
              <a:t>Mekanik özellikler, atomlar arası bağ kuvvetlerine ve malzemenin iç yapısına bağlıdır.</a:t>
            </a:r>
          </a:p>
          <a:p>
            <a:r>
              <a:rPr lang="tr-TR" sz="2400" dirty="0" smtClean="0"/>
              <a:t>Her malzeme için karakteristik bir “gerilme-şekil değiştirme” (</a:t>
            </a:r>
            <a:r>
              <a:rPr lang="tr-TR" sz="2400" dirty="0" err="1" smtClean="0"/>
              <a:t>stress-strain</a:t>
            </a:r>
            <a:r>
              <a:rPr lang="tr-TR" sz="2400" dirty="0" smtClean="0"/>
              <a:t>) ilişkisi vardır.</a:t>
            </a:r>
          </a:p>
          <a:p>
            <a:r>
              <a:rPr lang="tr-TR" sz="2400" dirty="0" smtClean="0"/>
              <a:t>Bu ilişki genellikle çekme deneyi ile saptanır.</a:t>
            </a:r>
          </a:p>
          <a:p>
            <a:r>
              <a:rPr lang="tr-TR" sz="2400" b="1" dirty="0" smtClean="0"/>
              <a:t>Gerilme: </a:t>
            </a:r>
            <a:r>
              <a:rPr lang="en-US" sz="2400" dirty="0" smtClean="0"/>
              <a:t>H</a:t>
            </a:r>
            <a:r>
              <a:rPr lang="tr-TR" sz="2400" dirty="0" err="1" smtClean="0"/>
              <a:t>erhangi</a:t>
            </a:r>
            <a:r>
              <a:rPr lang="tr-TR" sz="2400" dirty="0" smtClean="0"/>
              <a:t> bir kesitte birim alana düşen</a:t>
            </a:r>
            <a:r>
              <a:rPr lang="en-US" sz="2400" dirty="0" smtClean="0"/>
              <a:t> </a:t>
            </a:r>
            <a:r>
              <a:rPr lang="tr-TR" sz="2400" dirty="0" smtClean="0"/>
              <a:t>kuvvete</a:t>
            </a:r>
            <a:r>
              <a:rPr lang="en-US" sz="2400" dirty="0" smtClean="0"/>
              <a:t> </a:t>
            </a:r>
            <a:r>
              <a:rPr lang="en-US" sz="2400" dirty="0" err="1" smtClean="0"/>
              <a:t>gerilme</a:t>
            </a:r>
            <a:r>
              <a:rPr lang="en-US" sz="2400" dirty="0" smtClean="0"/>
              <a:t> </a:t>
            </a:r>
            <a:r>
              <a:rPr lang="en-US" sz="2400" dirty="0" err="1" smtClean="0"/>
              <a:t>denir</a:t>
            </a:r>
            <a:r>
              <a:rPr lang="en-US" sz="2400" dirty="0" smtClean="0"/>
              <a:t>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778348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5489864" cy="601229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+mn-lt"/>
              </a:rPr>
              <a:t>Mekanik Özellikler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7754"/>
            <a:ext cx="11242491" cy="5663045"/>
          </a:xfrm>
        </p:spPr>
        <p:txBody>
          <a:bodyPr>
            <a:noAutofit/>
          </a:bodyPr>
          <a:lstStyle/>
          <a:p>
            <a:r>
              <a:rPr lang="en-US" sz="2400" b="1" dirty="0" err="1" smtClean="0"/>
              <a:t>Sertlik</a:t>
            </a:r>
            <a:r>
              <a:rPr lang="en-US" sz="2400" b="1" dirty="0" smtClean="0"/>
              <a:t>:</a:t>
            </a:r>
          </a:p>
          <a:p>
            <a:endParaRPr lang="tr-TR" sz="24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2224" y="1100397"/>
            <a:ext cx="9672601" cy="530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872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5489864" cy="601229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+mn-lt"/>
              </a:rPr>
              <a:t>Mekanik Özellikler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7754"/>
            <a:ext cx="4886091" cy="5663045"/>
          </a:xfrm>
        </p:spPr>
        <p:txBody>
          <a:bodyPr>
            <a:noAutofit/>
          </a:bodyPr>
          <a:lstStyle/>
          <a:p>
            <a:r>
              <a:rPr lang="en-US" sz="2400" b="1" dirty="0" err="1" smtClean="0"/>
              <a:t>Çekme</a:t>
            </a:r>
            <a:r>
              <a:rPr lang="en-US" sz="2400" b="1" dirty="0" smtClean="0"/>
              <a:t> (Normal) </a:t>
            </a:r>
            <a:r>
              <a:rPr lang="tr-TR" sz="2400" b="1" dirty="0" smtClean="0"/>
              <a:t>Gerilme</a:t>
            </a:r>
            <a:r>
              <a:rPr lang="en-US" sz="2400" b="1" dirty="0" err="1" smtClean="0"/>
              <a:t>si</a:t>
            </a:r>
            <a:r>
              <a:rPr lang="tr-TR" sz="2400" b="1" dirty="0" smtClean="0"/>
              <a:t>: </a:t>
            </a:r>
            <a:r>
              <a:rPr lang="en-US" sz="2400" dirty="0" err="1" smtClean="0"/>
              <a:t>Kuvvet</a:t>
            </a:r>
            <a:r>
              <a:rPr lang="en-US" sz="2400" dirty="0" smtClean="0"/>
              <a:t> </a:t>
            </a:r>
            <a:r>
              <a:rPr lang="en-US" sz="2400" dirty="0" err="1" smtClean="0"/>
              <a:t>kesite</a:t>
            </a:r>
            <a:r>
              <a:rPr lang="en-US" sz="2400" dirty="0" smtClean="0"/>
              <a:t> </a:t>
            </a:r>
            <a:r>
              <a:rPr lang="en-US" sz="2400" dirty="0" err="1" smtClean="0"/>
              <a:t>dik</a:t>
            </a:r>
            <a:r>
              <a:rPr lang="en-US" sz="2400" dirty="0" smtClean="0"/>
              <a:t> </a:t>
            </a:r>
            <a:r>
              <a:rPr lang="en-US" sz="2400" dirty="0" err="1" smtClean="0"/>
              <a:t>ise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boy </a:t>
            </a:r>
            <a:r>
              <a:rPr lang="en-US" sz="2400" dirty="0" err="1" smtClean="0"/>
              <a:t>değişimlerine</a:t>
            </a:r>
            <a:r>
              <a:rPr lang="en-US" sz="2400" dirty="0" smtClean="0"/>
              <a:t> </a:t>
            </a:r>
            <a:r>
              <a:rPr lang="en-US" sz="2400" dirty="0" err="1" smtClean="0"/>
              <a:t>yol</a:t>
            </a:r>
            <a:r>
              <a:rPr lang="en-US" sz="2400" dirty="0" smtClean="0"/>
              <a:t> </a:t>
            </a:r>
            <a:r>
              <a:rPr lang="en-US" sz="2400" dirty="0" err="1" smtClean="0"/>
              <a:t>açıyorsa</a:t>
            </a:r>
            <a:r>
              <a:rPr lang="en-US" sz="2400" dirty="0" smtClean="0"/>
              <a:t> </a:t>
            </a:r>
            <a:r>
              <a:rPr lang="en-US" sz="2400" dirty="0" err="1" smtClean="0"/>
              <a:t>çekme</a:t>
            </a:r>
            <a:r>
              <a:rPr lang="en-US" sz="2400" dirty="0" smtClean="0"/>
              <a:t> (normal </a:t>
            </a:r>
            <a:r>
              <a:rPr lang="en-US" sz="2400" dirty="0" err="1" smtClean="0"/>
              <a:t>gerilme</a:t>
            </a:r>
            <a:r>
              <a:rPr lang="en-US" sz="2400" dirty="0" smtClean="0"/>
              <a:t>) </a:t>
            </a:r>
            <a:r>
              <a:rPr lang="en-US" sz="2400" dirty="0" err="1" smtClean="0"/>
              <a:t>gerilmesi</a:t>
            </a:r>
            <a:r>
              <a:rPr lang="en-US" sz="2400" dirty="0" smtClean="0"/>
              <a:t> </a:t>
            </a:r>
            <a:r>
              <a:rPr lang="en-US" sz="2400" dirty="0" err="1" smtClean="0"/>
              <a:t>denir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Norma </a:t>
            </a:r>
            <a:r>
              <a:rPr lang="en-US" sz="2400" dirty="0" err="1" smtClean="0"/>
              <a:t>gerilmeler</a:t>
            </a:r>
            <a:r>
              <a:rPr lang="en-US" sz="2400" dirty="0" smtClean="0"/>
              <a:t> </a:t>
            </a:r>
            <a:r>
              <a:rPr lang="en-US" sz="2400" dirty="0" err="1" smtClean="0"/>
              <a:t>artı</a:t>
            </a:r>
            <a:r>
              <a:rPr lang="en-US" sz="2400" dirty="0" smtClean="0"/>
              <a:t> </a:t>
            </a:r>
            <a:r>
              <a:rPr lang="en-US" sz="2400" dirty="0" err="1" smtClean="0"/>
              <a:t>işaretli</a:t>
            </a:r>
            <a:r>
              <a:rPr lang="en-US" sz="2400" dirty="0" smtClean="0"/>
              <a:t> </a:t>
            </a:r>
            <a:r>
              <a:rPr lang="en-US" sz="2400" dirty="0" err="1" smtClean="0"/>
              <a:t>ise</a:t>
            </a:r>
            <a:r>
              <a:rPr lang="en-US" sz="2400" dirty="0" smtClean="0"/>
              <a:t> </a:t>
            </a:r>
            <a:r>
              <a:rPr lang="en-US" sz="2400" dirty="0" err="1" smtClean="0"/>
              <a:t>çekme</a:t>
            </a:r>
            <a:r>
              <a:rPr lang="en-US" sz="2400" dirty="0" smtClean="0"/>
              <a:t>, </a:t>
            </a:r>
            <a:r>
              <a:rPr lang="en-US" sz="2400" dirty="0" err="1" smtClean="0"/>
              <a:t>eksi</a:t>
            </a:r>
            <a:r>
              <a:rPr lang="en-US" sz="2400" dirty="0" smtClean="0"/>
              <a:t> </a:t>
            </a:r>
            <a:r>
              <a:rPr lang="en-US" sz="2400" dirty="0" err="1" smtClean="0"/>
              <a:t>işaretli</a:t>
            </a:r>
            <a:r>
              <a:rPr lang="en-US" sz="2400" dirty="0" smtClean="0"/>
              <a:t> </a:t>
            </a:r>
            <a:r>
              <a:rPr lang="en-US" sz="2400" dirty="0" err="1" smtClean="0"/>
              <a:t>ise</a:t>
            </a:r>
            <a:r>
              <a:rPr lang="en-US" sz="2400" dirty="0" smtClean="0"/>
              <a:t> </a:t>
            </a:r>
            <a:r>
              <a:rPr lang="en-US" sz="2400" dirty="0" err="1" smtClean="0"/>
              <a:t>basma</a:t>
            </a:r>
            <a:r>
              <a:rPr lang="en-US" sz="2400" dirty="0" smtClean="0"/>
              <a:t> </a:t>
            </a:r>
            <a:r>
              <a:rPr lang="en-US" sz="2400" dirty="0" err="1" smtClean="0"/>
              <a:t>anlamına</a:t>
            </a:r>
            <a:r>
              <a:rPr lang="en-US" sz="2400" dirty="0" smtClean="0"/>
              <a:t> </a:t>
            </a:r>
            <a:r>
              <a:rPr lang="en-US" sz="2400" dirty="0" err="1" smtClean="0"/>
              <a:t>gelir</a:t>
            </a:r>
            <a:r>
              <a:rPr lang="en-US" sz="2400" dirty="0" smtClean="0"/>
              <a:t>.</a:t>
            </a:r>
          </a:p>
          <a:p>
            <a:r>
              <a:rPr lang="en-US" sz="2400" b="1" dirty="0" err="1" smtClean="0"/>
              <a:t>Kayma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Gerilmesi</a:t>
            </a:r>
            <a:r>
              <a:rPr lang="en-US" sz="2400" b="1" dirty="0" smtClean="0"/>
              <a:t>: </a:t>
            </a:r>
            <a:r>
              <a:rPr lang="en-US" sz="2400" dirty="0" err="1" smtClean="0"/>
              <a:t>kuvvet</a:t>
            </a:r>
            <a:r>
              <a:rPr lang="en-US" sz="2400" dirty="0" smtClean="0"/>
              <a:t> </a:t>
            </a:r>
            <a:r>
              <a:rPr lang="en-US" sz="2400" dirty="0" err="1" smtClean="0"/>
              <a:t>kesit</a:t>
            </a:r>
            <a:r>
              <a:rPr lang="en-US" sz="2400" dirty="0" smtClean="0"/>
              <a:t> </a:t>
            </a:r>
            <a:r>
              <a:rPr lang="en-US" sz="2400" dirty="0" err="1" smtClean="0"/>
              <a:t>içinde</a:t>
            </a:r>
            <a:r>
              <a:rPr lang="en-US" sz="2400" dirty="0" smtClean="0"/>
              <a:t> </a:t>
            </a:r>
            <a:r>
              <a:rPr lang="en-US" sz="2400" dirty="0" err="1" smtClean="0"/>
              <a:t>ise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açı</a:t>
            </a:r>
            <a:r>
              <a:rPr lang="en-US" sz="2400" dirty="0" smtClean="0"/>
              <a:t> </a:t>
            </a:r>
            <a:r>
              <a:rPr lang="en-US" sz="2400" dirty="0" err="1" smtClean="0"/>
              <a:t>değişimlerine</a:t>
            </a:r>
            <a:r>
              <a:rPr lang="en-US" sz="2400" dirty="0" smtClean="0"/>
              <a:t> </a:t>
            </a:r>
            <a:r>
              <a:rPr lang="en-US" sz="2400" dirty="0" err="1" smtClean="0"/>
              <a:t>sebep</a:t>
            </a:r>
            <a:r>
              <a:rPr lang="en-US" sz="2400" dirty="0" smtClean="0"/>
              <a:t> </a:t>
            </a:r>
            <a:r>
              <a:rPr lang="en-US" sz="2400" dirty="0" err="1" smtClean="0"/>
              <a:t>oluyorsa</a:t>
            </a:r>
            <a:r>
              <a:rPr lang="en-US" sz="2400" dirty="0" smtClean="0"/>
              <a:t> </a:t>
            </a:r>
            <a:r>
              <a:rPr lang="en-US" sz="2400" dirty="0" err="1" smtClean="0"/>
              <a:t>kayma</a:t>
            </a:r>
            <a:r>
              <a:rPr lang="en-US" sz="2400" dirty="0" smtClean="0"/>
              <a:t> </a:t>
            </a:r>
            <a:r>
              <a:rPr lang="en-US" sz="2400" dirty="0" err="1" smtClean="0"/>
              <a:t>gerilmesi</a:t>
            </a:r>
            <a:r>
              <a:rPr lang="en-US" sz="2400" dirty="0" smtClean="0"/>
              <a:t> </a:t>
            </a:r>
            <a:r>
              <a:rPr lang="en-US" sz="2400" dirty="0" err="1" smtClean="0"/>
              <a:t>denir</a:t>
            </a:r>
            <a:r>
              <a:rPr lang="en-US" sz="2400" dirty="0" smtClean="0"/>
              <a:t>.</a:t>
            </a:r>
          </a:p>
          <a:p>
            <a:endParaRPr lang="tr-TR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İçerik Yer Tutucusu 2"/>
              <p:cNvSpPr txBox="1">
                <a:spLocks/>
              </p:cNvSpPr>
              <p:nvPr/>
            </p:nvSpPr>
            <p:spPr>
              <a:xfrm>
                <a:off x="5600700" y="614041"/>
                <a:ext cx="5131345" cy="602653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400" b="1" dirty="0" smtClean="0"/>
                  <a:t>Şekil </a:t>
                </a:r>
                <a:r>
                  <a:rPr lang="en-US" sz="2400" b="1" dirty="0" err="1" smtClean="0"/>
                  <a:t>Değişimleri</a:t>
                </a:r>
                <a:r>
                  <a:rPr lang="en-US" sz="2400" b="1" dirty="0" smtClean="0"/>
                  <a:t>: </a:t>
                </a:r>
                <a:r>
                  <a:rPr lang="en-US" sz="2400" dirty="0" err="1" smtClean="0"/>
                  <a:t>malzemeler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kuvvet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altında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şekil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değişikliğine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uğrarlar</a:t>
                </a:r>
                <a:r>
                  <a:rPr lang="en-US" sz="2400" dirty="0" smtClean="0"/>
                  <a:t>.</a:t>
                </a:r>
              </a:p>
              <a:p>
                <a:r>
                  <a:rPr lang="en-US" sz="2400" dirty="0" err="1" smtClean="0"/>
                  <a:t>Uygulanan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kuvvet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kaldırıldıktan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sonra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malzeme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eski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şekline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dönüyor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ise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uğradığı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şekil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değişikliği</a:t>
                </a:r>
                <a:r>
                  <a:rPr lang="en-US" sz="2400" dirty="0" smtClean="0"/>
                  <a:t> </a:t>
                </a:r>
                <a:r>
                  <a:rPr lang="en-US" sz="2400" b="1" dirty="0" err="1" smtClean="0"/>
                  <a:t>elastik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aksi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takdirde</a:t>
                </a:r>
                <a:r>
                  <a:rPr lang="en-US" sz="2400" dirty="0" smtClean="0"/>
                  <a:t> </a:t>
                </a:r>
                <a:r>
                  <a:rPr lang="en-US" sz="2400" b="1" dirty="0" err="1" smtClean="0"/>
                  <a:t>plastik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olarak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adlandırılır</a:t>
                </a:r>
                <a:r>
                  <a:rPr lang="en-US" sz="2400" dirty="0" smtClean="0"/>
                  <a:t>.</a:t>
                </a:r>
              </a:p>
              <a:p>
                <a:r>
                  <a:rPr lang="en-US" sz="2400" b="1" dirty="0" err="1" smtClean="0"/>
                  <a:t>Birim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Uzama</a:t>
                </a:r>
                <a:r>
                  <a:rPr lang="en-US" sz="2400" b="1" dirty="0" smtClean="0"/>
                  <a:t>: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𝜀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𝑙</m:t>
                          </m:r>
                        </m:num>
                        <m:den>
                          <m:sSub>
                            <m:sSub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</m:num>
                        <m:den>
                          <m:sSub>
                            <m:sSub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 smtClean="0"/>
              </a:p>
              <a:p>
                <a:r>
                  <a:rPr lang="en-US" sz="2400" b="1" dirty="0" err="1" smtClean="0"/>
                  <a:t>Yüzde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Uzama</a:t>
                </a:r>
                <a:r>
                  <a:rPr lang="en-US" sz="2400" b="1" dirty="0" smtClean="0"/>
                  <a:t>: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𝜀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𝑙</m:t>
                          </m:r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</m:t>
                      </m:r>
                    </m:oMath>
                  </m:oMathPara>
                </a14:m>
                <a:endParaRPr lang="en-US" sz="2400" dirty="0"/>
              </a:p>
              <a:p>
                <a:r>
                  <a:rPr lang="en-US" sz="2400" b="1" dirty="0" err="1" smtClean="0"/>
                  <a:t>Yanal</a:t>
                </a:r>
                <a:r>
                  <a:rPr lang="en-US" sz="2400" b="1" dirty="0" smtClean="0"/>
                  <a:t> (lateral - </a:t>
                </a:r>
                <a:r>
                  <a:rPr lang="en-US" sz="2400" b="1" dirty="0" err="1" smtClean="0"/>
                  <a:t>Boyuna</a:t>
                </a:r>
                <a:r>
                  <a:rPr lang="en-US" sz="2400" b="1" dirty="0" smtClean="0"/>
                  <a:t>) </a:t>
                </a:r>
                <a:r>
                  <a:rPr lang="en-US" sz="2400" b="1" dirty="0" err="1" smtClean="0"/>
                  <a:t>Değişim</a:t>
                </a:r>
                <a:r>
                  <a:rPr lang="en-US" sz="2400" b="1" dirty="0" smtClean="0"/>
                  <a:t>: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𝜀</m:t>
                          </m:r>
                        </m:e>
                        <m:sub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𝐿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/>
              </a:p>
              <a:p>
                <a:endParaRPr lang="tr-TR" sz="2400" dirty="0"/>
              </a:p>
            </p:txBody>
          </p:sp>
        </mc:Choice>
        <mc:Fallback>
          <p:sp>
            <p:nvSpPr>
              <p:cNvPr id="6" name="İçerik Yer Tutucusu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0700" y="614041"/>
                <a:ext cx="5131345" cy="6026534"/>
              </a:xfrm>
              <a:prstGeom prst="rect">
                <a:avLst/>
              </a:prstGeom>
              <a:blipFill>
                <a:blip r:embed="rId2"/>
                <a:stretch>
                  <a:fillRect l="-1663" t="-14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8924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5489864" cy="601229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+mn-lt"/>
              </a:rPr>
              <a:t>Mekanik Özellikler</a:t>
            </a:r>
            <a:endParaRPr lang="tr-TR" sz="2800" b="1" dirty="0">
              <a:latin typeface="+mn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110836" y="737754"/>
                <a:ext cx="7075272" cy="5663045"/>
              </a:xfrm>
            </p:spPr>
            <p:txBody>
              <a:bodyPr>
                <a:noAutofit/>
              </a:bodyPr>
              <a:lstStyle/>
              <a:p>
                <a:r>
                  <a:rPr lang="en-US" sz="2400" b="1" dirty="0" smtClean="0"/>
                  <a:t>Tek </a:t>
                </a:r>
                <a:r>
                  <a:rPr lang="en-US" sz="2400" b="1" dirty="0" err="1" smtClean="0"/>
                  <a:t>eksenli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gerilme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altındaki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bir</a:t>
                </a:r>
                <a:r>
                  <a:rPr lang="en-US" sz="2400" dirty="0" smtClean="0"/>
                  <a:t> parka </a:t>
                </a:r>
                <a:r>
                  <a:rPr lang="en-US" sz="2400" dirty="0" err="1" smtClean="0"/>
                  <a:t>uzarken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aynı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zamanda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gerilmeye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dik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doğrultuda</a:t>
                </a:r>
                <a:r>
                  <a:rPr lang="en-US" sz="2400" dirty="0" smtClean="0"/>
                  <a:t> da </a:t>
                </a:r>
                <a:r>
                  <a:rPr lang="en-US" sz="2400" dirty="0" err="1" smtClean="0"/>
                  <a:t>daralır</a:t>
                </a:r>
                <a:r>
                  <a:rPr lang="en-US" sz="2400" dirty="0" smtClean="0"/>
                  <a:t>.</a:t>
                </a:r>
              </a:p>
              <a:p>
                <a:r>
                  <a:rPr lang="en-US" sz="2400" b="1" dirty="0" smtClean="0"/>
                  <a:t>Poisson </a:t>
                </a:r>
                <a:r>
                  <a:rPr lang="en-US" sz="2400" b="1" dirty="0" err="1" smtClean="0"/>
                  <a:t>Oranı</a:t>
                </a:r>
                <a:r>
                  <a:rPr lang="en-US" sz="2400" b="1" dirty="0" smtClean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𝒗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𝒆𝒏𝒊𝒏𝒆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𝒃𝒐𝒚𝒖𝒏𝒂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b="1" dirty="0" smtClean="0"/>
              </a:p>
              <a:p>
                <a:endParaRPr lang="en-US" sz="2400" b="1" dirty="0" smtClean="0"/>
              </a:p>
              <a:p>
                <a:r>
                  <a:rPr lang="en-US" sz="2400" b="1" dirty="0" err="1" smtClean="0"/>
                  <a:t>Birim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Kayma</a:t>
                </a:r>
                <a:r>
                  <a:rPr lang="en-US" sz="2400" b="1" dirty="0" smtClean="0"/>
                  <a:t>: </a:t>
                </a:r>
                <a:r>
                  <a:rPr lang="en-US" sz="2400" dirty="0" err="1" smtClean="0"/>
                  <a:t>Kayma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gerilmeleri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nedeniyle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oluşan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açısal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şekil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değişimi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ise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boyutsuz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bir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büyüklük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olan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ile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verilir</a:t>
                </a:r>
                <a:r>
                  <a:rPr lang="en-US" sz="2400" dirty="0"/>
                  <a:t> </a:t>
                </a:r>
                <a:r>
                  <a:rPr lang="en-US" sz="2400" dirty="0" err="1" smtClean="0"/>
                  <a:t>ve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birim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kayma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olarak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adlandırılır</a:t>
                </a:r>
                <a:r>
                  <a:rPr lang="en-US" sz="2400" dirty="0" smtClean="0"/>
                  <a:t>.</a:t>
                </a:r>
              </a:p>
              <a:p>
                <a:endParaRPr lang="tr-TR" sz="2400" dirty="0"/>
              </a:p>
            </p:txBody>
          </p:sp>
        </mc:Choice>
        <mc:Fallback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0836" y="737754"/>
                <a:ext cx="7075272" cy="5663045"/>
              </a:xfrm>
              <a:blipFill>
                <a:blip r:embed="rId2"/>
                <a:stretch>
                  <a:fillRect l="-1120" t="-15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5974" y="1878277"/>
            <a:ext cx="2595093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843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5489864" cy="601229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+mn-lt"/>
              </a:rPr>
              <a:t>Mekanik Özellikler</a:t>
            </a:r>
            <a:endParaRPr lang="tr-TR" sz="2800" b="1" dirty="0">
              <a:latin typeface="+mn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İçerik Yer Tutucusu 2"/>
              <p:cNvSpPr txBox="1">
                <a:spLocks/>
              </p:cNvSpPr>
              <p:nvPr/>
            </p:nvSpPr>
            <p:spPr>
              <a:xfrm>
                <a:off x="225911" y="973567"/>
                <a:ext cx="10838329" cy="558341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400" b="1" dirty="0" smtClean="0"/>
                  <a:t>Elastiklik (Young) </a:t>
                </a:r>
                <a:r>
                  <a:rPr lang="en-US" sz="2400" b="1" dirty="0" err="1" smtClean="0"/>
                  <a:t>Modülü</a:t>
                </a:r>
                <a:r>
                  <a:rPr lang="en-US" sz="2400" b="1" dirty="0" smtClean="0"/>
                  <a:t>, E:</a:t>
                </a:r>
              </a:p>
              <a:p>
                <a:r>
                  <a:rPr lang="en-US" sz="2400" dirty="0" err="1" smtClean="0"/>
                  <a:t>Elastik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alanda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gerilme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ile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birim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uzama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doğru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orantılıdır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ve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bu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bölgede</a:t>
                </a:r>
                <a:r>
                  <a:rPr lang="en-US" sz="2400" dirty="0" smtClean="0"/>
                  <a:t> Hooke </a:t>
                </a:r>
                <a:r>
                  <a:rPr lang="en-US" sz="2400" dirty="0" err="1" smtClean="0"/>
                  <a:t>kanunu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geçerlidir</a:t>
                </a:r>
                <a:r>
                  <a:rPr lang="en-US" sz="2400" dirty="0" smtClean="0"/>
                  <a:t>.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𝜀</m:t>
                      </m:r>
                    </m:oMath>
                  </m:oMathPara>
                </a14:m>
                <a:endParaRPr lang="en-US" sz="2400" dirty="0" smtClean="0"/>
              </a:p>
              <a:p>
                <a:r>
                  <a:rPr lang="en-US" sz="2400" dirty="0" err="1" smtClean="0"/>
                  <a:t>Gerilme-birim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uzama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eğrisinin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eğimi</a:t>
                </a:r>
                <a:r>
                  <a:rPr lang="en-US" sz="2400" dirty="0" smtClean="0"/>
                  <a:t> elastic (young) </a:t>
                </a:r>
                <a:r>
                  <a:rPr lang="en-US" sz="2400" dirty="0" err="1" smtClean="0"/>
                  <a:t>modülü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olarak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isimlendirilir</a:t>
                </a:r>
                <a:r>
                  <a:rPr lang="en-US" sz="2400" dirty="0" smtClean="0"/>
                  <a:t>.</a:t>
                </a:r>
              </a:p>
              <a:p>
                <a:r>
                  <a:rPr lang="en-US" sz="2400" dirty="0" err="1" smtClean="0"/>
                  <a:t>Birimi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gerilme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ile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aynıdır</a:t>
                </a:r>
                <a:r>
                  <a:rPr lang="en-US" sz="2400" dirty="0" smtClean="0"/>
                  <a:t>.</a:t>
                </a:r>
              </a:p>
              <a:p>
                <a:r>
                  <a:rPr lang="en-US" sz="2400" b="1" dirty="0" err="1" smtClean="0"/>
                  <a:t>Kayma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Modülü</a:t>
                </a:r>
                <a:r>
                  <a:rPr lang="en-US" sz="2400" b="1" dirty="0" smtClean="0"/>
                  <a:t>, G:</a:t>
                </a:r>
              </a:p>
              <a:p>
                <a:r>
                  <a:rPr lang="en-US" sz="2400" dirty="0" err="1" smtClean="0"/>
                  <a:t>Aynı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şekilde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kayma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gerilmesi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ile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elastik</a:t>
                </a:r>
                <a:r>
                  <a:rPr lang="en-US" sz="2400" dirty="0" smtClean="0"/>
                  <a:t> brim </a:t>
                </a:r>
                <a:r>
                  <a:rPr lang="en-US" sz="2400" dirty="0" err="1" smtClean="0"/>
                  <a:t>kayma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arasındaki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ilişki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kayma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modülü</a:t>
                </a:r>
                <a:r>
                  <a:rPr lang="en-US" sz="2400" dirty="0" smtClean="0"/>
                  <a:t> (G) </a:t>
                </a:r>
                <a:r>
                  <a:rPr lang="en-US" sz="2400" dirty="0" err="1" smtClean="0"/>
                  <a:t>olarak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adlandırılır</a:t>
                </a:r>
                <a:r>
                  <a:rPr lang="en-US" sz="2400" dirty="0" smtClean="0"/>
                  <a:t>.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𝐺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 lang="en-US" sz="2400" dirty="0" smtClean="0"/>
              </a:p>
              <a:p>
                <a:r>
                  <a:rPr lang="en-US" sz="2400" dirty="0" smtClean="0"/>
                  <a:t>E, G </a:t>
                </a:r>
                <a:r>
                  <a:rPr lang="en-US" sz="2400" dirty="0" err="1" smtClean="0"/>
                  <a:t>ve</a:t>
                </a:r>
                <a:r>
                  <a:rPr lang="en-US" sz="2400" dirty="0" smtClean="0"/>
                  <a:t> Poisson </a:t>
                </a:r>
                <a:r>
                  <a:rPr lang="en-US" sz="2400" dirty="0" err="1" smtClean="0"/>
                  <a:t>oranı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arasında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aşağıdaki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bağıntı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vardır</a:t>
                </a:r>
                <a:r>
                  <a:rPr lang="en-US" sz="2400" dirty="0" smtClean="0"/>
                  <a:t>.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(1+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 smtClean="0"/>
              </a:p>
              <a:p>
                <a:endParaRPr lang="tr-TR" sz="2400" dirty="0"/>
              </a:p>
            </p:txBody>
          </p:sp>
        </mc:Choice>
        <mc:Fallback>
          <p:sp>
            <p:nvSpPr>
              <p:cNvPr id="10" name="İçerik Yer Tutucusu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911" y="973567"/>
                <a:ext cx="10838329" cy="5583418"/>
              </a:xfrm>
              <a:prstGeom prst="rect">
                <a:avLst/>
              </a:prstGeom>
              <a:blipFill>
                <a:blip r:embed="rId2"/>
                <a:stretch>
                  <a:fillRect l="-731" t="-1528" r="-4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41077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5489864" cy="601229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+mn-lt"/>
              </a:rPr>
              <a:t>Mekanik Özellikler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7754"/>
            <a:ext cx="11512802" cy="5663045"/>
          </a:xfrm>
        </p:spPr>
        <p:txBody>
          <a:bodyPr>
            <a:noAutofit/>
          </a:bodyPr>
          <a:lstStyle/>
          <a:p>
            <a:r>
              <a:rPr lang="en-US" sz="2400" b="1" dirty="0" err="1" smtClean="0"/>
              <a:t>Çekme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Deneyi</a:t>
            </a:r>
            <a:r>
              <a:rPr lang="en-US" sz="2400" b="1" dirty="0" smtClean="0"/>
              <a:t>:</a:t>
            </a:r>
          </a:p>
          <a:p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malzemenin</a:t>
            </a:r>
            <a:r>
              <a:rPr lang="en-US" sz="2400" dirty="0" smtClean="0"/>
              <a:t> </a:t>
            </a:r>
            <a:r>
              <a:rPr lang="en-US" sz="2400" dirty="0" err="1" smtClean="0"/>
              <a:t>dayamını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mekanik</a:t>
            </a:r>
            <a:r>
              <a:rPr lang="en-US" sz="2400" dirty="0" smtClean="0"/>
              <a:t> </a:t>
            </a:r>
            <a:r>
              <a:rPr lang="en-US" sz="2400" dirty="0" err="1" smtClean="0"/>
              <a:t>davranışlarını</a:t>
            </a:r>
            <a:r>
              <a:rPr lang="en-US" sz="2400" dirty="0" smtClean="0"/>
              <a:t> </a:t>
            </a:r>
            <a:r>
              <a:rPr lang="en-US" sz="2400" dirty="0" err="1" smtClean="0"/>
              <a:t>belirlemek</a:t>
            </a:r>
            <a:r>
              <a:rPr lang="en-US" sz="2400" dirty="0" smtClean="0"/>
              <a:t> </a:t>
            </a:r>
            <a:r>
              <a:rPr lang="en-US" sz="2400" dirty="0" err="1" smtClean="0"/>
              <a:t>için</a:t>
            </a:r>
            <a:r>
              <a:rPr lang="en-US" sz="2400" dirty="0" smtClean="0"/>
              <a:t> </a:t>
            </a:r>
            <a:r>
              <a:rPr lang="en-US" sz="2400" dirty="0" err="1" smtClean="0"/>
              <a:t>yapılır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Bu </a:t>
            </a:r>
            <a:r>
              <a:rPr lang="en-US" sz="2400" dirty="0" err="1" smtClean="0"/>
              <a:t>deneyde</a:t>
            </a:r>
            <a:r>
              <a:rPr lang="en-US" sz="2400" dirty="0" smtClean="0"/>
              <a:t> </a:t>
            </a:r>
            <a:r>
              <a:rPr lang="en-US" sz="2400" dirty="0" err="1" smtClean="0"/>
              <a:t>malzemeye</a:t>
            </a:r>
            <a:r>
              <a:rPr lang="en-US" sz="2400" dirty="0" smtClean="0"/>
              <a:t> </a:t>
            </a:r>
            <a:r>
              <a:rPr lang="en-US" sz="2400" dirty="0" err="1" smtClean="0"/>
              <a:t>yük</a:t>
            </a:r>
            <a:r>
              <a:rPr lang="en-US" sz="2400" dirty="0" smtClean="0"/>
              <a:t> </a:t>
            </a:r>
            <a:r>
              <a:rPr lang="en-US" sz="2400" dirty="0" err="1" smtClean="0"/>
              <a:t>uygulanır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Bu </a:t>
            </a:r>
            <a:r>
              <a:rPr lang="en-US" sz="2400" dirty="0" err="1" smtClean="0"/>
              <a:t>yük</a:t>
            </a:r>
            <a:r>
              <a:rPr lang="en-US" sz="2400" dirty="0" smtClean="0"/>
              <a:t> </a:t>
            </a:r>
            <a:r>
              <a:rPr lang="en-US" sz="2400" dirty="0" err="1" smtClean="0"/>
              <a:t>kesit</a:t>
            </a:r>
            <a:r>
              <a:rPr lang="en-US" sz="2400" dirty="0" smtClean="0"/>
              <a:t> alanine </a:t>
            </a:r>
            <a:r>
              <a:rPr lang="en-US" sz="2400" dirty="0" err="1" smtClean="0"/>
              <a:t>dik</a:t>
            </a:r>
            <a:r>
              <a:rPr lang="en-US" sz="2400" dirty="0" smtClean="0"/>
              <a:t> </a:t>
            </a:r>
            <a:r>
              <a:rPr lang="en-US" sz="2400" dirty="0" err="1" smtClean="0"/>
              <a:t>olacak</a:t>
            </a:r>
            <a:r>
              <a:rPr lang="en-US" sz="2400" dirty="0" smtClean="0"/>
              <a:t> </a:t>
            </a:r>
            <a:r>
              <a:rPr lang="en-US" sz="2400" dirty="0" err="1" smtClean="0"/>
              <a:t>şekildedir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Deney</a:t>
            </a:r>
            <a:r>
              <a:rPr lang="en-US" sz="2400" dirty="0" smtClean="0"/>
              <a:t> </a:t>
            </a:r>
            <a:r>
              <a:rPr lang="en-US" sz="2400" dirty="0" err="1" smtClean="0"/>
              <a:t>sırasında</a:t>
            </a:r>
            <a:r>
              <a:rPr lang="en-US" sz="2400" dirty="0" smtClean="0"/>
              <a:t> </a:t>
            </a:r>
            <a:r>
              <a:rPr lang="en-US" sz="2400" dirty="0" err="1" smtClean="0"/>
              <a:t>uygulanan</a:t>
            </a:r>
            <a:r>
              <a:rPr lang="en-US" sz="2400" dirty="0" smtClean="0"/>
              <a:t> </a:t>
            </a:r>
            <a:r>
              <a:rPr lang="en-US" sz="2400" dirty="0" err="1" smtClean="0"/>
              <a:t>kuvvet</a:t>
            </a:r>
            <a:r>
              <a:rPr lang="en-US" sz="2400" dirty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gerçekleşen</a:t>
            </a:r>
            <a:r>
              <a:rPr lang="en-US" sz="2400" dirty="0" smtClean="0"/>
              <a:t> </a:t>
            </a:r>
            <a:r>
              <a:rPr lang="en-US" sz="2400" dirty="0" err="1" smtClean="0"/>
              <a:t>uzama</a:t>
            </a:r>
            <a:r>
              <a:rPr lang="en-US" sz="2400" dirty="0" smtClean="0"/>
              <a:t> </a:t>
            </a:r>
            <a:r>
              <a:rPr lang="en-US" sz="2400" dirty="0" err="1" smtClean="0"/>
              <a:t>değerleri</a:t>
            </a:r>
            <a:r>
              <a:rPr lang="en-US" sz="2400" dirty="0" smtClean="0"/>
              <a:t> </a:t>
            </a:r>
            <a:r>
              <a:rPr lang="en-US" sz="2400" dirty="0" err="1" smtClean="0"/>
              <a:t>kaydedilir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grafik</a:t>
            </a:r>
            <a:r>
              <a:rPr lang="en-US" sz="2400" dirty="0" smtClean="0"/>
              <a:t> </a:t>
            </a:r>
            <a:r>
              <a:rPr lang="en-US" sz="2400" dirty="0" err="1" smtClean="0"/>
              <a:t>olarak</a:t>
            </a:r>
            <a:r>
              <a:rPr lang="en-US" sz="2400" dirty="0" smtClean="0"/>
              <a:t> </a:t>
            </a:r>
            <a:r>
              <a:rPr lang="en-US" sz="2400" dirty="0" err="1" smtClean="0"/>
              <a:t>çizilir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Deney</a:t>
            </a:r>
            <a:r>
              <a:rPr lang="en-US" sz="2400" dirty="0" smtClean="0"/>
              <a:t> </a:t>
            </a:r>
            <a:r>
              <a:rPr lang="en-US" sz="2400" dirty="0" err="1" smtClean="0"/>
              <a:t>malzeme</a:t>
            </a:r>
            <a:r>
              <a:rPr lang="en-US" sz="2400" dirty="0" smtClean="0"/>
              <a:t> </a:t>
            </a:r>
            <a:r>
              <a:rPr lang="en-US" sz="2400" dirty="0" err="1" smtClean="0"/>
              <a:t>kopma</a:t>
            </a:r>
            <a:r>
              <a:rPr lang="en-US" sz="2400" dirty="0" smtClean="0"/>
              <a:t> </a:t>
            </a:r>
            <a:r>
              <a:rPr lang="en-US" sz="2400" dirty="0" err="1" smtClean="0"/>
              <a:t>oluşana</a:t>
            </a:r>
            <a:r>
              <a:rPr lang="en-US" sz="2400" dirty="0" smtClean="0"/>
              <a:t> </a:t>
            </a:r>
            <a:r>
              <a:rPr lang="en-US" sz="2400" dirty="0" err="1" smtClean="0"/>
              <a:t>kadar</a:t>
            </a:r>
            <a:r>
              <a:rPr lang="en-US" sz="2400" dirty="0" smtClean="0"/>
              <a:t> </a:t>
            </a:r>
            <a:r>
              <a:rPr lang="en-US" sz="2400" dirty="0" err="1" smtClean="0"/>
              <a:t>devam</a:t>
            </a:r>
            <a:r>
              <a:rPr lang="en-US" sz="2400" dirty="0" smtClean="0"/>
              <a:t> </a:t>
            </a:r>
            <a:r>
              <a:rPr lang="en-US" sz="2400" dirty="0" err="1" smtClean="0"/>
              <a:t>eder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Elde</a:t>
            </a:r>
            <a:r>
              <a:rPr lang="en-US" sz="2400" dirty="0" smtClean="0"/>
              <a:t> </a:t>
            </a:r>
            <a:r>
              <a:rPr lang="en-US" sz="2400" dirty="0" err="1" smtClean="0"/>
              <a:t>edilen</a:t>
            </a:r>
            <a:r>
              <a:rPr lang="en-US" sz="2400" dirty="0" smtClean="0"/>
              <a:t> </a:t>
            </a:r>
            <a:r>
              <a:rPr lang="en-US" sz="2400" dirty="0" err="1" smtClean="0"/>
              <a:t>değerler</a:t>
            </a:r>
            <a:r>
              <a:rPr lang="en-US" sz="2400" dirty="0" smtClean="0"/>
              <a:t> </a:t>
            </a:r>
            <a:r>
              <a:rPr lang="en-US" sz="2400" dirty="0" err="1" smtClean="0"/>
              <a:t>mühendislik</a:t>
            </a:r>
            <a:r>
              <a:rPr lang="en-US" sz="2400" dirty="0" smtClean="0"/>
              <a:t> </a:t>
            </a:r>
            <a:r>
              <a:rPr lang="en-US" sz="2400" dirty="0" err="1" smtClean="0"/>
              <a:t>gerilmesi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mühendislik</a:t>
            </a:r>
            <a:r>
              <a:rPr lang="en-US" sz="2400" dirty="0" smtClean="0"/>
              <a:t> </a:t>
            </a:r>
            <a:r>
              <a:rPr lang="en-US" sz="2400" dirty="0" err="1" smtClean="0"/>
              <a:t>birim</a:t>
            </a:r>
            <a:r>
              <a:rPr lang="en-US" sz="2400" dirty="0" smtClean="0"/>
              <a:t> </a:t>
            </a:r>
            <a:r>
              <a:rPr lang="en-US" sz="2400" dirty="0" err="1" smtClean="0"/>
              <a:t>uzaması</a:t>
            </a:r>
            <a:r>
              <a:rPr lang="en-US" sz="2400" dirty="0" smtClean="0"/>
              <a:t> </a:t>
            </a:r>
            <a:r>
              <a:rPr lang="en-US" sz="2400" dirty="0" err="1" smtClean="0"/>
              <a:t>olarak</a:t>
            </a:r>
            <a:r>
              <a:rPr lang="en-US" sz="2400" dirty="0" smtClean="0"/>
              <a:t> </a:t>
            </a:r>
            <a:r>
              <a:rPr lang="en-US" sz="2400" dirty="0" err="1" smtClean="0"/>
              <a:t>adlandırılır</a:t>
            </a:r>
            <a:r>
              <a:rPr lang="en-US" sz="2400" dirty="0" smtClean="0"/>
              <a:t>.</a:t>
            </a:r>
          </a:p>
          <a:p>
            <a:r>
              <a:rPr lang="en-US" sz="2400" dirty="0" err="1"/>
              <a:t>Eğrinin</a:t>
            </a:r>
            <a:r>
              <a:rPr lang="en-US" sz="2400" dirty="0"/>
              <a:t> </a:t>
            </a:r>
            <a:r>
              <a:rPr lang="en-US" sz="2400" dirty="0" err="1"/>
              <a:t>doğrusal</a:t>
            </a:r>
            <a:r>
              <a:rPr lang="en-US" sz="2400" dirty="0"/>
              <a:t> </a:t>
            </a:r>
            <a:r>
              <a:rPr lang="en-US" sz="2400" dirty="0" err="1"/>
              <a:t>olan</a:t>
            </a:r>
            <a:r>
              <a:rPr lang="en-US" sz="2400" dirty="0"/>
              <a:t> </a:t>
            </a:r>
            <a:r>
              <a:rPr lang="en-US" sz="2400" dirty="0" err="1"/>
              <a:t>başlangıç</a:t>
            </a:r>
            <a:r>
              <a:rPr lang="en-US" sz="2400" dirty="0"/>
              <a:t> </a:t>
            </a:r>
            <a:r>
              <a:rPr lang="en-US" sz="2400" dirty="0" err="1"/>
              <a:t>kısmında</a:t>
            </a:r>
            <a:r>
              <a:rPr lang="en-US" sz="2400" dirty="0"/>
              <a:t> </a:t>
            </a:r>
            <a:r>
              <a:rPr lang="en-US" sz="2400" dirty="0" err="1"/>
              <a:t>şekil</a:t>
            </a:r>
            <a:r>
              <a:rPr lang="en-US" sz="2400" dirty="0"/>
              <a:t> </a:t>
            </a:r>
            <a:r>
              <a:rPr lang="en-US" sz="2400" dirty="0" err="1"/>
              <a:t>değişimleri</a:t>
            </a:r>
            <a:r>
              <a:rPr lang="en-US" sz="2400" dirty="0"/>
              <a:t> </a:t>
            </a:r>
            <a:r>
              <a:rPr lang="en-US" sz="2400" dirty="0" err="1"/>
              <a:t>elastiktir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Akma</a:t>
            </a:r>
            <a:r>
              <a:rPr lang="en-US" sz="2400" dirty="0"/>
              <a:t> (yield) </a:t>
            </a:r>
            <a:r>
              <a:rPr lang="en-US" sz="2400" dirty="0" err="1"/>
              <a:t>gerilmesinin</a:t>
            </a:r>
            <a:r>
              <a:rPr lang="en-US" sz="2400" dirty="0"/>
              <a:t> </a:t>
            </a:r>
            <a:r>
              <a:rPr lang="en-US" sz="2400" dirty="0" err="1"/>
              <a:t>aşılması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kalıcı</a:t>
            </a:r>
            <a:r>
              <a:rPr lang="en-US" sz="2400" dirty="0"/>
              <a:t> (</a:t>
            </a:r>
            <a:r>
              <a:rPr lang="en-US" sz="2400" dirty="0" err="1"/>
              <a:t>plastik</a:t>
            </a:r>
            <a:r>
              <a:rPr lang="en-US" sz="2400" dirty="0"/>
              <a:t>) </a:t>
            </a:r>
            <a:r>
              <a:rPr lang="en-US" sz="2400" dirty="0" err="1"/>
              <a:t>şekil</a:t>
            </a:r>
            <a:r>
              <a:rPr lang="en-US" sz="2400" dirty="0"/>
              <a:t> </a:t>
            </a:r>
            <a:r>
              <a:rPr lang="en-US" sz="2400" dirty="0" err="1"/>
              <a:t>değişimleri</a:t>
            </a:r>
            <a:r>
              <a:rPr lang="en-US" sz="2400" dirty="0"/>
              <a:t> </a:t>
            </a:r>
            <a:r>
              <a:rPr lang="en-US" sz="2400" dirty="0" err="1"/>
              <a:t>başlar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Akma</a:t>
            </a:r>
            <a:r>
              <a:rPr lang="en-US" sz="2400" dirty="0"/>
              <a:t> </a:t>
            </a:r>
            <a:r>
              <a:rPr lang="en-US" sz="2400" dirty="0" err="1"/>
              <a:t>başladıktan</a:t>
            </a:r>
            <a:r>
              <a:rPr lang="en-US" sz="2400" dirty="0"/>
              <a:t> sonar </a:t>
            </a:r>
            <a:r>
              <a:rPr lang="en-US" sz="2400" dirty="0" err="1"/>
              <a:t>kuvvetin</a:t>
            </a:r>
            <a:r>
              <a:rPr lang="en-US" sz="2400" dirty="0"/>
              <a:t> </a:t>
            </a:r>
            <a:r>
              <a:rPr lang="en-US" sz="2400" dirty="0" err="1"/>
              <a:t>boşaltılması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elastik</a:t>
            </a:r>
            <a:r>
              <a:rPr lang="en-US" sz="2400" dirty="0"/>
              <a:t> </a:t>
            </a:r>
            <a:r>
              <a:rPr lang="en-US" sz="2400" dirty="0" err="1"/>
              <a:t>şekil</a:t>
            </a:r>
            <a:r>
              <a:rPr lang="en-US" sz="2400" dirty="0"/>
              <a:t> </a:t>
            </a:r>
            <a:r>
              <a:rPr lang="en-US" sz="2400" dirty="0" err="1"/>
              <a:t>değişiminin</a:t>
            </a:r>
            <a:r>
              <a:rPr lang="en-US" sz="2400" dirty="0"/>
              <a:t> </a:t>
            </a:r>
            <a:r>
              <a:rPr lang="en-US" sz="2400" dirty="0" err="1"/>
              <a:t>geri</a:t>
            </a:r>
            <a:r>
              <a:rPr lang="en-US" sz="2400" dirty="0"/>
              <a:t> </a:t>
            </a:r>
            <a:r>
              <a:rPr lang="en-US" sz="2400" dirty="0" err="1"/>
              <a:t>döndüğü</a:t>
            </a:r>
            <a:r>
              <a:rPr lang="en-US" sz="2400" dirty="0"/>
              <a:t> </a:t>
            </a:r>
            <a:r>
              <a:rPr lang="en-US" sz="2400" dirty="0" err="1"/>
              <a:t>ancak</a:t>
            </a:r>
            <a:r>
              <a:rPr lang="en-US" sz="2400" dirty="0"/>
              <a:t> plastic </a:t>
            </a:r>
            <a:r>
              <a:rPr lang="en-US" sz="2400" dirty="0" err="1"/>
              <a:t>birim</a:t>
            </a:r>
            <a:r>
              <a:rPr lang="en-US" sz="2400" dirty="0"/>
              <a:t> </a:t>
            </a:r>
            <a:r>
              <a:rPr lang="en-US" sz="2400" dirty="0" err="1"/>
              <a:t>uzamalarının</a:t>
            </a:r>
            <a:r>
              <a:rPr lang="en-US" sz="2400" dirty="0"/>
              <a:t> </a:t>
            </a:r>
            <a:r>
              <a:rPr lang="en-US" sz="2400" dirty="0" err="1"/>
              <a:t>kaldığı</a:t>
            </a:r>
            <a:r>
              <a:rPr lang="en-US" sz="2400" dirty="0"/>
              <a:t> </a:t>
            </a:r>
            <a:r>
              <a:rPr lang="en-US" sz="2400" dirty="0" err="1"/>
              <a:t>görülür</a:t>
            </a:r>
            <a:r>
              <a:rPr lang="en-US" sz="2400" dirty="0"/>
              <a:t>.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976138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5489864" cy="601229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+mn-lt"/>
              </a:rPr>
              <a:t>Mekanik Özellikler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7754"/>
            <a:ext cx="11840910" cy="5663045"/>
          </a:xfrm>
        </p:spPr>
        <p:txBody>
          <a:bodyPr>
            <a:noAutofit/>
          </a:bodyPr>
          <a:lstStyle/>
          <a:p>
            <a:r>
              <a:rPr lang="en-US" sz="2400" b="1" dirty="0" err="1" smtClean="0"/>
              <a:t>Akma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Dayanımı</a:t>
            </a:r>
            <a:r>
              <a:rPr lang="en-US" sz="2400" b="1" dirty="0" smtClean="0"/>
              <a:t>:</a:t>
            </a:r>
          </a:p>
          <a:p>
            <a:r>
              <a:rPr lang="en-US" sz="2400" dirty="0" err="1" smtClean="0"/>
              <a:t>Belirli</a:t>
            </a:r>
            <a:r>
              <a:rPr lang="en-US" sz="2400" dirty="0" smtClean="0"/>
              <a:t>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miktar</a:t>
            </a:r>
            <a:r>
              <a:rPr lang="en-US" sz="2400" dirty="0" smtClean="0"/>
              <a:t> </a:t>
            </a:r>
            <a:r>
              <a:rPr lang="en-US" sz="2400" dirty="0" err="1" smtClean="0"/>
              <a:t>kalıcı</a:t>
            </a:r>
            <a:r>
              <a:rPr lang="en-US" sz="2400" dirty="0" smtClean="0"/>
              <a:t> </a:t>
            </a:r>
            <a:r>
              <a:rPr lang="en-US" sz="2400" dirty="0" err="1" smtClean="0"/>
              <a:t>uzamanın</a:t>
            </a:r>
            <a:r>
              <a:rPr lang="en-US" sz="2400" dirty="0" smtClean="0"/>
              <a:t> </a:t>
            </a:r>
            <a:r>
              <a:rPr lang="en-US" sz="2400" dirty="0" err="1" smtClean="0"/>
              <a:t>oluştuğu</a:t>
            </a:r>
            <a:r>
              <a:rPr lang="en-US" sz="2400" dirty="0" smtClean="0"/>
              <a:t> (%0,2) </a:t>
            </a:r>
            <a:r>
              <a:rPr lang="en-US" sz="2400" dirty="0" err="1" smtClean="0"/>
              <a:t>gerilme</a:t>
            </a:r>
            <a:r>
              <a:rPr lang="en-US" sz="2400" dirty="0" smtClean="0"/>
              <a:t> </a:t>
            </a:r>
            <a:r>
              <a:rPr lang="en-US" sz="2400" dirty="0" err="1" smtClean="0"/>
              <a:t>değeri</a:t>
            </a:r>
            <a:r>
              <a:rPr lang="en-US" sz="2400" dirty="0" smtClean="0"/>
              <a:t> </a:t>
            </a:r>
            <a:r>
              <a:rPr lang="en-US" sz="2400" dirty="0" err="1" smtClean="0"/>
              <a:t>akma</a:t>
            </a:r>
            <a:r>
              <a:rPr lang="en-US" sz="2400" dirty="0" smtClean="0"/>
              <a:t> </a:t>
            </a:r>
            <a:r>
              <a:rPr lang="en-US" sz="2400" dirty="0" err="1" smtClean="0"/>
              <a:t>dayanımı</a:t>
            </a:r>
            <a:r>
              <a:rPr lang="en-US" sz="2400" dirty="0" smtClean="0"/>
              <a:t> </a:t>
            </a:r>
            <a:r>
              <a:rPr lang="el-GR" sz="2400" dirty="0" smtClean="0"/>
              <a:t>σ</a:t>
            </a:r>
            <a:r>
              <a:rPr lang="en-US" sz="2400" baseline="-25000" dirty="0" smtClean="0"/>
              <a:t>0,2</a:t>
            </a:r>
            <a:r>
              <a:rPr lang="en-US" sz="2400" dirty="0" smtClean="0"/>
              <a:t> (</a:t>
            </a:r>
            <a:r>
              <a:rPr lang="el-GR" sz="2400" dirty="0" smtClean="0"/>
              <a:t>σ</a:t>
            </a:r>
            <a:r>
              <a:rPr lang="en-US" sz="2400" baseline="-25000" dirty="0" err="1" smtClean="0"/>
              <a:t>ak</a:t>
            </a:r>
            <a:r>
              <a:rPr lang="en-US" sz="2400" dirty="0" smtClean="0"/>
              <a:t>) </a:t>
            </a:r>
            <a:r>
              <a:rPr lang="en-US" sz="2400" dirty="0" err="1" smtClean="0"/>
              <a:t>olarak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kullanılır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Akma</a:t>
            </a:r>
            <a:r>
              <a:rPr lang="en-US" sz="2400" dirty="0" smtClean="0"/>
              <a:t> </a:t>
            </a:r>
            <a:r>
              <a:rPr lang="en-US" sz="2400" dirty="0" err="1" smtClean="0"/>
              <a:t>dislokasyonların</a:t>
            </a:r>
            <a:r>
              <a:rPr lang="en-US" sz="2400" dirty="0" smtClean="0"/>
              <a:t> </a:t>
            </a:r>
            <a:r>
              <a:rPr lang="en-US" sz="2400" dirty="0" err="1" smtClean="0"/>
              <a:t>hareketi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başlar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Akma</a:t>
            </a:r>
            <a:r>
              <a:rPr lang="en-US" sz="2400" dirty="0" smtClean="0"/>
              <a:t> </a:t>
            </a:r>
            <a:r>
              <a:rPr lang="en-US" sz="2400" dirty="0" err="1" smtClean="0"/>
              <a:t>dayanımı</a:t>
            </a:r>
            <a:r>
              <a:rPr lang="en-US" sz="2400" dirty="0" smtClean="0"/>
              <a:t>, </a:t>
            </a:r>
            <a:r>
              <a:rPr lang="en-US" sz="2400" dirty="0" err="1" smtClean="0"/>
              <a:t>malzemenin</a:t>
            </a:r>
            <a:r>
              <a:rPr lang="en-US" sz="2400" dirty="0" smtClean="0"/>
              <a:t> </a:t>
            </a:r>
            <a:r>
              <a:rPr lang="en-US" sz="2400" dirty="0" err="1" smtClean="0"/>
              <a:t>kalıcı</a:t>
            </a:r>
            <a:r>
              <a:rPr lang="en-US" sz="2400" dirty="0" smtClean="0"/>
              <a:t> </a:t>
            </a:r>
            <a:r>
              <a:rPr lang="en-US" sz="2400" dirty="0" err="1" smtClean="0"/>
              <a:t>şekil</a:t>
            </a:r>
            <a:r>
              <a:rPr lang="en-US" sz="2400" dirty="0" smtClean="0"/>
              <a:t> </a:t>
            </a:r>
            <a:r>
              <a:rPr lang="en-US" sz="2400" dirty="0" err="1" smtClean="0"/>
              <a:t>değiştirmeden</a:t>
            </a:r>
            <a:r>
              <a:rPr lang="en-US" sz="2400" dirty="0" smtClean="0"/>
              <a:t> </a:t>
            </a:r>
            <a:r>
              <a:rPr lang="en-US" sz="2400" dirty="0" err="1" smtClean="0"/>
              <a:t>çıkılabilecek</a:t>
            </a:r>
            <a:r>
              <a:rPr lang="en-US" sz="2400" dirty="0" smtClean="0"/>
              <a:t> </a:t>
            </a:r>
            <a:r>
              <a:rPr lang="en-US" sz="2400" dirty="0" err="1" smtClean="0"/>
              <a:t>en</a:t>
            </a:r>
            <a:r>
              <a:rPr lang="en-US" sz="2400" dirty="0" smtClean="0"/>
              <a:t> </a:t>
            </a:r>
            <a:r>
              <a:rPr lang="en-US" sz="2400" dirty="0" err="1" smtClean="0"/>
              <a:t>üst</a:t>
            </a:r>
            <a:r>
              <a:rPr lang="en-US" sz="2400" dirty="0" smtClean="0"/>
              <a:t> </a:t>
            </a:r>
            <a:r>
              <a:rPr lang="en-US" sz="2400" dirty="0" err="1" smtClean="0"/>
              <a:t>gerilme</a:t>
            </a:r>
            <a:r>
              <a:rPr lang="en-US" sz="2400" dirty="0" smtClean="0"/>
              <a:t> </a:t>
            </a:r>
            <a:r>
              <a:rPr lang="en-US" sz="2400" dirty="0" err="1" smtClean="0"/>
              <a:t>sınırıdır</a:t>
            </a:r>
            <a:r>
              <a:rPr lang="en-US" sz="2400" dirty="0" smtClean="0"/>
              <a:t>.</a:t>
            </a:r>
          </a:p>
          <a:p>
            <a:r>
              <a:rPr lang="en-US" sz="2400" b="1" dirty="0" err="1"/>
              <a:t>Kalıcı</a:t>
            </a:r>
            <a:r>
              <a:rPr lang="en-US" sz="2400" b="1" dirty="0"/>
              <a:t> </a:t>
            </a:r>
            <a:r>
              <a:rPr lang="en-US" sz="2400" b="1" dirty="0" err="1"/>
              <a:t>Şekil</a:t>
            </a:r>
            <a:r>
              <a:rPr lang="en-US" sz="2400" b="1" dirty="0"/>
              <a:t> </a:t>
            </a:r>
            <a:r>
              <a:rPr lang="en-US" sz="2400" b="1" dirty="0" err="1"/>
              <a:t>değişimi</a:t>
            </a:r>
            <a:r>
              <a:rPr lang="en-US" sz="2400" b="1" dirty="0"/>
              <a:t> </a:t>
            </a:r>
            <a:r>
              <a:rPr lang="en-US" sz="2400" b="1" dirty="0" err="1"/>
              <a:t>ve</a:t>
            </a:r>
            <a:r>
              <a:rPr lang="en-US" sz="2400" b="1" dirty="0"/>
              <a:t> </a:t>
            </a:r>
            <a:r>
              <a:rPr lang="en-US" sz="2400" b="1" dirty="0" err="1"/>
              <a:t>Pekleşme</a:t>
            </a:r>
            <a:r>
              <a:rPr lang="en-US" sz="2400" b="1" dirty="0"/>
              <a:t>:</a:t>
            </a:r>
          </a:p>
          <a:p>
            <a:r>
              <a:rPr lang="en-US" sz="2400" dirty="0" err="1"/>
              <a:t>Akma</a:t>
            </a:r>
            <a:r>
              <a:rPr lang="en-US" sz="2400" dirty="0"/>
              <a:t> </a:t>
            </a:r>
            <a:r>
              <a:rPr lang="en-US" sz="2400" dirty="0" err="1"/>
              <a:t>sınırından</a:t>
            </a:r>
            <a:r>
              <a:rPr lang="en-US" sz="2400" dirty="0"/>
              <a:t> </a:t>
            </a:r>
            <a:r>
              <a:rPr lang="en-US" sz="2400" dirty="0" err="1"/>
              <a:t>sonra</a:t>
            </a:r>
            <a:r>
              <a:rPr lang="en-US" sz="2400" dirty="0"/>
              <a:t> </a:t>
            </a:r>
            <a:r>
              <a:rPr lang="en-US" sz="2400" dirty="0" err="1"/>
              <a:t>kalıcı</a:t>
            </a:r>
            <a:r>
              <a:rPr lang="en-US" sz="2400" dirty="0"/>
              <a:t> </a:t>
            </a:r>
            <a:r>
              <a:rPr lang="en-US" sz="2400" dirty="0" err="1"/>
              <a:t>şekil</a:t>
            </a:r>
            <a:r>
              <a:rPr lang="en-US" sz="2400" dirty="0"/>
              <a:t> </a:t>
            </a:r>
            <a:r>
              <a:rPr lang="en-US" sz="2400" dirty="0" err="1"/>
              <a:t>değişimi</a:t>
            </a:r>
            <a:r>
              <a:rPr lang="en-US" sz="2400" dirty="0"/>
              <a:t> </a:t>
            </a:r>
            <a:r>
              <a:rPr lang="en-US" sz="2400" dirty="0" err="1"/>
              <a:t>başlar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Kalıcı</a:t>
            </a:r>
            <a:r>
              <a:rPr lang="en-US" sz="2400" dirty="0"/>
              <a:t> </a:t>
            </a:r>
            <a:r>
              <a:rPr lang="en-US" sz="2400" dirty="0" err="1"/>
              <a:t>şekil</a:t>
            </a:r>
            <a:r>
              <a:rPr lang="en-US" sz="2400" dirty="0"/>
              <a:t> </a:t>
            </a:r>
            <a:r>
              <a:rPr lang="en-US" sz="2400" dirty="0" err="1"/>
              <a:t>değişimi</a:t>
            </a:r>
            <a:r>
              <a:rPr lang="en-US" sz="2400" dirty="0"/>
              <a:t> </a:t>
            </a:r>
            <a:r>
              <a:rPr lang="en-US" sz="2400" dirty="0" err="1"/>
              <a:t>sürdükçe</a:t>
            </a:r>
            <a:r>
              <a:rPr lang="en-US" sz="2400" dirty="0"/>
              <a:t> </a:t>
            </a:r>
            <a:r>
              <a:rPr lang="en-US" sz="2400" dirty="0" err="1"/>
              <a:t>gerilimin</a:t>
            </a:r>
            <a:r>
              <a:rPr lang="en-US" sz="2400" dirty="0"/>
              <a:t> </a:t>
            </a:r>
            <a:r>
              <a:rPr lang="en-US" sz="2400" dirty="0" err="1"/>
              <a:t>arttığı</a:t>
            </a:r>
            <a:r>
              <a:rPr lang="en-US" sz="2400" dirty="0"/>
              <a:t> </a:t>
            </a:r>
            <a:r>
              <a:rPr lang="en-US" sz="2400" dirty="0" err="1"/>
              <a:t>görülmektedir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Bunun</a:t>
            </a:r>
            <a:r>
              <a:rPr lang="en-US" sz="2400" dirty="0"/>
              <a:t> </a:t>
            </a:r>
            <a:r>
              <a:rPr lang="en-US" sz="2400" dirty="0" err="1"/>
              <a:t>nedeni</a:t>
            </a:r>
            <a:r>
              <a:rPr lang="en-US" sz="2400" dirty="0"/>
              <a:t> </a:t>
            </a:r>
            <a:r>
              <a:rPr lang="en-US" sz="2400" dirty="0" err="1"/>
              <a:t>artan</a:t>
            </a:r>
            <a:r>
              <a:rPr lang="en-US" sz="2400" dirty="0"/>
              <a:t> </a:t>
            </a:r>
            <a:r>
              <a:rPr lang="en-US" sz="2400" dirty="0" err="1"/>
              <a:t>dislokasyon</a:t>
            </a:r>
            <a:r>
              <a:rPr lang="en-US" sz="2400" dirty="0"/>
              <a:t> </a:t>
            </a:r>
            <a:r>
              <a:rPr lang="en-US" sz="2400" dirty="0" err="1"/>
              <a:t>yoğunluğu</a:t>
            </a:r>
            <a:r>
              <a:rPr lang="en-US" sz="2400" dirty="0"/>
              <a:t> </a:t>
            </a:r>
            <a:r>
              <a:rPr lang="en-US" sz="2400" dirty="0" err="1"/>
              <a:t>sonucu</a:t>
            </a:r>
            <a:r>
              <a:rPr lang="en-US" sz="2400" dirty="0"/>
              <a:t>, </a:t>
            </a:r>
            <a:r>
              <a:rPr lang="en-US" sz="2400" dirty="0" err="1"/>
              <a:t>dislokasyonların</a:t>
            </a:r>
            <a:r>
              <a:rPr lang="en-US" sz="2400" dirty="0"/>
              <a:t> </a:t>
            </a:r>
            <a:r>
              <a:rPr lang="en-US" sz="2400" dirty="0" err="1"/>
              <a:t>birbirini</a:t>
            </a:r>
            <a:r>
              <a:rPr lang="en-US" sz="2400" dirty="0"/>
              <a:t> </a:t>
            </a:r>
            <a:r>
              <a:rPr lang="en-US" sz="2400" dirty="0" err="1"/>
              <a:t>engellemesidir</a:t>
            </a:r>
            <a:r>
              <a:rPr lang="en-US" sz="2400" dirty="0"/>
              <a:t>.</a:t>
            </a:r>
          </a:p>
          <a:p>
            <a:r>
              <a:rPr lang="en-US" sz="2400" dirty="0"/>
              <a:t>Bu </a:t>
            </a:r>
            <a:r>
              <a:rPr lang="en-US" sz="2400" dirty="0" err="1"/>
              <a:t>olaya</a:t>
            </a:r>
            <a:r>
              <a:rPr lang="en-US" sz="2400" dirty="0"/>
              <a:t> </a:t>
            </a:r>
            <a:r>
              <a:rPr lang="en-US" sz="2400" dirty="0" err="1"/>
              <a:t>pekleşme</a:t>
            </a:r>
            <a:r>
              <a:rPr lang="en-US" sz="2400" dirty="0"/>
              <a:t> </a:t>
            </a:r>
            <a:r>
              <a:rPr lang="en-US" sz="2400" dirty="0" err="1"/>
              <a:t>denir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Kuvvetin</a:t>
            </a:r>
            <a:r>
              <a:rPr lang="en-US" sz="2400" dirty="0"/>
              <a:t> </a:t>
            </a:r>
            <a:r>
              <a:rPr lang="en-US" sz="2400" dirty="0" err="1"/>
              <a:t>kaldırılması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hooke</a:t>
            </a:r>
            <a:r>
              <a:rPr lang="en-US" sz="2400" dirty="0"/>
              <a:t> </a:t>
            </a:r>
            <a:r>
              <a:rPr lang="en-US" sz="2400" dirty="0" err="1"/>
              <a:t>eğrisine</a:t>
            </a:r>
            <a:r>
              <a:rPr lang="en-US" sz="2400" dirty="0"/>
              <a:t> </a:t>
            </a:r>
            <a:r>
              <a:rPr lang="en-US" sz="2400" dirty="0" err="1"/>
              <a:t>paralel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doğru</a:t>
            </a:r>
            <a:r>
              <a:rPr lang="en-US" sz="2400" dirty="0"/>
              <a:t> </a:t>
            </a:r>
            <a:r>
              <a:rPr lang="en-US" sz="2400" dirty="0" err="1"/>
              <a:t>boyunca</a:t>
            </a:r>
            <a:r>
              <a:rPr lang="en-US" sz="2400" dirty="0"/>
              <a:t> </a:t>
            </a:r>
            <a:r>
              <a:rPr lang="en-US" sz="2400" dirty="0" err="1"/>
              <a:t>boşalma</a:t>
            </a:r>
            <a:r>
              <a:rPr lang="en-US" sz="2400" dirty="0"/>
              <a:t> </a:t>
            </a:r>
            <a:r>
              <a:rPr lang="en-US" sz="2400" dirty="0" err="1"/>
              <a:t>olur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geriye</a:t>
            </a:r>
            <a:r>
              <a:rPr lang="en-US" sz="2400" dirty="0"/>
              <a:t> </a:t>
            </a:r>
            <a:r>
              <a:rPr lang="en-US" sz="2400" dirty="0" err="1"/>
              <a:t>plastik</a:t>
            </a:r>
            <a:r>
              <a:rPr lang="en-US" sz="2400" dirty="0"/>
              <a:t> </a:t>
            </a:r>
            <a:r>
              <a:rPr lang="en-US" sz="2400" dirty="0" err="1"/>
              <a:t>şekil</a:t>
            </a:r>
            <a:r>
              <a:rPr lang="en-US" sz="2400" dirty="0"/>
              <a:t> </a:t>
            </a:r>
            <a:r>
              <a:rPr lang="en-US" sz="2400" dirty="0" err="1"/>
              <a:t>değişimi</a:t>
            </a:r>
            <a:r>
              <a:rPr lang="en-US" sz="2400" dirty="0"/>
              <a:t> </a:t>
            </a:r>
            <a:r>
              <a:rPr lang="en-US" sz="2400" dirty="0" err="1"/>
              <a:t>kalır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Kalıcı</a:t>
            </a:r>
            <a:r>
              <a:rPr lang="en-US" sz="2400" dirty="0"/>
              <a:t> </a:t>
            </a:r>
            <a:r>
              <a:rPr lang="en-US" sz="2400" dirty="0" err="1"/>
              <a:t>şekil</a:t>
            </a:r>
            <a:r>
              <a:rPr lang="en-US" sz="2400" dirty="0"/>
              <a:t> </a:t>
            </a:r>
            <a:r>
              <a:rPr lang="en-US" sz="2400" dirty="0" err="1"/>
              <a:t>değişimi</a:t>
            </a:r>
            <a:r>
              <a:rPr lang="en-US" sz="2400" dirty="0"/>
              <a:t> </a:t>
            </a:r>
            <a:r>
              <a:rPr lang="en-US" sz="2400" dirty="0" err="1"/>
              <a:t>yaşamış</a:t>
            </a:r>
            <a:r>
              <a:rPr lang="en-US" sz="2400" dirty="0"/>
              <a:t> </a:t>
            </a:r>
            <a:r>
              <a:rPr lang="en-US" sz="2400" dirty="0" err="1"/>
              <a:t>malzemelerin</a:t>
            </a:r>
            <a:r>
              <a:rPr lang="en-US" sz="2400" dirty="0"/>
              <a:t>, </a:t>
            </a:r>
            <a:r>
              <a:rPr lang="en-US" sz="2400" dirty="0" err="1"/>
              <a:t>akma</a:t>
            </a:r>
            <a:r>
              <a:rPr lang="en-US" sz="2400" dirty="0"/>
              <a:t> </a:t>
            </a:r>
            <a:r>
              <a:rPr lang="en-US" sz="2400" dirty="0" err="1"/>
              <a:t>dayanımı</a:t>
            </a:r>
            <a:r>
              <a:rPr lang="en-US" sz="2400" dirty="0"/>
              <a:t> </a:t>
            </a:r>
            <a:r>
              <a:rPr lang="en-US" sz="2400" dirty="0" err="1"/>
              <a:t>pekleşme</a:t>
            </a:r>
            <a:r>
              <a:rPr lang="en-US" sz="2400" dirty="0"/>
              <a:t> </a:t>
            </a:r>
            <a:r>
              <a:rPr lang="en-US" sz="2400" dirty="0" err="1"/>
              <a:t>sebebiyle</a:t>
            </a:r>
            <a:r>
              <a:rPr lang="en-US" sz="2400" dirty="0"/>
              <a:t> </a:t>
            </a:r>
            <a:r>
              <a:rPr lang="en-US" sz="2400" dirty="0" err="1"/>
              <a:t>artar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711206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5489864" cy="601229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+mn-lt"/>
              </a:rPr>
              <a:t>Mekanik Özellikler</a:t>
            </a:r>
            <a:endParaRPr lang="tr-TR" sz="2800" b="1" dirty="0"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110836" y="737754"/>
                <a:ext cx="6851939" cy="5663045"/>
              </a:xfrm>
            </p:spPr>
            <p:txBody>
              <a:bodyPr>
                <a:noAutofit/>
              </a:bodyPr>
              <a:lstStyle/>
              <a:p>
                <a:r>
                  <a:rPr lang="en-US" sz="2400" b="1" dirty="0" smtClean="0"/>
                  <a:t>Çekme </a:t>
                </a:r>
                <a:r>
                  <a:rPr lang="en-US" sz="2400" b="1" dirty="0" err="1" smtClean="0"/>
                  <a:t>Daynımı</a:t>
                </a:r>
                <a:r>
                  <a:rPr lang="en-US" sz="2400" b="1" dirty="0" smtClean="0"/>
                  <a:t>, </a:t>
                </a:r>
                <a:r>
                  <a:rPr lang="el-GR" sz="2400" b="1" dirty="0" smtClean="0"/>
                  <a:t>σ</a:t>
                </a:r>
                <a:r>
                  <a:rPr lang="en-US" sz="2400" b="1" baseline="-25000" dirty="0" smtClean="0"/>
                  <a:t>ç</a:t>
                </a:r>
                <a:r>
                  <a:rPr lang="en-US" sz="2400" b="1" dirty="0" smtClean="0"/>
                  <a:t>:</a:t>
                </a:r>
                <a:endParaRPr lang="en-US" sz="2400" dirty="0" smtClean="0"/>
              </a:p>
              <a:p>
                <a:r>
                  <a:rPr lang="en-US" sz="2400" dirty="0" err="1" smtClean="0"/>
                  <a:t>Çekme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deneyindeki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en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büyük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kuvvetin</a:t>
                </a:r>
                <a:r>
                  <a:rPr lang="en-US" sz="2400" dirty="0" smtClean="0"/>
                  <a:t> (</a:t>
                </a:r>
                <a:r>
                  <a:rPr lang="en-US" sz="2400" dirty="0" err="1" smtClean="0"/>
                  <a:t>F</a:t>
                </a:r>
                <a:r>
                  <a:rPr lang="en-US" sz="2400" baseline="-25000" dirty="0" err="1" smtClean="0"/>
                  <a:t>m</a:t>
                </a:r>
                <a:r>
                  <a:rPr lang="en-US" sz="2400" dirty="0" smtClean="0"/>
                  <a:t>) </a:t>
                </a:r>
                <a:r>
                  <a:rPr lang="en-US" sz="2400" dirty="0" err="1" smtClean="0"/>
                  <a:t>başlangıç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kesitine</a:t>
                </a:r>
                <a:r>
                  <a:rPr lang="en-US" sz="2400" dirty="0" smtClean="0"/>
                  <a:t> (S</a:t>
                </a:r>
                <a:r>
                  <a:rPr lang="en-US" sz="2400" baseline="-25000" dirty="0" smtClean="0"/>
                  <a:t>0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veya</a:t>
                </a:r>
                <a:r>
                  <a:rPr lang="en-US" sz="2400" dirty="0" smtClean="0"/>
                  <a:t> A</a:t>
                </a:r>
                <a:r>
                  <a:rPr lang="en-US" sz="2400" baseline="-25000" dirty="0" smtClean="0"/>
                  <a:t>0</a:t>
                </a:r>
                <a:r>
                  <a:rPr lang="en-US" sz="2400" dirty="0" smtClean="0"/>
                  <a:t>) </a:t>
                </a:r>
                <a:r>
                  <a:rPr lang="en-US" sz="2400" dirty="0" err="1" smtClean="0"/>
                  <a:t>bölünmesi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ile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elde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edilen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maksimum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gerilmedir</a:t>
                </a:r>
                <a:r>
                  <a:rPr lang="en-US" sz="2400" dirty="0" smtClean="0"/>
                  <a:t>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ç</m:t>
                          </m:r>
                        </m:sub>
                      </m:sSub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4000" dirty="0" smtClean="0"/>
              </a:p>
              <a:p>
                <a:r>
                  <a:rPr lang="en-US" sz="2400" dirty="0" err="1" smtClean="0"/>
                  <a:t>Maksimum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değere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ulaştıktan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sonra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kuvvetin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düşmesi</a:t>
                </a:r>
                <a:r>
                  <a:rPr lang="en-US" sz="2400" dirty="0" smtClean="0"/>
                  <a:t>, </a:t>
                </a:r>
                <a:r>
                  <a:rPr lang="en-US" sz="2400" dirty="0" err="1" smtClean="0"/>
                  <a:t>malzemenin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belirli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bir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kesitten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büzülmeye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başlaması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nedeniyledir</a:t>
                </a:r>
                <a:r>
                  <a:rPr lang="en-US" sz="2400" dirty="0" smtClean="0"/>
                  <a:t>.</a:t>
                </a:r>
              </a:p>
              <a:p>
                <a:endParaRPr lang="tr-TR" sz="2400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0836" y="737754"/>
                <a:ext cx="6851939" cy="5663045"/>
              </a:xfrm>
              <a:blipFill>
                <a:blip r:embed="rId2"/>
                <a:stretch>
                  <a:fillRect l="-1157" t="-15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3577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5489864" cy="601229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+mn-lt"/>
              </a:rPr>
              <a:t>Mekanik Özellikler</a:t>
            </a:r>
            <a:endParaRPr lang="tr-TR" sz="2800" b="1" dirty="0">
              <a:latin typeface="+mn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110836" y="737754"/>
                <a:ext cx="11173936" cy="5663045"/>
              </a:xfrm>
            </p:spPr>
            <p:txBody>
              <a:bodyPr>
                <a:noAutofit/>
              </a:bodyPr>
              <a:lstStyle/>
              <a:p>
                <a:r>
                  <a:rPr lang="en-US" sz="2400" b="1" dirty="0" smtClean="0"/>
                  <a:t>Kopma </a:t>
                </a:r>
                <a:r>
                  <a:rPr lang="en-US" sz="2400" b="1" dirty="0" err="1" smtClean="0"/>
                  <a:t>Uzaması</a:t>
                </a:r>
                <a:r>
                  <a:rPr lang="en-US" sz="2400" b="1" dirty="0" smtClean="0"/>
                  <a:t> (A) </a:t>
                </a:r>
                <a:r>
                  <a:rPr lang="en-US" sz="2400" b="1" dirty="0" err="1" smtClean="0"/>
                  <a:t>ve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Kopma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Büzülmesi</a:t>
                </a:r>
                <a:r>
                  <a:rPr lang="en-US" sz="2400" b="1" dirty="0" smtClean="0"/>
                  <a:t> (S):</a:t>
                </a:r>
              </a:p>
              <a:p>
                <a:r>
                  <a:rPr lang="en-US" sz="2400" dirty="0" err="1" smtClean="0"/>
                  <a:t>Çekme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dayanımına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ulaşılmasından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şekil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değişimi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devam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eder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ve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kopma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oluşur</a:t>
                </a:r>
                <a:r>
                  <a:rPr lang="en-US" sz="2400" dirty="0" smtClean="0"/>
                  <a:t>.</a:t>
                </a:r>
              </a:p>
              <a:p>
                <a:r>
                  <a:rPr lang="en-US" sz="2400" dirty="0" err="1" smtClean="0"/>
                  <a:t>Kopma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uzaması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toplam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kalıcı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şekil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değişiminin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başlangıç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boyuna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oranıdır</a:t>
                </a:r>
                <a:r>
                  <a:rPr lang="en-US" sz="2400" dirty="0" smtClean="0"/>
                  <a:t>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4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sub>
                          </m:sSub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4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4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100</m:t>
                      </m:r>
                    </m:oMath>
                  </m:oMathPara>
                </a14:m>
                <a:endParaRPr lang="en-US" sz="4000" dirty="0"/>
              </a:p>
              <a:p>
                <a:r>
                  <a:rPr lang="en-US" sz="2400" dirty="0" err="1" smtClean="0"/>
                  <a:t>Kopma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büzülmesi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ise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kopma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sonrasındaki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kalıcı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kesit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değişiminin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başlangıç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kesitine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oranıdır</a:t>
                </a:r>
                <a:r>
                  <a:rPr lang="en-US" sz="2400" dirty="0" smtClean="0"/>
                  <a:t>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4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r>
                        <a:rPr lang="en-US" sz="40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4000" i="1">
                          <a:latin typeface="Cambria Math" panose="02040503050406030204" pitchFamily="18" charset="0"/>
                        </a:rPr>
                        <m:t>100</m:t>
                      </m:r>
                    </m:oMath>
                  </m:oMathPara>
                </a14:m>
                <a:endParaRPr lang="en-US" sz="4000" dirty="0"/>
              </a:p>
              <a:p>
                <a:r>
                  <a:rPr lang="en-US" sz="2400" b="1" dirty="0" err="1"/>
                  <a:t>Süneklik</a:t>
                </a:r>
                <a:r>
                  <a:rPr lang="en-US" sz="2400" b="1" dirty="0"/>
                  <a:t>:</a:t>
                </a:r>
              </a:p>
              <a:p>
                <a:r>
                  <a:rPr lang="en-US" sz="2400" dirty="0" err="1"/>
                  <a:t>Bir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malzemenin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kalıcı</a:t>
                </a:r>
                <a:r>
                  <a:rPr lang="en-US" sz="2400" dirty="0"/>
                  <a:t> </a:t>
                </a:r>
                <a:r>
                  <a:rPr lang="en-US" sz="2400" dirty="0" err="1"/>
                  <a:t>şekil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değiştirme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kabiliyetine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süneklik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denir</a:t>
                </a:r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Bu </a:t>
                </a:r>
                <a:r>
                  <a:rPr lang="en-US" sz="2400" dirty="0" err="1"/>
                  <a:t>özellik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için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kopma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uzaması</a:t>
                </a:r>
                <a:r>
                  <a:rPr lang="en-US" sz="2400" dirty="0"/>
                  <a:t> </a:t>
                </a:r>
                <a:r>
                  <a:rPr lang="en-US" sz="2400" dirty="0" err="1"/>
                  <a:t>ve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kopma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büzülmesi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ölçüt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olarak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kullanılabilir</a:t>
                </a:r>
                <a:r>
                  <a:rPr lang="en-US" sz="2400" dirty="0"/>
                  <a:t>.</a:t>
                </a:r>
              </a:p>
              <a:p>
                <a:endParaRPr lang="en-US" sz="2400" dirty="0" smtClean="0"/>
              </a:p>
              <a:p>
                <a:endParaRPr lang="tr-TR" sz="2400" dirty="0"/>
              </a:p>
            </p:txBody>
          </p:sp>
        </mc:Choice>
        <mc:Fallback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0836" y="737754"/>
                <a:ext cx="11173936" cy="5663045"/>
              </a:xfrm>
              <a:blipFill>
                <a:blip r:embed="rId2"/>
                <a:stretch>
                  <a:fillRect l="-709" t="-1507" b="-3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2508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5489864" cy="601229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+mn-lt"/>
              </a:rPr>
              <a:t>Mekanik Özellikler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7754"/>
            <a:ext cx="11242491" cy="5663045"/>
          </a:xfrm>
        </p:spPr>
        <p:txBody>
          <a:bodyPr>
            <a:noAutofit/>
          </a:bodyPr>
          <a:lstStyle/>
          <a:p>
            <a:r>
              <a:rPr lang="en-US" sz="2400" b="1" dirty="0" err="1" smtClean="0"/>
              <a:t>Tokluk</a:t>
            </a:r>
            <a:r>
              <a:rPr lang="en-US" sz="2400" b="1" dirty="0" smtClean="0"/>
              <a:t>:</a:t>
            </a:r>
          </a:p>
          <a:p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malzemenin</a:t>
            </a:r>
            <a:r>
              <a:rPr lang="en-US" sz="2400" dirty="0" smtClean="0"/>
              <a:t> </a:t>
            </a:r>
            <a:r>
              <a:rPr lang="en-US" sz="2400" dirty="0" err="1" smtClean="0"/>
              <a:t>kırılmadan</a:t>
            </a:r>
            <a:r>
              <a:rPr lang="en-US" sz="2400" dirty="0" smtClean="0"/>
              <a:t> </a:t>
            </a:r>
            <a:r>
              <a:rPr lang="en-US" sz="2400" dirty="0" err="1" smtClean="0"/>
              <a:t>enerji</a:t>
            </a:r>
            <a:r>
              <a:rPr lang="en-US" sz="2400" dirty="0" smtClean="0"/>
              <a:t> </a:t>
            </a:r>
            <a:r>
              <a:rPr lang="en-US" sz="2400" dirty="0" err="1" smtClean="0"/>
              <a:t>absorbe</a:t>
            </a:r>
            <a:r>
              <a:rPr lang="en-US" sz="2400" dirty="0" smtClean="0"/>
              <a:t> </a:t>
            </a:r>
            <a:r>
              <a:rPr lang="en-US" sz="2400" dirty="0" err="1" smtClean="0"/>
              <a:t>etme</a:t>
            </a:r>
            <a:r>
              <a:rPr lang="en-US" sz="2400" dirty="0" smtClean="0"/>
              <a:t> </a:t>
            </a:r>
            <a:r>
              <a:rPr lang="en-US" sz="2400" dirty="0" err="1" smtClean="0"/>
              <a:t>kabiliyetidir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Gerilme-Şekil</a:t>
            </a:r>
            <a:r>
              <a:rPr lang="en-US" sz="2400" dirty="0" smtClean="0"/>
              <a:t> </a:t>
            </a:r>
            <a:r>
              <a:rPr lang="en-US" sz="2400" dirty="0" err="1" smtClean="0"/>
              <a:t>değiştirme</a:t>
            </a:r>
            <a:r>
              <a:rPr lang="en-US" sz="2400" dirty="0" smtClean="0"/>
              <a:t> </a:t>
            </a:r>
            <a:r>
              <a:rPr lang="en-US" sz="2400" dirty="0" err="1" smtClean="0"/>
              <a:t>eğrisinin</a:t>
            </a:r>
            <a:r>
              <a:rPr lang="en-US" sz="2400" dirty="0" smtClean="0"/>
              <a:t> </a:t>
            </a:r>
            <a:r>
              <a:rPr lang="en-US" sz="2400" dirty="0" err="1" smtClean="0"/>
              <a:t>altında</a:t>
            </a:r>
            <a:r>
              <a:rPr lang="en-US" sz="2400" dirty="0" smtClean="0"/>
              <a:t> </a:t>
            </a:r>
            <a:r>
              <a:rPr lang="en-US" sz="2400" dirty="0" err="1" smtClean="0"/>
              <a:t>kalan</a:t>
            </a:r>
            <a:r>
              <a:rPr lang="en-US" sz="2400" dirty="0" smtClean="0"/>
              <a:t> </a:t>
            </a:r>
            <a:r>
              <a:rPr lang="en-US" sz="2400" dirty="0" err="1" smtClean="0"/>
              <a:t>alandan</a:t>
            </a:r>
            <a:r>
              <a:rPr lang="en-US" sz="2400" dirty="0" smtClean="0"/>
              <a:t> </a:t>
            </a:r>
            <a:r>
              <a:rPr lang="en-US" sz="2400" dirty="0" err="1" smtClean="0"/>
              <a:t>hesaplanabilir</a:t>
            </a:r>
            <a:r>
              <a:rPr lang="en-US" sz="2400" dirty="0" smtClean="0"/>
              <a:t>.</a:t>
            </a:r>
          </a:p>
          <a:p>
            <a:r>
              <a:rPr lang="en-US" sz="2400" b="1" dirty="0" err="1"/>
              <a:t>Rezilyans</a:t>
            </a:r>
            <a:r>
              <a:rPr lang="en-US" sz="2400" b="1" dirty="0"/>
              <a:t>, U</a:t>
            </a:r>
            <a:r>
              <a:rPr lang="en-US" sz="2400" b="1" baseline="-25000" dirty="0"/>
              <a:t>r</a:t>
            </a:r>
            <a:r>
              <a:rPr lang="en-US" sz="2400" b="1" dirty="0"/>
              <a:t>:</a:t>
            </a:r>
            <a:endParaRPr lang="en-US" sz="2400" dirty="0"/>
          </a:p>
          <a:p>
            <a:r>
              <a:rPr lang="en-US" sz="2400" dirty="0" err="1"/>
              <a:t>Elastik</a:t>
            </a:r>
            <a:r>
              <a:rPr lang="en-US" sz="2400" dirty="0"/>
              <a:t> </a:t>
            </a:r>
            <a:r>
              <a:rPr lang="en-US" sz="2400" dirty="0" err="1"/>
              <a:t>şekil</a:t>
            </a:r>
            <a:r>
              <a:rPr lang="en-US" sz="2400" dirty="0"/>
              <a:t> </a:t>
            </a:r>
            <a:r>
              <a:rPr lang="en-US" sz="2400" dirty="0" err="1"/>
              <a:t>değişimi</a:t>
            </a:r>
            <a:r>
              <a:rPr lang="en-US" sz="2400" dirty="0"/>
              <a:t> </a:t>
            </a:r>
            <a:r>
              <a:rPr lang="en-US" sz="2400" dirty="0" err="1"/>
              <a:t>sırasında</a:t>
            </a:r>
            <a:r>
              <a:rPr lang="en-US" sz="2400" dirty="0"/>
              <a:t> </a:t>
            </a:r>
            <a:r>
              <a:rPr lang="en-US" sz="2400" dirty="0" err="1"/>
              <a:t>absorbe</a:t>
            </a:r>
            <a:r>
              <a:rPr lang="en-US" sz="2400" dirty="0"/>
              <a:t> </a:t>
            </a:r>
            <a:r>
              <a:rPr lang="en-US" sz="2400" dirty="0" err="1"/>
              <a:t>edilen</a:t>
            </a:r>
            <a:r>
              <a:rPr lang="en-US" sz="2400" dirty="0"/>
              <a:t> </a:t>
            </a:r>
            <a:r>
              <a:rPr lang="en-US" sz="2400" dirty="0" err="1"/>
              <a:t>enerji</a:t>
            </a:r>
            <a:r>
              <a:rPr lang="en-US" sz="2400" dirty="0"/>
              <a:t> </a:t>
            </a:r>
            <a:r>
              <a:rPr lang="en-US" sz="2400" dirty="0" err="1"/>
              <a:t>miktarıdır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Akma</a:t>
            </a:r>
            <a:r>
              <a:rPr lang="en-US" sz="2400" dirty="0"/>
              <a:t> </a:t>
            </a:r>
            <a:r>
              <a:rPr lang="en-US" sz="2400" dirty="0" err="1"/>
              <a:t>dayanımının</a:t>
            </a:r>
            <a:r>
              <a:rPr lang="en-US" sz="2400" dirty="0"/>
              <a:t> </a:t>
            </a:r>
            <a:r>
              <a:rPr lang="en-US" sz="2400" dirty="0" err="1"/>
              <a:t>Akma</a:t>
            </a:r>
            <a:r>
              <a:rPr lang="en-US" sz="2400" dirty="0"/>
              <a:t> </a:t>
            </a:r>
            <a:r>
              <a:rPr lang="en-US" sz="2400" dirty="0" err="1"/>
              <a:t>şekil</a:t>
            </a:r>
            <a:r>
              <a:rPr lang="en-US" sz="2400" dirty="0"/>
              <a:t> </a:t>
            </a:r>
            <a:r>
              <a:rPr lang="en-US" sz="2400" dirty="0" err="1"/>
              <a:t>değişimi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çarpımının</a:t>
            </a:r>
            <a:r>
              <a:rPr lang="en-US" sz="2400" dirty="0"/>
              <a:t> </a:t>
            </a:r>
            <a:r>
              <a:rPr lang="en-US" sz="2400" dirty="0" err="1"/>
              <a:t>yarısına</a:t>
            </a:r>
            <a:r>
              <a:rPr lang="en-US" sz="2400" dirty="0"/>
              <a:t> </a:t>
            </a:r>
            <a:r>
              <a:rPr lang="en-US" sz="2400" dirty="0" err="1"/>
              <a:t>eşittir</a:t>
            </a:r>
            <a:r>
              <a:rPr lang="en-US" sz="2400" dirty="0"/>
              <a:t>.</a:t>
            </a:r>
          </a:p>
          <a:p>
            <a:r>
              <a:rPr lang="en-US" sz="2400" b="1" dirty="0" err="1"/>
              <a:t>Sertlik</a:t>
            </a:r>
            <a:r>
              <a:rPr lang="en-US" sz="2400" b="1" dirty="0"/>
              <a:t>:</a:t>
            </a:r>
          </a:p>
          <a:p>
            <a:r>
              <a:rPr lang="en-US" sz="2400" dirty="0" err="1"/>
              <a:t>Malzemelerin</a:t>
            </a:r>
            <a:r>
              <a:rPr lang="en-US" sz="2400" dirty="0"/>
              <a:t>, </a:t>
            </a:r>
            <a:r>
              <a:rPr lang="en-US" sz="2400" dirty="0" err="1"/>
              <a:t>sert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ucun</a:t>
            </a:r>
            <a:r>
              <a:rPr lang="en-US" sz="2400" dirty="0"/>
              <a:t> </a:t>
            </a:r>
            <a:r>
              <a:rPr lang="en-US" sz="2400" dirty="0" err="1"/>
              <a:t>batırılmasına</a:t>
            </a:r>
            <a:r>
              <a:rPr lang="en-US" sz="2400" dirty="0"/>
              <a:t> </a:t>
            </a:r>
            <a:r>
              <a:rPr lang="en-US" sz="2400" dirty="0" err="1"/>
              <a:t>gösterdiği</a:t>
            </a:r>
            <a:r>
              <a:rPr lang="en-US" sz="2400" dirty="0"/>
              <a:t> </a:t>
            </a:r>
            <a:r>
              <a:rPr lang="en-US" sz="2400" dirty="0" err="1"/>
              <a:t>direnç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tanımlanabilir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Standart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uç</a:t>
            </a:r>
            <a:r>
              <a:rPr lang="en-US" sz="2400" dirty="0"/>
              <a:t>, </a:t>
            </a:r>
            <a:r>
              <a:rPr lang="en-US" sz="2400" dirty="0" err="1"/>
              <a:t>sabit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kuvvetle</a:t>
            </a:r>
            <a:r>
              <a:rPr lang="en-US" sz="2400" dirty="0"/>
              <a:t> </a:t>
            </a:r>
            <a:r>
              <a:rPr lang="en-US" sz="2400" dirty="0" err="1"/>
              <a:t>malzemeye</a:t>
            </a:r>
            <a:r>
              <a:rPr lang="en-US" sz="2400" dirty="0"/>
              <a:t> </a:t>
            </a:r>
            <a:r>
              <a:rPr lang="en-US" sz="2400" dirty="0" err="1"/>
              <a:t>batırılır</a:t>
            </a:r>
            <a:r>
              <a:rPr lang="en-US" sz="2400" dirty="0"/>
              <a:t>.</a:t>
            </a:r>
          </a:p>
          <a:p>
            <a:r>
              <a:rPr lang="en-US" sz="2400" dirty="0"/>
              <a:t>Bu </a:t>
            </a:r>
            <a:r>
              <a:rPr lang="en-US" sz="2400" dirty="0" err="1"/>
              <a:t>batma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oluşan</a:t>
            </a:r>
            <a:r>
              <a:rPr lang="en-US" sz="2400" dirty="0"/>
              <a:t> </a:t>
            </a:r>
            <a:r>
              <a:rPr lang="en-US" sz="2400" dirty="0" err="1"/>
              <a:t>izin</a:t>
            </a:r>
            <a:r>
              <a:rPr lang="en-US" sz="2400" dirty="0"/>
              <a:t> </a:t>
            </a:r>
            <a:r>
              <a:rPr lang="en-US" sz="2400" dirty="0" err="1"/>
              <a:t>büyüklüğü</a:t>
            </a:r>
            <a:r>
              <a:rPr lang="en-US" sz="2400" dirty="0"/>
              <a:t>, </a:t>
            </a:r>
            <a:r>
              <a:rPr lang="en-US" sz="2400" dirty="0" err="1"/>
              <a:t>malzemenin</a:t>
            </a:r>
            <a:r>
              <a:rPr lang="en-US" sz="2400" dirty="0"/>
              <a:t> </a:t>
            </a:r>
            <a:r>
              <a:rPr lang="en-US" sz="2400" dirty="0" err="1"/>
              <a:t>kalıcı</a:t>
            </a:r>
            <a:r>
              <a:rPr lang="en-US" sz="2400" dirty="0"/>
              <a:t> </a:t>
            </a:r>
            <a:r>
              <a:rPr lang="en-US" sz="2400" dirty="0" err="1"/>
              <a:t>şekil</a:t>
            </a:r>
            <a:r>
              <a:rPr lang="en-US" sz="2400" dirty="0"/>
              <a:t> </a:t>
            </a:r>
            <a:r>
              <a:rPr lang="en-US" sz="2400" dirty="0" err="1"/>
              <a:t>değiştirmeye</a:t>
            </a:r>
            <a:r>
              <a:rPr lang="en-US" sz="2400" dirty="0"/>
              <a:t> </a:t>
            </a:r>
            <a:r>
              <a:rPr lang="en-US" sz="2400" dirty="0" err="1"/>
              <a:t>direncinin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ölçütü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değerlendirilir</a:t>
            </a:r>
            <a:r>
              <a:rPr lang="en-US" sz="2400" dirty="0"/>
              <a:t>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7110731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1229</TotalTime>
  <Words>852</Words>
  <Application>Microsoft Office PowerPoint</Application>
  <PresentationFormat>Widescreen</PresentationFormat>
  <Paragraphs>87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 Teması</vt:lpstr>
      <vt:lpstr>Mekanik Özellikler</vt:lpstr>
      <vt:lpstr>Mekanik Özellikler</vt:lpstr>
      <vt:lpstr>Mekanik Özellikler</vt:lpstr>
      <vt:lpstr>Mekanik Özellikler</vt:lpstr>
      <vt:lpstr>Mekanik Özellikler</vt:lpstr>
      <vt:lpstr>Mekanik Özellikler</vt:lpstr>
      <vt:lpstr>Mekanik Özellikler</vt:lpstr>
      <vt:lpstr>Mekanik Özellikler</vt:lpstr>
      <vt:lpstr>Mekanik Özellikler</vt:lpstr>
      <vt:lpstr>Mekanik Özellikler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 201 Materials Science</dc:title>
  <dc:creator>pc205</dc:creator>
  <cp:lastModifiedBy>GSoysal</cp:lastModifiedBy>
  <cp:revision>151</cp:revision>
  <dcterms:created xsi:type="dcterms:W3CDTF">2016-07-27T06:35:54Z</dcterms:created>
  <dcterms:modified xsi:type="dcterms:W3CDTF">2020-05-10T17:00:56Z</dcterms:modified>
</cp:coreProperties>
</file>