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
        <p:cNvGrpSpPr/>
        <p:nvPr/>
      </p:nvGrpSpPr>
      <p:grpSpPr>
        <a:xfrm>
          <a:off x="0" y="0"/>
          <a:ext cx="0" cy="0"/>
          <a:chOff x="0" y="0"/>
          <a:chExt cx="0" cy="0"/>
        </a:xfrm>
      </p:grpSpPr>
      <p:sp>
        <p:nvSpPr>
          <p:cNvPr id="24" name="Shape 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 name="Shape 2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6" name="Shape 8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 name="Shape 9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9" name="Shape 11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Shape 3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2" name="Shape 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0" name="Shape 15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6" name="Shape 15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2" name="Shape 16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8" name="Shape 16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 name="Shape 18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7" name="Shape 18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0" name="Shape 20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Shape 3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 name="Shape 3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6" name="Shape 20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8" name="Shape 21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4" name="Shape 22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Shape 22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0" name="Shape 23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6" name="Shape 23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4" name="Shape 4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Shape 4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0" name="Shape 5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Shape 5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 name="Shape 5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 name="Shape 6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Shape 9"/>
          <p:cNvSpPr txBox="1">
            <a:spLocks noGrp="1"/>
          </p:cNvSpPr>
          <p:nvPr>
            <p:ph type="subTitle" idx="1"/>
          </p:nvPr>
        </p:nvSpPr>
        <p:spPr>
          <a:xfrm>
            <a:off x="685800" y="3786738"/>
            <a:ext cx="7772400" cy="1046400"/>
          </a:xfrm>
          <a:prstGeom prst="rect">
            <a:avLst/>
          </a:prstGeom>
          <a:noFill/>
          <a:ln>
            <a:noFill/>
          </a:ln>
        </p:spPr>
        <p:txBody>
          <a:bodyPr spcFirstLastPara="1" wrap="square" lIns="91425" tIns="91425" rIns="91425" bIns="91425" anchor="t" anchorCtr="0"/>
          <a:lstStyle>
            <a:lvl1pPr lvl="0"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1pPr>
            <a:lvl2pPr lvl="1"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2pPr>
            <a:lvl3pPr lvl="2"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3pPr>
            <a:lvl4pPr lvl="3"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4pPr>
            <a:lvl5pPr lvl="4"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5pPr>
            <a:lvl6pPr lvl="5"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6pPr>
            <a:lvl7pPr lvl="6"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7pPr>
            <a:lvl8pPr lvl="7"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8pPr>
            <a:lvl9pPr lvl="8"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9pPr>
          </a:lstStyle>
          <a:p>
            <a:endParaRPr/>
          </a:p>
        </p:txBody>
      </p:sp>
      <p:sp>
        <p:nvSpPr>
          <p:cNvPr id="10" name="Shape 10"/>
          <p:cNvSpPr txBox="1">
            <a:spLocks noGrp="1"/>
          </p:cNvSpPr>
          <p:nvPr>
            <p:ph type="ctrTitle"/>
          </p:nvPr>
        </p:nvSpPr>
        <p:spPr>
          <a:xfrm>
            <a:off x="685800" y="2111123"/>
            <a:ext cx="7772400" cy="1546500"/>
          </a:xfrm>
          <a:prstGeom prst="rect">
            <a:avLst/>
          </a:prstGeom>
          <a:noFill/>
          <a:ln>
            <a:noFill/>
          </a:ln>
        </p:spPr>
        <p:txBody>
          <a:bodyPr spcFirstLastPara="1" wrap="square" lIns="91425" tIns="91425" rIns="91425" bIns="91425" anchor="b" anchorCtr="0"/>
          <a:lstStyle>
            <a:lvl1pPr lvl="0"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lvl="1"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2pPr>
            <a:lvl3pPr lvl="2"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3pPr>
            <a:lvl4pPr lvl="3"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4pPr>
            <a:lvl5pPr lvl="4"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5pPr>
            <a:lvl6pPr lvl="5"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6pPr>
            <a:lvl7pPr lvl="6"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7pPr>
            <a:lvl8pPr lvl="7"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8pPr>
            <a:lvl9pPr lvl="8"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1"/>
        <p:cNvGrpSpPr/>
        <p:nvPr/>
      </p:nvGrpSpPr>
      <p:grpSpPr>
        <a:xfrm>
          <a:off x="0" y="0"/>
          <a:ext cx="0" cy="0"/>
          <a:chOff x="0" y="0"/>
          <a:chExt cx="0" cy="0"/>
        </a:xfrm>
      </p:grpSpPr>
      <p:sp>
        <p:nvSpPr>
          <p:cNvPr id="12" name="Shape 12"/>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13" name="Shape 13"/>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16" name="Shape 16"/>
          <p:cNvSpPr txBox="1">
            <a:spLocks noGrp="1"/>
          </p:cNvSpPr>
          <p:nvPr>
            <p:ph type="body" idx="1"/>
          </p:nvPr>
        </p:nvSpPr>
        <p:spPr>
          <a:xfrm>
            <a:off x="457200"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17" name="Shape 17"/>
          <p:cNvSpPr txBox="1">
            <a:spLocks noGrp="1"/>
          </p:cNvSpPr>
          <p:nvPr>
            <p:ph type="body" idx="2"/>
          </p:nvPr>
        </p:nvSpPr>
        <p:spPr>
          <a:xfrm>
            <a:off x="4692274"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0"/>
        <p:cNvGrpSpPr/>
        <p:nvPr/>
      </p:nvGrpSpPr>
      <p:grpSpPr>
        <a:xfrm>
          <a:off x="0" y="0"/>
          <a:ext cx="0" cy="0"/>
          <a:chOff x="0" y="0"/>
          <a:chExt cx="0" cy="0"/>
        </a:xfrm>
      </p:grpSpPr>
      <p:sp>
        <p:nvSpPr>
          <p:cNvPr id="21" name="Shape 21"/>
          <p:cNvSpPr txBox="1">
            <a:spLocks noGrp="1"/>
          </p:cNvSpPr>
          <p:nvPr>
            <p:ph type="body" idx="1"/>
          </p:nvPr>
        </p:nvSpPr>
        <p:spPr>
          <a:xfrm>
            <a:off x="457200" y="5875079"/>
            <a:ext cx="8229600" cy="692700"/>
          </a:xfrm>
          <a:prstGeom prst="rect">
            <a:avLst/>
          </a:prstGeom>
          <a:noFill/>
          <a:ln>
            <a:noFill/>
          </a:ln>
        </p:spPr>
        <p:txBody>
          <a:bodyPr spcFirstLastPara="1" wrap="square" lIns="91425" tIns="91425" rIns="91425" bIns="91425" anchor="t" anchorCtr="0"/>
          <a:lstStyle>
            <a:lvl1pPr marL="457200" lvl="0" indent="-342900" algn="ctr" rtl="0">
              <a:lnSpc>
                <a:spcPct val="100000"/>
              </a:lnSpc>
              <a:spcBef>
                <a:spcPts val="0"/>
              </a:spcBef>
              <a:spcAft>
                <a:spcPts val="0"/>
              </a:spcAft>
              <a:buClr>
                <a:schemeClr val="dk1"/>
              </a:buClr>
              <a:buSzPts val="1800"/>
              <a:buFont typeface="Arial"/>
              <a:buChar char="●"/>
              <a:defRPr sz="1800">
                <a:solidFill>
                  <a:schemeClr val="dk1"/>
                </a:solidFill>
              </a:defRPr>
            </a:lvl1pPr>
            <a:lvl2pPr marL="914400" lvl="1" indent="-342900" algn="ctr" rtl="0">
              <a:lnSpc>
                <a:spcPct val="100000"/>
              </a:lnSpc>
              <a:spcBef>
                <a:spcPts val="0"/>
              </a:spcBef>
              <a:spcAft>
                <a:spcPts val="0"/>
              </a:spcAft>
              <a:buClr>
                <a:schemeClr val="dk1"/>
              </a:buClr>
              <a:buSzPts val="1800"/>
              <a:buFont typeface="Arial"/>
              <a:buChar char="○"/>
              <a:defRPr sz="1800">
                <a:solidFill>
                  <a:schemeClr val="dk1"/>
                </a:solidFill>
              </a:defRPr>
            </a:lvl2pPr>
            <a:lvl3pPr marL="1371600" lvl="2" indent="-342900" algn="ctr" rtl="0">
              <a:lnSpc>
                <a:spcPct val="100000"/>
              </a:lnSpc>
              <a:spcBef>
                <a:spcPts val="0"/>
              </a:spcBef>
              <a:spcAft>
                <a:spcPts val="0"/>
              </a:spcAft>
              <a:buClr>
                <a:schemeClr val="dk1"/>
              </a:buClr>
              <a:buSzPts val="1800"/>
              <a:buFont typeface="Arial"/>
              <a:buChar char="■"/>
              <a:defRPr sz="1800">
                <a:solidFill>
                  <a:schemeClr val="dk1"/>
                </a:solidFill>
              </a:defRPr>
            </a:lvl3pPr>
            <a:lvl4pPr marL="1828800" lvl="3" indent="-342900" algn="ctr" rtl="0">
              <a:lnSpc>
                <a:spcPct val="100000"/>
              </a:lnSpc>
              <a:spcBef>
                <a:spcPts val="0"/>
              </a:spcBef>
              <a:spcAft>
                <a:spcPts val="0"/>
              </a:spcAft>
              <a:buClr>
                <a:schemeClr val="dk1"/>
              </a:buClr>
              <a:buSzPts val="1800"/>
              <a:buFont typeface="Arial"/>
              <a:buChar char="●"/>
              <a:defRPr sz="1800">
                <a:solidFill>
                  <a:schemeClr val="dk1"/>
                </a:solidFill>
              </a:defRPr>
            </a:lvl4pPr>
            <a:lvl5pPr marL="2286000" lvl="4" indent="-342900" algn="ctr" rtl="0">
              <a:lnSpc>
                <a:spcPct val="100000"/>
              </a:lnSpc>
              <a:spcBef>
                <a:spcPts val="0"/>
              </a:spcBef>
              <a:spcAft>
                <a:spcPts val="0"/>
              </a:spcAft>
              <a:buClr>
                <a:schemeClr val="dk1"/>
              </a:buClr>
              <a:buSzPts val="1800"/>
              <a:buFont typeface="Arial"/>
              <a:buChar char="○"/>
              <a:defRPr sz="1800">
                <a:solidFill>
                  <a:schemeClr val="dk1"/>
                </a:solidFill>
              </a:defRPr>
            </a:lvl5pPr>
            <a:lvl6pPr marL="2743200" lvl="5" indent="-342900" algn="ctr" rtl="0">
              <a:lnSpc>
                <a:spcPct val="100000"/>
              </a:lnSpc>
              <a:spcBef>
                <a:spcPts val="0"/>
              </a:spcBef>
              <a:spcAft>
                <a:spcPts val="0"/>
              </a:spcAft>
              <a:buClr>
                <a:schemeClr val="dk1"/>
              </a:buClr>
              <a:buSzPts val="1800"/>
              <a:buFont typeface="Arial"/>
              <a:buChar char="■"/>
              <a:defRPr sz="1800">
                <a:solidFill>
                  <a:schemeClr val="dk1"/>
                </a:solidFill>
              </a:defRPr>
            </a:lvl6pPr>
            <a:lvl7pPr marL="3200400" lvl="6" indent="-342900" algn="ctr" rtl="0">
              <a:lnSpc>
                <a:spcPct val="100000"/>
              </a:lnSpc>
              <a:spcBef>
                <a:spcPts val="0"/>
              </a:spcBef>
              <a:spcAft>
                <a:spcPts val="0"/>
              </a:spcAft>
              <a:buClr>
                <a:schemeClr val="dk1"/>
              </a:buClr>
              <a:buSzPts val="1800"/>
              <a:buFont typeface="Arial"/>
              <a:buChar char="●"/>
              <a:defRPr sz="1800">
                <a:solidFill>
                  <a:schemeClr val="dk1"/>
                </a:solidFill>
              </a:defRPr>
            </a:lvl7pPr>
            <a:lvl8pPr marL="3657600" lvl="7" indent="-342900" algn="ctr" rtl="0">
              <a:lnSpc>
                <a:spcPct val="100000"/>
              </a:lnSpc>
              <a:spcBef>
                <a:spcPts val="0"/>
              </a:spcBef>
              <a:spcAft>
                <a:spcPts val="0"/>
              </a:spcAft>
              <a:buClr>
                <a:schemeClr val="dk1"/>
              </a:buClr>
              <a:buSzPts val="1800"/>
              <a:buFont typeface="Arial"/>
              <a:buChar char="○"/>
              <a:defRPr sz="1800">
                <a:solidFill>
                  <a:schemeClr val="dk1"/>
                </a:solidFill>
              </a:defRPr>
            </a:lvl8pPr>
            <a:lvl9pPr marL="4114800" lvl="8" indent="-342900" algn="ctr" rtl="0">
              <a:lnSpc>
                <a:spcPct val="100000"/>
              </a:lnSpc>
              <a:spcBef>
                <a:spcPts val="0"/>
              </a:spcBef>
              <a:spcAft>
                <a:spcPts val="0"/>
              </a:spcAft>
              <a:buClr>
                <a:schemeClr val="dk1"/>
              </a:buClr>
              <a:buSzPts val="1800"/>
              <a:buFont typeface="Arial"/>
              <a:buChar char="■"/>
              <a:defRPr sz="1800">
                <a:solidFill>
                  <a:schemeClr val="dk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30000">
              <a:schemeClr val="lt1"/>
            </a:gs>
            <a:gs pos="100000">
              <a:schemeClr val="lt2"/>
            </a:gs>
          </a:gsLst>
          <a:path path="circle">
            <a:fillToRect l="50000" t="50000" r="50000" b="50000"/>
          </a:path>
          <a:tileRect/>
        </a:gra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lvl="1"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2pPr>
            <a:lvl3pPr lvl="2"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lvl="3"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4pPr>
            <a:lvl5pPr lvl="4"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5pPr>
            <a:lvl6pPr lvl="5"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6pPr>
            <a:lvl7pPr lvl="6"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7pPr>
            <a:lvl8pPr lvl="7"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8pPr>
            <a:lvl9pPr lvl="8"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algn="l" rtl="0">
              <a:spcBef>
                <a:spcPts val="600"/>
              </a:spcBef>
              <a:spcAft>
                <a:spcPts val="0"/>
              </a:spcAft>
              <a:buClr>
                <a:srgbClr val="000000"/>
              </a:buClr>
              <a:buSzPts val="3000"/>
              <a:buFont typeface="Arial"/>
              <a:buChar char="●"/>
              <a:defRPr sz="3000" b="0" i="0" u="none" strike="noStrike" cap="none">
                <a:solidFill>
                  <a:srgbClr val="000000"/>
                </a:solidFill>
                <a:latin typeface="Arial"/>
                <a:ea typeface="Arial"/>
                <a:cs typeface="Arial"/>
                <a:sym typeface="Arial"/>
              </a:defRPr>
            </a:lvl1pPr>
            <a:lvl2pPr marL="914400" lvl="1" indent="-381000" algn="l" rtl="0">
              <a:spcBef>
                <a:spcPts val="0"/>
              </a:spcBef>
              <a:spcAft>
                <a:spcPts val="0"/>
              </a:spcAft>
              <a:buClr>
                <a:srgbClr val="000000"/>
              </a:buClr>
              <a:buSzPts val="2400"/>
              <a:buFont typeface="Arial"/>
              <a:buChar char="○"/>
              <a:defRPr sz="2400" b="0" i="0" u="none" strike="noStrike" cap="none">
                <a:solidFill>
                  <a:srgbClr val="000000"/>
                </a:solidFill>
                <a:latin typeface="Arial"/>
                <a:ea typeface="Arial"/>
                <a:cs typeface="Arial"/>
                <a:sym typeface="Arial"/>
              </a:defRPr>
            </a:lvl2pPr>
            <a:lvl3pPr marL="1371600" lvl="2" indent="-381000" algn="l" rtl="0">
              <a:spcBef>
                <a:spcPts val="0"/>
              </a:spcBef>
              <a:spcAft>
                <a:spcPts val="0"/>
              </a:spcAft>
              <a:buClr>
                <a:srgbClr val="000000"/>
              </a:buClr>
              <a:buSzPts val="2400"/>
              <a:buFont typeface="Arial"/>
              <a:buChar char="■"/>
              <a:defRPr sz="2400" b="0" i="0" u="none" strike="noStrike" cap="none">
                <a:solidFill>
                  <a:srgbClr val="000000"/>
                </a:solidFill>
                <a:latin typeface="Arial"/>
                <a:ea typeface="Arial"/>
                <a:cs typeface="Arial"/>
                <a:sym typeface="Arial"/>
              </a:defRPr>
            </a:lvl3pPr>
            <a:lvl4pPr marL="1828800" lvl="3"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4pPr>
            <a:lvl5pPr marL="2286000" lvl="4"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5pPr>
            <a:lvl6pPr marL="2743200" lvl="5"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6pPr>
            <a:lvl7pPr marL="3200400" lvl="6"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7pPr>
            <a:lvl8pPr marL="3657600" lvl="7"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8pPr>
            <a:lvl9pPr marL="4114800" lvl="8" indent="-342900" algn="l" rtl="0">
              <a:spcBef>
                <a:spcPts val="0"/>
              </a:spcBef>
              <a:spcAft>
                <a:spcPts val="0"/>
              </a:spcAft>
              <a:buClr>
                <a:srgbClr val="000000"/>
              </a:buClr>
              <a:buSzPts val="1800"/>
              <a:buFont typeface="Arial"/>
              <a:buChar char="■"/>
              <a:defRPr sz="18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mc:AlternateContent xmlns:mc="http://schemas.openxmlformats.org/markup-compatibility/2006">
    <mc:Choice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Requires="p14">
      <p:transition spd="slow">
        <p14:prism dir="l"/>
      </p:transition>
    </mc:Choice>
    <mc:Fallback>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docs.google.com/file/d/0B0isYkdmzsKBcmctY2M2N1NxcGM/edit?usp=sharin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docs.google.com/file/d/0B0isYkdmzsKBQ2sxWHI4T2JqN2M/edit?usp=sharing"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
        <p:cNvGrpSpPr/>
        <p:nvPr/>
      </p:nvGrpSpPr>
      <p:grpSpPr>
        <a:xfrm>
          <a:off x="0" y="0"/>
          <a:ext cx="0" cy="0"/>
          <a:chOff x="0" y="0"/>
          <a:chExt cx="0" cy="0"/>
        </a:xfrm>
      </p:grpSpPr>
      <p:pic>
        <p:nvPicPr>
          <p:cNvPr id="27" name="Shape 27"/>
          <p:cNvPicPr preferRelativeResize="0"/>
          <p:nvPr/>
        </p:nvPicPr>
        <p:blipFill>
          <a:blip r:embed="rId3">
            <a:alphaModFix/>
          </a:blip>
          <a:stretch>
            <a:fillRect/>
          </a:stretch>
        </p:blipFill>
        <p:spPr>
          <a:xfrm>
            <a:off x="0" y="-1143000"/>
            <a:ext cx="9144000" cy="9144000"/>
          </a:xfrm>
          <a:prstGeom prst="rect">
            <a:avLst/>
          </a:prstGeom>
          <a:noFill/>
          <a:ln>
            <a:noFill/>
          </a:ln>
        </p:spPr>
      </p:pic>
      <p:sp>
        <p:nvSpPr>
          <p:cNvPr id="28" name="Shape 28"/>
          <p:cNvSpPr txBox="1">
            <a:spLocks noGrp="1"/>
          </p:cNvSpPr>
          <p:nvPr>
            <p:ph type="ctrTitle"/>
          </p:nvPr>
        </p:nvSpPr>
        <p:spPr>
          <a:xfrm>
            <a:off x="685800" y="2111123"/>
            <a:ext cx="7772400" cy="1546475"/>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Kuvvetlendirme Egzersizleri</a:t>
            </a:r>
            <a:endParaRPr>
              <a:solidFill>
                <a:schemeClr val="accent2"/>
              </a:solidFill>
            </a:endParaRPr>
          </a:p>
        </p:txBody>
      </p:sp>
      <p:sp>
        <p:nvSpPr>
          <p:cNvPr id="29" name="Shape 29"/>
          <p:cNvSpPr txBox="1">
            <a:spLocks noGrp="1"/>
          </p:cNvSpPr>
          <p:nvPr>
            <p:ph type="subTitle" idx="1"/>
          </p:nvPr>
        </p:nvSpPr>
        <p:spPr>
          <a:xfrm>
            <a:off x="685800" y="5638163"/>
            <a:ext cx="7772400" cy="104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dirty="0">
                <a:solidFill>
                  <a:schemeClr val="accent6"/>
                </a:solidFill>
              </a:rPr>
              <a:t>Uzm. Fzt. </a:t>
            </a:r>
            <a:r>
              <a:rPr lang="en">
                <a:solidFill>
                  <a:schemeClr val="accent6"/>
                </a:solidFill>
              </a:rPr>
              <a:t>Kağan </a:t>
            </a:r>
            <a:r>
              <a:rPr lang="en" smtClean="0">
                <a:solidFill>
                  <a:schemeClr val="accent6"/>
                </a:solidFill>
              </a:rPr>
              <a:t>Yücel.</a:t>
            </a:r>
            <a:endParaRPr dirty="0">
              <a:solidFill>
                <a:schemeClr val="accent6"/>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3400">
                <a:solidFill>
                  <a:schemeClr val="accent2"/>
                </a:solidFill>
              </a:rPr>
              <a:t>İzometrik Egzersizlerin Dezavantajları</a:t>
            </a:r>
            <a:endParaRPr sz="3400">
              <a:solidFill>
                <a:schemeClr val="accent2"/>
              </a:solidFill>
            </a:endParaRPr>
          </a:p>
        </p:txBody>
      </p:sp>
      <p:sp>
        <p:nvSpPr>
          <p:cNvPr id="83" name="Shape 8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87350" rtl="0">
              <a:spcBef>
                <a:spcPts val="600"/>
              </a:spcBef>
              <a:spcAft>
                <a:spcPts val="0"/>
              </a:spcAft>
              <a:buSzPts val="2500"/>
              <a:buChar char="●"/>
            </a:pPr>
            <a:r>
              <a:rPr lang="en" sz="2500"/>
              <a:t>Kuvvetteki düzelme egzersizin yapıldığı açıya spesifiktir. Yaklaşık olarak 10-15 derecelik bir açı içinde etkilidir.Tüm hareket açıklığı boyunca kuvveti geliştirme yeteneği sınırlıdır. Bu nedenle rehabilitasyon programlarında yer aldığı zaman birçok açıda yapılması gerekmektedir.</a:t>
            </a:r>
            <a:endParaRPr sz="2500"/>
          </a:p>
          <a:p>
            <a:pPr marL="457200" lvl="0" indent="-387350" rtl="0">
              <a:spcBef>
                <a:spcPts val="0"/>
              </a:spcBef>
              <a:spcAft>
                <a:spcPts val="0"/>
              </a:spcAft>
              <a:buSzPts val="2500"/>
              <a:buChar char="●"/>
            </a:pPr>
            <a:r>
              <a:rPr lang="en" sz="2500"/>
              <a:t>İzometrik egzersiz sırasında oluşan valsalva manevrası intratorasik basıncı arttırır. Bu basınçtaki artış hem sistolik hem de diastolik basıncın normal değerler üzerine çıkmasına neden olur. Bu yüzden kardiyak problemli veya hipertansiyon öyküsü olan hastalarda dikkatli kullanılmalıdır. </a:t>
            </a:r>
            <a:endParaRPr sz="25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3400">
                <a:solidFill>
                  <a:schemeClr val="accent2"/>
                </a:solidFill>
              </a:rPr>
              <a:t>İzometrik Egzersizlerin Dezavantajları</a:t>
            </a:r>
            <a:endParaRPr sz="3400">
              <a:solidFill>
                <a:schemeClr val="accent2"/>
              </a:solidFill>
            </a:endParaRPr>
          </a:p>
        </p:txBody>
      </p:sp>
      <p:sp>
        <p:nvSpPr>
          <p:cNvPr id="89" name="Shape 8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87350" rtl="0">
              <a:spcBef>
                <a:spcPts val="600"/>
              </a:spcBef>
              <a:spcAft>
                <a:spcPts val="0"/>
              </a:spcAft>
              <a:buSzPts val="2500"/>
              <a:buChar char="●"/>
            </a:pPr>
            <a:r>
              <a:rPr lang="en" sz="2500" b="1" i="1">
                <a:solidFill>
                  <a:schemeClr val="accent6"/>
                </a:solidFill>
              </a:rPr>
              <a:t>Uyum problemi:</a:t>
            </a:r>
            <a:r>
              <a:rPr lang="en" sz="2500"/>
              <a:t> Bu egzersizler hastanın ilgisini çekmediği için düzenli ve devamlı yapılması konusunda uyum problemleri çıkabilir.</a:t>
            </a:r>
            <a:endParaRPr sz="25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95" name="Shape 9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96" name="Shape 96"/>
          <p:cNvPicPr preferRelativeResize="0"/>
          <p:nvPr/>
        </p:nvPicPr>
        <p:blipFill>
          <a:blip r:embed="rId3">
            <a:alphaModFix/>
          </a:blip>
          <a:stretch>
            <a:fillRect/>
          </a:stretch>
        </p:blipFill>
        <p:spPr>
          <a:xfrm>
            <a:off x="57647" y="488658"/>
            <a:ext cx="9063639" cy="5904208"/>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102" name="Shape 102"/>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103" name="Shape 103"/>
          <p:cNvPicPr preferRelativeResize="0"/>
          <p:nvPr/>
        </p:nvPicPr>
        <p:blipFill>
          <a:blip r:embed="rId3">
            <a:alphaModFix/>
          </a:blip>
          <a:stretch>
            <a:fillRect/>
          </a:stretch>
        </p:blipFill>
        <p:spPr>
          <a:xfrm>
            <a:off x="1739760" y="0"/>
            <a:ext cx="5664480" cy="685799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109" name="Shape 10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110" name="Shape 110"/>
          <p:cNvPicPr preferRelativeResize="0"/>
          <p:nvPr/>
        </p:nvPicPr>
        <p:blipFill>
          <a:blip r:embed="rId3">
            <a:alphaModFix/>
          </a:blip>
          <a:stretch>
            <a:fillRect/>
          </a:stretch>
        </p:blipFill>
        <p:spPr>
          <a:xfrm>
            <a:off x="0" y="799948"/>
            <a:ext cx="9143999" cy="5258103"/>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İzotonik Egzersizler</a:t>
            </a:r>
            <a:endParaRPr>
              <a:solidFill>
                <a:schemeClr val="accent2"/>
              </a:solidFill>
            </a:endParaRPr>
          </a:p>
        </p:txBody>
      </p:sp>
      <p:sp>
        <p:nvSpPr>
          <p:cNvPr id="116" name="Shape 116"/>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İzotonik egzersizler eklem hareket açıklığı boyunca sabit bir dirence karşı yapılan dinamik kas kontraksiyonları ile gerçekleştirilir.</a:t>
            </a:r>
            <a:endParaRPr/>
          </a:p>
          <a:p>
            <a:pPr marL="457200" lvl="0" indent="-419100" rtl="0">
              <a:spcBef>
                <a:spcPts val="0"/>
              </a:spcBef>
              <a:spcAft>
                <a:spcPts val="0"/>
              </a:spcAft>
              <a:buSzPts val="3000"/>
              <a:buChar char="●"/>
            </a:pPr>
            <a:r>
              <a:rPr lang="en"/>
              <a:t>Başlangıçta egzersizler yerçekimi yardımı ile yapılabilir. Daha sonra yerçekimine karşı yapılır. Son olarak da eksternal ağırlıklar kullanılır. Egzersizin bu şekline </a:t>
            </a:r>
            <a:r>
              <a:rPr lang="en" b="1" i="1"/>
              <a:t>progresif rezistif egzersiz</a:t>
            </a:r>
            <a:r>
              <a:rPr lang="en"/>
              <a:t> adı verilir.</a:t>
            </a:r>
            <a:endParaRPr/>
          </a:p>
          <a:p>
            <a:pPr marL="0" lvl="0" indent="0">
              <a:spcBef>
                <a:spcPts val="600"/>
              </a:spcBef>
              <a:spcAft>
                <a:spcPts val="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İzotonik Kasılma</a:t>
            </a:r>
            <a:endParaRPr>
              <a:solidFill>
                <a:schemeClr val="accent2"/>
              </a:solidFill>
            </a:endParaRPr>
          </a:p>
        </p:txBody>
      </p:sp>
      <p:sp>
        <p:nvSpPr>
          <p:cNvPr id="122" name="Shape 122"/>
          <p:cNvSpPr txBox="1">
            <a:spLocks noGrp="1"/>
          </p:cNvSpPr>
          <p:nvPr>
            <p:ph type="body" idx="1"/>
          </p:nvPr>
        </p:nvSpPr>
        <p:spPr>
          <a:xfrm>
            <a:off x="457200" y="1600200"/>
            <a:ext cx="38640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AutoNum type="arabicPeriod"/>
            </a:pPr>
            <a:r>
              <a:rPr lang="en" b="1" i="1">
                <a:solidFill>
                  <a:schemeClr val="accent6"/>
                </a:solidFill>
              </a:rPr>
              <a:t>Konsantrik kasılma:</a:t>
            </a:r>
            <a:r>
              <a:rPr lang="en"/>
              <a:t> Kasın kısalmasıyla sonuçlanır.</a:t>
            </a:r>
            <a:endParaRPr/>
          </a:p>
          <a:p>
            <a:pPr marL="457200" lvl="0" indent="-419100" rtl="0">
              <a:spcBef>
                <a:spcPts val="0"/>
              </a:spcBef>
              <a:spcAft>
                <a:spcPts val="0"/>
              </a:spcAft>
              <a:buSzPts val="3000"/>
              <a:buAutoNum type="arabicPeriod"/>
            </a:pPr>
            <a:r>
              <a:rPr lang="en" b="1" i="1">
                <a:solidFill>
                  <a:schemeClr val="accent6"/>
                </a:solidFill>
              </a:rPr>
              <a:t>Eksantrik kasılma:</a:t>
            </a:r>
            <a:r>
              <a:rPr lang="en"/>
              <a:t> Kasın uzamasıyla sonuçlanır.</a:t>
            </a:r>
            <a:endParaRPr/>
          </a:p>
          <a:p>
            <a:pPr marL="0" lvl="0" indent="0">
              <a:spcBef>
                <a:spcPts val="600"/>
              </a:spcBef>
              <a:spcAft>
                <a:spcPts val="0"/>
              </a:spcAft>
              <a:buNone/>
            </a:pPr>
            <a:endParaRPr/>
          </a:p>
        </p:txBody>
      </p:sp>
      <p:pic>
        <p:nvPicPr>
          <p:cNvPr id="123" name="Shape 123"/>
          <p:cNvPicPr preferRelativeResize="0"/>
          <p:nvPr/>
        </p:nvPicPr>
        <p:blipFill>
          <a:blip r:embed="rId3">
            <a:alphaModFix/>
          </a:blip>
          <a:stretch>
            <a:fillRect/>
          </a:stretch>
        </p:blipFill>
        <p:spPr>
          <a:xfrm>
            <a:off x="4319187" y="0"/>
            <a:ext cx="4824813" cy="68580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İzotonik Egzersizler</a:t>
            </a:r>
            <a:endParaRPr>
              <a:solidFill>
                <a:schemeClr val="accent2"/>
              </a:solidFill>
            </a:endParaRPr>
          </a:p>
        </p:txBody>
      </p:sp>
      <p:sp>
        <p:nvSpPr>
          <p:cNvPr id="129" name="Shape 12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a:spcBef>
                <a:spcPts val="600"/>
              </a:spcBef>
              <a:spcAft>
                <a:spcPts val="0"/>
              </a:spcAft>
              <a:buSzPts val="3000"/>
              <a:buChar char="●"/>
            </a:pPr>
            <a:r>
              <a:rPr lang="en"/>
              <a:t>İzotonik eğitimde yük vermek için 2 yöntem kullanılır. En yaygın olarak kullanılan yöntem direncin değişmediği serbest ağırlıklardır. Diğer yöntem de direncin değiştirilebildiği izotonik egzersiz cihazlarıdır (makara gibi kaldıraç kollu ağırlık cihazları, elastik bantlar).</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İzotonik Egzersizler</a:t>
            </a:r>
            <a:endParaRPr/>
          </a:p>
        </p:txBody>
      </p:sp>
      <p:sp>
        <p:nvSpPr>
          <p:cNvPr id="135" name="Shape 13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En fonksiyonel kuvvetlendirme programı konsantrik ve eksantrik kasılmanın olduğu kombine programlardır. Bugün için kabul edilen prensip her tür kontraksiyonun aynı program içinde dengeli biçimde yer almasıdır.</a:t>
            </a:r>
            <a:endParaRPr/>
          </a:p>
          <a:p>
            <a:pPr marL="457200" lvl="0" indent="-419100" rtl="0">
              <a:spcBef>
                <a:spcPts val="0"/>
              </a:spcBef>
              <a:spcAft>
                <a:spcPts val="0"/>
              </a:spcAft>
              <a:buSzPts val="3000"/>
              <a:buChar char="●"/>
            </a:pPr>
            <a:r>
              <a:rPr lang="en"/>
              <a:t>Her kas grubunun haftada en az 3 gün çalıştırılması gerekir. </a:t>
            </a:r>
            <a:endParaRPr/>
          </a:p>
          <a:p>
            <a:pPr marL="0" lvl="0" indent="0">
              <a:spcBef>
                <a:spcPts val="600"/>
              </a:spcBef>
              <a:spcAft>
                <a:spcPts val="0"/>
              </a:spcAft>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457200" y="274646"/>
            <a:ext cx="8229600" cy="805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İzotonik Egzersizlerin Avantajları</a:t>
            </a:r>
            <a:endParaRPr>
              <a:solidFill>
                <a:schemeClr val="accent2"/>
              </a:solidFill>
            </a:endParaRPr>
          </a:p>
        </p:txBody>
      </p:sp>
      <p:sp>
        <p:nvSpPr>
          <p:cNvPr id="141" name="Shape 141"/>
          <p:cNvSpPr txBox="1">
            <a:spLocks noGrp="1"/>
          </p:cNvSpPr>
          <p:nvPr>
            <p:ph type="body" idx="1"/>
          </p:nvPr>
        </p:nvSpPr>
        <p:spPr>
          <a:xfrm>
            <a:off x="457200" y="1080150"/>
            <a:ext cx="8229600" cy="5487900"/>
          </a:xfrm>
          <a:prstGeom prst="rect">
            <a:avLst/>
          </a:prstGeom>
        </p:spPr>
        <p:txBody>
          <a:bodyPr spcFirstLastPara="1" wrap="square" lIns="91425" tIns="91425" rIns="91425" bIns="91425" anchor="t" anchorCtr="0">
            <a:noAutofit/>
          </a:bodyPr>
          <a:lstStyle/>
          <a:p>
            <a:pPr marL="457200" lvl="0" indent="-406400" rtl="0">
              <a:spcBef>
                <a:spcPts val="600"/>
              </a:spcBef>
              <a:spcAft>
                <a:spcPts val="0"/>
              </a:spcAft>
              <a:buSzPts val="2800"/>
              <a:buChar char="●"/>
            </a:pPr>
            <a:r>
              <a:rPr lang="en" sz="2800"/>
              <a:t>Hastaların çoğu kolaylıkla yapabilir ve ekipman göreceli olarak ucuzdur. </a:t>
            </a:r>
            <a:endParaRPr sz="2800"/>
          </a:p>
          <a:p>
            <a:pPr marL="457200" lvl="0" indent="-406400" rtl="0">
              <a:spcBef>
                <a:spcPts val="0"/>
              </a:spcBef>
              <a:spcAft>
                <a:spcPts val="0"/>
              </a:spcAft>
              <a:buSzPts val="2800"/>
              <a:buChar char="●"/>
            </a:pPr>
            <a:r>
              <a:rPr lang="en" sz="2800"/>
              <a:t>Ağırlıkların giderek arttırılması hastaya bir motivasyon sağlar.</a:t>
            </a:r>
            <a:endParaRPr sz="2800"/>
          </a:p>
          <a:p>
            <a:pPr marL="457200" lvl="0" indent="-406400" rtl="0">
              <a:spcBef>
                <a:spcPts val="0"/>
              </a:spcBef>
              <a:spcAft>
                <a:spcPts val="0"/>
              </a:spcAft>
              <a:buSzPts val="2800"/>
              <a:buChar char="●"/>
            </a:pPr>
            <a:r>
              <a:rPr lang="en" sz="2800"/>
              <a:t>Hareket açıklığının tümü boyunca yüklenme oluşturur.</a:t>
            </a:r>
            <a:endParaRPr sz="2800"/>
          </a:p>
          <a:p>
            <a:pPr marL="457200" lvl="0" indent="-406400" rtl="0">
              <a:spcBef>
                <a:spcPts val="0"/>
              </a:spcBef>
              <a:spcAft>
                <a:spcPts val="0"/>
              </a:spcAft>
              <a:buSzPts val="2800"/>
              <a:buChar char="●"/>
            </a:pPr>
            <a:r>
              <a:rPr lang="en" sz="2800"/>
              <a:t>Hem konsantrik hem de eksantrik kasılma yapılabilir.</a:t>
            </a:r>
            <a:endParaRPr sz="2800"/>
          </a:p>
          <a:p>
            <a:pPr marL="457200" lvl="0" indent="-406400" rtl="0">
              <a:spcBef>
                <a:spcPts val="0"/>
              </a:spcBef>
              <a:spcAft>
                <a:spcPts val="0"/>
              </a:spcAft>
              <a:buSzPts val="2800"/>
              <a:buChar char="●"/>
            </a:pPr>
            <a:r>
              <a:rPr lang="en" sz="2800"/>
              <a:t>Hem kuvveti hem de enduransı geliştirebilir.</a:t>
            </a:r>
            <a:endParaRPr sz="2800"/>
          </a:p>
          <a:p>
            <a:pPr marL="457200" lvl="0" indent="-406400" rtl="0">
              <a:spcBef>
                <a:spcPts val="0"/>
              </a:spcBef>
              <a:spcAft>
                <a:spcPts val="0"/>
              </a:spcAft>
              <a:buSzPts val="2800"/>
              <a:buChar char="●"/>
            </a:pPr>
            <a:r>
              <a:rPr lang="en" sz="2800"/>
              <a:t>Programlar egzersizin gelişiminin objektif olarak izlenmesine ve bireysel programların geliştirilmesine izin verirler. </a:t>
            </a:r>
            <a:endParaRPr sz="2800"/>
          </a:p>
          <a:p>
            <a:pPr marL="0" lvl="0" indent="0" rtl="0">
              <a:spcBef>
                <a:spcPts val="600"/>
              </a:spcBef>
              <a:spcAft>
                <a:spcPts val="0"/>
              </a:spcAft>
              <a:buNone/>
            </a:pPr>
            <a:endParaRPr sz="2800"/>
          </a:p>
          <a:p>
            <a:pPr marL="0" lvl="0" indent="0">
              <a:spcBef>
                <a:spcPts val="60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Kuvvetlendirme Egzersizleri</a:t>
            </a:r>
            <a:endParaRPr>
              <a:solidFill>
                <a:schemeClr val="accent2"/>
              </a:solidFill>
            </a:endParaRPr>
          </a:p>
        </p:txBody>
      </p:sp>
      <p:sp>
        <p:nvSpPr>
          <p:cNvPr id="35" name="Shape 3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Kuvvet arttırma yöntemleri kasa yük bindirme prensibine dayanır.</a:t>
            </a:r>
            <a:endParaRPr/>
          </a:p>
          <a:p>
            <a:pPr marL="457200" lvl="0" indent="-419100" rtl="0">
              <a:spcBef>
                <a:spcPts val="0"/>
              </a:spcBef>
              <a:spcAft>
                <a:spcPts val="0"/>
              </a:spcAft>
              <a:buSzPts val="3000"/>
              <a:buChar char="●"/>
            </a:pPr>
            <a:r>
              <a:rPr lang="en"/>
              <a:t>Overload prensibi: Aşırı yüklenme kas kuvvetini arttırmaktadır.</a:t>
            </a:r>
            <a:endParaRPr/>
          </a:p>
          <a:p>
            <a:pPr marL="457200" lvl="0" indent="-419100" rtl="0">
              <a:spcBef>
                <a:spcPts val="0"/>
              </a:spcBef>
              <a:spcAft>
                <a:spcPts val="0"/>
              </a:spcAft>
              <a:buSzPts val="3000"/>
              <a:buChar char="●"/>
            </a:pPr>
            <a:r>
              <a:rPr lang="en"/>
              <a:t>Kas kuvvetinde artış dirençli egzersizle sağlanabilir.</a:t>
            </a:r>
            <a:endParaRPr/>
          </a:p>
          <a:p>
            <a:pPr marL="457200" lvl="0" indent="-419100" rtl="0">
              <a:spcBef>
                <a:spcPts val="0"/>
              </a:spcBef>
              <a:spcAft>
                <a:spcPts val="0"/>
              </a:spcAft>
              <a:buSzPts val="3000"/>
              <a:buChar char="●"/>
            </a:pPr>
            <a:r>
              <a:rPr lang="en"/>
              <a:t>Dirençli egzersiz dinamik veya statik kas kasılmasına bir kuvvetle karşı koyulmasıyla gerçekleşir.</a:t>
            </a:r>
            <a:endParaRPr/>
          </a:p>
          <a:p>
            <a:pPr marL="0" lvl="0" indent="0">
              <a:spcBef>
                <a:spcPts val="600"/>
              </a:spcBef>
              <a:spcAft>
                <a:spcPts val="0"/>
              </a:spcAft>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İzotonik Egzersizlerin Dezavantajları</a:t>
            </a:r>
            <a:endParaRPr>
              <a:solidFill>
                <a:schemeClr val="accent2"/>
              </a:solidFill>
            </a:endParaRPr>
          </a:p>
        </p:txBody>
      </p:sp>
      <p:sp>
        <p:nvSpPr>
          <p:cNvPr id="147" name="Shape 147"/>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İzotonik egzersizler kasa, hareketinin en zayıf noktasında yüklenir. Bu nedenle en zayıf noktasında kaldırabildiği ağırlığı kaldırabilir. Diğer hareket açıklığı noktalarında maksimum yüklenme olmaz.</a:t>
            </a:r>
            <a:endParaRPr/>
          </a:p>
          <a:p>
            <a:pPr marL="457200" lvl="0" indent="-419100" rtl="0">
              <a:spcBef>
                <a:spcPts val="0"/>
              </a:spcBef>
              <a:spcAft>
                <a:spcPts val="0"/>
              </a:spcAft>
              <a:buSzPts val="3000"/>
              <a:buChar char="●"/>
            </a:pPr>
            <a:r>
              <a:rPr lang="en"/>
              <a:t>Uygun teknik veya şekilde olmazsa kas-iskelet sistemi veya eklem üzerine travmatik olabilir.</a:t>
            </a:r>
            <a:endParaRPr/>
          </a:p>
          <a:p>
            <a:pPr marL="457200" lvl="0" indent="-419100" rtl="0">
              <a:spcBef>
                <a:spcPts val="0"/>
              </a:spcBef>
              <a:spcAft>
                <a:spcPts val="0"/>
              </a:spcAft>
              <a:buSzPts val="3000"/>
              <a:buChar char="●"/>
            </a:pPr>
            <a:r>
              <a:rPr lang="en"/>
              <a:t>Tüm izotonik egzersizlerin performansında hareketin hızı konusunda problem vardır.</a:t>
            </a:r>
            <a:endParaRPr/>
          </a:p>
          <a:p>
            <a:pPr marL="0" lvl="0" indent="0" rtl="0">
              <a:spcBef>
                <a:spcPts val="600"/>
              </a:spcBef>
              <a:spcAft>
                <a:spcPts val="0"/>
              </a:spcAft>
              <a:buNone/>
            </a:pPr>
            <a:endParaRPr/>
          </a:p>
          <a:p>
            <a:pPr marL="0" lvl="0" indent="0" rtl="0">
              <a:spcBef>
                <a:spcPts val="600"/>
              </a:spcBef>
              <a:spcAft>
                <a:spcPts val="0"/>
              </a:spcAft>
              <a:buNone/>
            </a:pP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İzotonik Egzersizlerin Dezavantajları</a:t>
            </a:r>
            <a:endParaRPr>
              <a:solidFill>
                <a:schemeClr val="accent2"/>
              </a:solidFill>
            </a:endParaRPr>
          </a:p>
        </p:txBody>
      </p:sp>
      <p:sp>
        <p:nvSpPr>
          <p:cNvPr id="153" name="Shape 15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Özellikle eksantrik programlarda kas yorgunluğu oluşur.</a:t>
            </a:r>
            <a:endParaRPr/>
          </a:p>
          <a:p>
            <a:pPr marL="457200" lvl="0" indent="-419100" rtl="0">
              <a:spcBef>
                <a:spcPts val="0"/>
              </a:spcBef>
              <a:spcAft>
                <a:spcPts val="0"/>
              </a:spcAft>
              <a:buSzPts val="3000"/>
              <a:buChar char="●"/>
            </a:pPr>
            <a:r>
              <a:rPr lang="en"/>
              <a:t>Ağırlık cihazları geniş bir yer gerektirir ve egzersiz sadece bir kas için yapılır.</a:t>
            </a:r>
            <a:endParaRPr/>
          </a:p>
          <a:p>
            <a:pPr marL="0" lvl="0" indent="0" rtl="0">
              <a:spcBef>
                <a:spcPts val="600"/>
              </a:spcBef>
              <a:spcAft>
                <a:spcPts val="0"/>
              </a:spcAft>
              <a:buNone/>
            </a:pPr>
            <a:endParaRPr/>
          </a:p>
          <a:p>
            <a:pPr marL="0" lvl="0" indent="0" algn="ctr" rtl="0">
              <a:spcBef>
                <a:spcPts val="600"/>
              </a:spcBef>
              <a:spcAft>
                <a:spcPts val="0"/>
              </a:spcAft>
              <a:buNone/>
            </a:pPr>
            <a:r>
              <a:rPr lang="en" u="sng">
                <a:solidFill>
                  <a:schemeClr val="hlink"/>
                </a:solidFill>
                <a:hlinkClick r:id="rId3"/>
              </a:rPr>
              <a:t>üst extremite Thera-Band egzersizleri için tıklayınız...</a:t>
            </a:r>
            <a:endParaRPr/>
          </a:p>
          <a:p>
            <a:pPr marL="0" lvl="0" indent="0" algn="ctr" rtl="0">
              <a:spcBef>
                <a:spcPts val="600"/>
              </a:spcBef>
              <a:spcAft>
                <a:spcPts val="0"/>
              </a:spcAft>
              <a:buNone/>
            </a:pPr>
            <a:endParaRPr/>
          </a:p>
          <a:p>
            <a:pPr marL="0" lvl="0" indent="0" algn="ctr" rtl="0">
              <a:spcBef>
                <a:spcPts val="600"/>
              </a:spcBef>
              <a:spcAft>
                <a:spcPts val="0"/>
              </a:spcAft>
              <a:buNone/>
            </a:pPr>
            <a:r>
              <a:rPr lang="en" u="sng">
                <a:solidFill>
                  <a:schemeClr val="hlink"/>
                </a:solidFill>
                <a:hlinkClick r:id="rId4"/>
              </a:rPr>
              <a:t>alt extremite Thera-Band egzersizleri için tıklayınız...</a:t>
            </a:r>
            <a:endParaRPr/>
          </a:p>
          <a:p>
            <a:pPr marL="0" lvl="0" indent="0" rtl="0">
              <a:spcBef>
                <a:spcPts val="600"/>
              </a:spcBef>
              <a:spcAft>
                <a:spcPts val="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Kas Kuvvetini Arttırma Yöntemleri</a:t>
            </a:r>
            <a:endParaRPr>
              <a:solidFill>
                <a:schemeClr val="accent2"/>
              </a:solidFill>
            </a:endParaRPr>
          </a:p>
        </p:txBody>
      </p:sp>
      <p:sp>
        <p:nvSpPr>
          <p:cNvPr id="159" name="Shape 15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06400" rtl="0">
              <a:spcBef>
                <a:spcPts val="600"/>
              </a:spcBef>
              <a:spcAft>
                <a:spcPts val="0"/>
              </a:spcAft>
              <a:buSzPts val="2800"/>
              <a:buChar char="●"/>
            </a:pPr>
            <a:r>
              <a:rPr lang="en" sz="2800"/>
              <a:t>Tekrar sayısı aynı kalır ancak kaldırılan ağırlık artar.</a:t>
            </a:r>
            <a:endParaRPr sz="2800"/>
          </a:p>
          <a:p>
            <a:pPr marL="457200" lvl="0" indent="-406400" rtl="0">
              <a:spcBef>
                <a:spcPts val="0"/>
              </a:spcBef>
              <a:spcAft>
                <a:spcPts val="0"/>
              </a:spcAft>
              <a:buSzPts val="2800"/>
              <a:buChar char="●"/>
            </a:pPr>
            <a:r>
              <a:rPr lang="en" sz="2800"/>
              <a:t>Uygulanan ağırlık aynı kalır ancak tekrar sayısı arttırılır.</a:t>
            </a:r>
            <a:endParaRPr sz="2800"/>
          </a:p>
          <a:p>
            <a:pPr marL="457200" lvl="0" indent="-406400" rtl="0">
              <a:spcBef>
                <a:spcPts val="0"/>
              </a:spcBef>
              <a:spcAft>
                <a:spcPts val="0"/>
              </a:spcAft>
              <a:buSzPts val="2800"/>
              <a:buChar char="●"/>
            </a:pPr>
            <a:r>
              <a:rPr lang="en" sz="2800"/>
              <a:t>Tekrar sayısı ve yük aynı kalır ancak aşamalı olarak kontraksiyon hızı arttırılır. </a:t>
            </a:r>
            <a:endParaRPr sz="2800"/>
          </a:p>
          <a:p>
            <a:pPr marL="457200" lvl="0" indent="-406400" rtl="0">
              <a:spcBef>
                <a:spcPts val="0"/>
              </a:spcBef>
              <a:spcAft>
                <a:spcPts val="0"/>
              </a:spcAft>
              <a:buSzPts val="2800"/>
              <a:buChar char="●"/>
            </a:pPr>
            <a:r>
              <a:rPr lang="en" sz="2800"/>
              <a:t>Kuvveti optimal olarak arttırmak için egzersizler yavaş ve güçlü olarak yapılmalıdır. </a:t>
            </a:r>
            <a:endParaRPr sz="2800"/>
          </a:p>
          <a:p>
            <a:pPr marL="457200" lvl="0" indent="-406400" rtl="0">
              <a:spcBef>
                <a:spcPts val="0"/>
              </a:spcBef>
              <a:spcAft>
                <a:spcPts val="0"/>
              </a:spcAft>
              <a:buSzPts val="2800"/>
              <a:buChar char="●"/>
            </a:pPr>
            <a:r>
              <a:rPr lang="en" sz="2800"/>
              <a:t>Kişinin tüm eklem hareket açıklığı boyunca yavaşça kaldırabileceği yeterli ağırlıkta bir yük seçilmelidir.  </a:t>
            </a:r>
            <a:endParaRPr sz="2800"/>
          </a:p>
          <a:p>
            <a:pPr marL="0" lvl="0" indent="0" rtl="0">
              <a:spcBef>
                <a:spcPts val="600"/>
              </a:spcBef>
              <a:spcAft>
                <a:spcPts val="0"/>
              </a:spcAft>
              <a:buNone/>
            </a:pPr>
            <a:endParaRPr sz="2800"/>
          </a:p>
          <a:p>
            <a:pPr marL="0" lvl="0" indent="0">
              <a:spcBef>
                <a:spcPts val="600"/>
              </a:spcBef>
              <a:spcAft>
                <a:spcPts val="0"/>
              </a:spcAft>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İzotonik Egzersiz Protokolleri</a:t>
            </a:r>
            <a:endParaRPr>
              <a:solidFill>
                <a:schemeClr val="accent2"/>
              </a:solidFill>
            </a:endParaRPr>
          </a:p>
        </p:txBody>
      </p:sp>
      <p:sp>
        <p:nvSpPr>
          <p:cNvPr id="165" name="Shape 16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 sz="2400" b="1" i="1">
                <a:solidFill>
                  <a:schemeClr val="accent6"/>
                </a:solidFill>
              </a:rPr>
              <a:t>DeLorme Yöntemi</a:t>
            </a:r>
            <a:endParaRPr sz="2400" b="1" i="1">
              <a:solidFill>
                <a:schemeClr val="accent6"/>
              </a:solidFill>
            </a:endParaRPr>
          </a:p>
          <a:p>
            <a:pPr marL="0" lvl="0" indent="0" rtl="0">
              <a:spcBef>
                <a:spcPts val="600"/>
              </a:spcBef>
              <a:spcAft>
                <a:spcPts val="0"/>
              </a:spcAft>
              <a:buNone/>
            </a:pPr>
            <a:r>
              <a:rPr lang="en" sz="2400"/>
              <a:t>Önce her kas grubu için haftada 1, hastanın 10 defa kaldırabildiği maksimum ağırlık saptanır. Buna 10 REPETETION MAKSİMUM (10 RM) denir. </a:t>
            </a:r>
            <a:endParaRPr sz="2400"/>
          </a:p>
          <a:p>
            <a:pPr marL="0" lvl="0" indent="0" rtl="0">
              <a:spcBef>
                <a:spcPts val="600"/>
              </a:spcBef>
              <a:spcAft>
                <a:spcPts val="0"/>
              </a:spcAft>
              <a:buNone/>
            </a:pPr>
            <a:r>
              <a:rPr lang="en" sz="2400"/>
              <a:t>Daha sonra, haftada en az 3 gün, ve günde tek seans olmak üzere, her seansta 10 RM için saptanan ağırlığın sırasıyla % 50’si, % 75’i ve % 100’ü , 3 set halinde 10’ar tekrar yapılır. </a:t>
            </a:r>
            <a:endParaRPr sz="2400"/>
          </a:p>
          <a:p>
            <a:pPr marL="0" lvl="0" indent="0" rtl="0">
              <a:spcBef>
                <a:spcPts val="600"/>
              </a:spcBef>
              <a:spcAft>
                <a:spcPts val="0"/>
              </a:spcAft>
              <a:buNone/>
            </a:pPr>
            <a:r>
              <a:rPr lang="en" sz="2400"/>
              <a:t>Tekrarlar arasında 2 dakika kadar bir süre olmalıdır. </a:t>
            </a:r>
            <a:endParaRPr sz="2400"/>
          </a:p>
          <a:p>
            <a:pPr marL="0" lvl="0" indent="0" rtl="0">
              <a:spcBef>
                <a:spcPts val="600"/>
              </a:spcBef>
              <a:spcAft>
                <a:spcPts val="0"/>
              </a:spcAft>
              <a:buNone/>
            </a:pPr>
            <a:r>
              <a:rPr lang="en" sz="2400"/>
              <a:t>1 hafta sonra 10 RM yeniden belirlenir ve bu ağırlığa göre program tekrarlanır.  </a:t>
            </a:r>
            <a:endParaRPr sz="2400"/>
          </a:p>
          <a:p>
            <a:pPr marL="0" lvl="0" indent="0" rtl="0">
              <a:spcBef>
                <a:spcPts val="600"/>
              </a:spcBef>
              <a:spcAft>
                <a:spcPts val="0"/>
              </a:spcAft>
              <a:buNone/>
            </a:pPr>
            <a:endParaRPr sz="2400"/>
          </a:p>
          <a:p>
            <a:pPr marL="0" lvl="0" indent="0">
              <a:spcBef>
                <a:spcPts val="600"/>
              </a:spcBef>
              <a:spcAft>
                <a:spcPts val="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İzotonik Egzersiz Protokolleri</a:t>
            </a:r>
            <a:endParaRPr>
              <a:solidFill>
                <a:schemeClr val="accent2"/>
              </a:solidFill>
            </a:endParaRPr>
          </a:p>
        </p:txBody>
      </p:sp>
      <p:sp>
        <p:nvSpPr>
          <p:cNvPr id="171" name="Shape 171"/>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 sz="2400" b="1" i="1">
                <a:solidFill>
                  <a:schemeClr val="accent6"/>
                </a:solidFill>
              </a:rPr>
              <a:t>Oxford yöntemi</a:t>
            </a:r>
            <a:endParaRPr sz="2400" b="1" i="1">
              <a:solidFill>
                <a:schemeClr val="accent6"/>
              </a:solidFill>
            </a:endParaRPr>
          </a:p>
          <a:p>
            <a:pPr marL="457200" lvl="0" indent="-419100" rtl="0">
              <a:spcBef>
                <a:spcPts val="600"/>
              </a:spcBef>
              <a:spcAft>
                <a:spcPts val="0"/>
              </a:spcAft>
              <a:buSzPts val="3000"/>
              <a:buChar char="●"/>
            </a:pPr>
            <a:r>
              <a:rPr lang="en" sz="2400"/>
              <a:t>DeLorme yönteminin aksine, çalışmaya 10 RM ile başlanır. Sonra yük % 75 ve % 50’sine düşürülür.  </a:t>
            </a:r>
            <a:endParaRPr sz="2400"/>
          </a:p>
          <a:p>
            <a:pPr marL="0" lvl="0" indent="0" rtl="0">
              <a:spcBef>
                <a:spcPts val="600"/>
              </a:spcBef>
              <a:spcAft>
                <a:spcPts val="0"/>
              </a:spcAft>
              <a:buNone/>
            </a:pPr>
            <a:endParaRPr sz="2400"/>
          </a:p>
          <a:p>
            <a:pPr marL="0" lvl="0" indent="0" rtl="0">
              <a:spcBef>
                <a:spcPts val="600"/>
              </a:spcBef>
              <a:spcAft>
                <a:spcPts val="0"/>
              </a:spcAft>
              <a:buNone/>
            </a:pPr>
            <a:endParaRPr sz="2400"/>
          </a:p>
          <a:p>
            <a:pPr marL="0" lvl="0" indent="0" rtl="0">
              <a:spcBef>
                <a:spcPts val="600"/>
              </a:spcBef>
              <a:spcAft>
                <a:spcPts val="0"/>
              </a:spcAft>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457200" y="274644"/>
            <a:ext cx="8229600" cy="5433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İzokinetik Egzersizler</a:t>
            </a:r>
            <a:endParaRPr>
              <a:solidFill>
                <a:schemeClr val="accent2"/>
              </a:solidFill>
            </a:endParaRPr>
          </a:p>
        </p:txBody>
      </p:sp>
      <p:sp>
        <p:nvSpPr>
          <p:cNvPr id="177" name="Shape 177"/>
          <p:cNvSpPr txBox="1">
            <a:spLocks noGrp="1"/>
          </p:cNvSpPr>
          <p:nvPr>
            <p:ph type="body" idx="1"/>
          </p:nvPr>
        </p:nvSpPr>
        <p:spPr>
          <a:xfrm>
            <a:off x="457200" y="742425"/>
            <a:ext cx="8229600" cy="58254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İzokinetik eşit hız anlamındadır. İzokinetik egzersiz kas kasılma hızının mekanik bir cihazla kontrol edildiği bir tür dinamik egzersizdir. </a:t>
            </a:r>
            <a:endParaRPr/>
          </a:p>
          <a:p>
            <a:pPr marL="457200" lvl="0" indent="-419100" rtl="0">
              <a:spcBef>
                <a:spcPts val="0"/>
              </a:spcBef>
              <a:spcAft>
                <a:spcPts val="0"/>
              </a:spcAft>
              <a:buSzPts val="3000"/>
              <a:buChar char="●"/>
            </a:pPr>
            <a:r>
              <a:rPr lang="en"/>
              <a:t>Tüm hareket açıklığı içinde sabit bir açısal hızda hareket ve değişken direnç söz konusudur. </a:t>
            </a:r>
            <a:endParaRPr/>
          </a:p>
          <a:p>
            <a:pPr marL="457200" lvl="0" indent="-419100" rtl="0">
              <a:spcBef>
                <a:spcPts val="0"/>
              </a:spcBef>
              <a:spcAft>
                <a:spcPts val="0"/>
              </a:spcAft>
              <a:buSzPts val="3000"/>
              <a:buChar char="●"/>
            </a:pPr>
            <a:r>
              <a:rPr lang="en"/>
              <a:t>Basit bir yaklaşımla su içinde yapılan yürüme veya koşma egzersizlerine benzetilebilir.</a:t>
            </a:r>
            <a:endParaRPr/>
          </a:p>
          <a:p>
            <a:pPr marL="457200" lvl="0" indent="-419100" rtl="0">
              <a:spcBef>
                <a:spcPts val="0"/>
              </a:spcBef>
              <a:spcAft>
                <a:spcPts val="0"/>
              </a:spcAft>
              <a:buSzPts val="3000"/>
              <a:buChar char="●"/>
            </a:pPr>
            <a:r>
              <a:rPr lang="en"/>
              <a:t>İzokinetik sistemler elektronik ve hidrolik kısımlardan ibaret oldukça pahalı cihazlardır.</a:t>
            </a:r>
            <a:endParaRPr/>
          </a:p>
          <a:p>
            <a:pPr marL="0" lvl="0" indent="0">
              <a:spcBef>
                <a:spcPts val="600"/>
              </a:spcBef>
              <a:spcAft>
                <a:spcPts val="0"/>
              </a:spcAft>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183" name="Shape 18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184" name="Shape 184"/>
          <p:cNvPicPr preferRelativeResize="0"/>
          <p:nvPr/>
        </p:nvPicPr>
        <p:blipFill>
          <a:blip r:embed="rId3">
            <a:alphaModFix/>
          </a:blip>
          <a:stretch>
            <a:fillRect/>
          </a:stretch>
        </p:blipFill>
        <p:spPr>
          <a:xfrm>
            <a:off x="2008654" y="0"/>
            <a:ext cx="5126690" cy="6857999"/>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endParaRPr/>
          </a:p>
        </p:txBody>
      </p:sp>
      <p:sp>
        <p:nvSpPr>
          <p:cNvPr id="190" name="Shape 190"/>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spcBef>
                <a:spcPts val="600"/>
              </a:spcBef>
              <a:spcAft>
                <a:spcPts val="0"/>
              </a:spcAft>
              <a:buNone/>
            </a:pPr>
            <a:endParaRPr/>
          </a:p>
        </p:txBody>
      </p:sp>
      <p:pic>
        <p:nvPicPr>
          <p:cNvPr id="191" name="Shape 191"/>
          <p:cNvPicPr preferRelativeResize="0"/>
          <p:nvPr/>
        </p:nvPicPr>
        <p:blipFill>
          <a:blip r:embed="rId3">
            <a:alphaModFix/>
          </a:blip>
          <a:stretch>
            <a:fillRect/>
          </a:stretch>
        </p:blipFill>
        <p:spPr>
          <a:xfrm>
            <a:off x="1232046" y="91413"/>
            <a:ext cx="6691666" cy="6687306"/>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İzotonik - İzokinetik Farkı</a:t>
            </a:r>
            <a:endParaRPr>
              <a:solidFill>
                <a:schemeClr val="accent2"/>
              </a:solidFill>
            </a:endParaRPr>
          </a:p>
        </p:txBody>
      </p:sp>
      <p:sp>
        <p:nvSpPr>
          <p:cNvPr id="197" name="Shape 197"/>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İzotonik egzersizlerde direnç sabittir. Bu nedenle maksimal kas gerilimi ve iş başarılamaz. </a:t>
            </a:r>
            <a:endParaRPr/>
          </a:p>
          <a:p>
            <a:pPr marL="457200" lvl="0" indent="-419100" rtl="0">
              <a:spcBef>
                <a:spcPts val="0"/>
              </a:spcBef>
              <a:spcAft>
                <a:spcPts val="0"/>
              </a:spcAft>
              <a:buSzPts val="3000"/>
              <a:buChar char="●"/>
            </a:pPr>
            <a:r>
              <a:rPr lang="en"/>
              <a:t>İzokinetik egzersizlerde direnç değişir. Hareket açıklığı içinde en zayıf ve en güçlü olduğu noktalarda dirence bir uyum, bir değişim vardır. </a:t>
            </a:r>
            <a:endParaRPr/>
          </a:p>
          <a:p>
            <a:pPr marL="0" lvl="0" indent="0">
              <a:spcBef>
                <a:spcPts val="600"/>
              </a:spcBef>
              <a:spcAft>
                <a:spcPts val="0"/>
              </a:spcAft>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İzokinetik Egzersiz Avantajları</a:t>
            </a:r>
            <a:endParaRPr>
              <a:solidFill>
                <a:schemeClr val="accent2"/>
              </a:solidFill>
            </a:endParaRPr>
          </a:p>
        </p:txBody>
      </p:sp>
      <p:sp>
        <p:nvSpPr>
          <p:cNvPr id="203" name="Shape 20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Kasın hareket açıklığının en güçlü ve en zayıf olduğu noktalarda dirence olan uyumunun yanında kasın mekanik ve fizyolojik özelliklerine de uyum sağlayan bir yöntemdir.</a:t>
            </a:r>
            <a:endParaRPr/>
          </a:p>
          <a:p>
            <a:pPr marL="457200" lvl="0" indent="-419100" rtl="0">
              <a:spcBef>
                <a:spcPts val="0"/>
              </a:spcBef>
              <a:spcAft>
                <a:spcPts val="0"/>
              </a:spcAft>
              <a:buSzPts val="3000"/>
              <a:buChar char="●"/>
            </a:pPr>
            <a:r>
              <a:rPr lang="en"/>
              <a:t>Çok güvenli egzersizlerdir.</a:t>
            </a:r>
            <a:endParaRPr/>
          </a:p>
          <a:p>
            <a:pPr marL="457200" lvl="0" indent="-419100" rtl="0">
              <a:spcBef>
                <a:spcPts val="0"/>
              </a:spcBef>
              <a:spcAft>
                <a:spcPts val="0"/>
              </a:spcAft>
              <a:buSzPts val="3000"/>
              <a:buChar char="●"/>
            </a:pPr>
            <a:r>
              <a:rPr lang="en"/>
              <a:t>İzokinetik egzersiz cihazlarının geçerliliği ve güvenilirliği gösterilmiştir.</a:t>
            </a:r>
            <a:endParaRPr/>
          </a:p>
          <a:p>
            <a:pPr marL="0" lvl="0" indent="0">
              <a:spcBef>
                <a:spcPts val="6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Kuvvetlendirme Egzersizleri</a:t>
            </a:r>
            <a:endParaRPr/>
          </a:p>
        </p:txBody>
      </p:sp>
      <p:sp>
        <p:nvSpPr>
          <p:cNvPr id="41" name="Shape 41"/>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
              <a:t>Direnç (Rezistans): Kas kontraksiyonuna karşı olan kuvvettir. Direnç birçok değişik şekilde sağlanabilir. </a:t>
            </a:r>
            <a:endParaRPr/>
          </a:p>
          <a:p>
            <a:pPr marL="457200" lvl="0" indent="-419100" rtl="0">
              <a:spcBef>
                <a:spcPts val="600"/>
              </a:spcBef>
              <a:spcAft>
                <a:spcPts val="0"/>
              </a:spcAft>
              <a:buSzPts val="3000"/>
              <a:buChar char="●"/>
            </a:pPr>
            <a:r>
              <a:rPr lang="en"/>
              <a:t>serbest ağırlıkla</a:t>
            </a:r>
            <a:endParaRPr/>
          </a:p>
          <a:p>
            <a:pPr marL="457200" lvl="0" indent="-419100" rtl="0">
              <a:spcBef>
                <a:spcPts val="0"/>
              </a:spcBef>
              <a:spcAft>
                <a:spcPts val="0"/>
              </a:spcAft>
              <a:buSzPts val="3000"/>
              <a:buChar char="●"/>
            </a:pPr>
            <a:r>
              <a:rPr lang="en"/>
              <a:t>özel cihazlarla</a:t>
            </a:r>
            <a:endParaRPr/>
          </a:p>
          <a:p>
            <a:pPr marL="457200" lvl="0" indent="-419100" rtl="0">
              <a:spcBef>
                <a:spcPts val="0"/>
              </a:spcBef>
              <a:spcAft>
                <a:spcPts val="0"/>
              </a:spcAft>
              <a:buSzPts val="3000"/>
              <a:buChar char="●"/>
            </a:pPr>
            <a:r>
              <a:rPr lang="en"/>
              <a:t>kum torbaları ile</a:t>
            </a:r>
            <a:endParaRPr/>
          </a:p>
          <a:p>
            <a:pPr marL="457200" lvl="0" indent="-419100" rtl="0">
              <a:spcBef>
                <a:spcPts val="0"/>
              </a:spcBef>
              <a:spcAft>
                <a:spcPts val="0"/>
              </a:spcAft>
              <a:buSzPts val="3000"/>
              <a:buChar char="●"/>
            </a:pPr>
            <a:r>
              <a:rPr lang="en"/>
              <a:t>elastik bantlarla </a:t>
            </a:r>
            <a:endParaRPr/>
          </a:p>
          <a:p>
            <a:pPr marL="457200" lvl="0" indent="-419100">
              <a:spcBef>
                <a:spcPts val="0"/>
              </a:spcBef>
              <a:spcAft>
                <a:spcPts val="0"/>
              </a:spcAft>
              <a:buSzPts val="3000"/>
              <a:buChar char="●"/>
            </a:pPr>
            <a:r>
              <a:rPr lang="en"/>
              <a:t>bir kişinin yardımı ile gerçekleşen manuel direnç ile.</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Shape 20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İzokinetik Egzersiz Avantajları</a:t>
            </a:r>
            <a:endParaRPr/>
          </a:p>
        </p:txBody>
      </p:sp>
      <p:sp>
        <p:nvSpPr>
          <p:cNvPr id="209" name="Shape 209"/>
          <p:cNvSpPr txBox="1">
            <a:spLocks noGrp="1"/>
          </p:cNvSpPr>
          <p:nvPr>
            <p:ph type="body" idx="1"/>
          </p:nvPr>
        </p:nvSpPr>
        <p:spPr>
          <a:xfrm>
            <a:off x="457200" y="1283525"/>
            <a:ext cx="8229600" cy="5284500"/>
          </a:xfrm>
          <a:prstGeom prst="rect">
            <a:avLst/>
          </a:prstGeom>
        </p:spPr>
        <p:txBody>
          <a:bodyPr spcFirstLastPara="1" wrap="square" lIns="91425" tIns="91425" rIns="91425" bIns="91425" anchor="t" anchorCtr="0">
            <a:noAutofit/>
          </a:bodyPr>
          <a:lstStyle/>
          <a:p>
            <a:pPr marL="457200" lvl="0" indent="-400050" rtl="0">
              <a:spcBef>
                <a:spcPts val="600"/>
              </a:spcBef>
              <a:spcAft>
                <a:spcPts val="0"/>
              </a:spcAft>
              <a:buSzPts val="2700"/>
              <a:buChar char="●"/>
            </a:pPr>
            <a:r>
              <a:rPr lang="en" sz="2700"/>
              <a:t>Hastanın performansının kaydedilebilmesi ve saklanabilmesini sağlar.</a:t>
            </a:r>
            <a:endParaRPr sz="2700"/>
          </a:p>
          <a:p>
            <a:pPr marL="457200" lvl="0" indent="-400050" rtl="0">
              <a:spcBef>
                <a:spcPts val="0"/>
              </a:spcBef>
              <a:spcAft>
                <a:spcPts val="0"/>
              </a:spcAft>
              <a:buSzPts val="2700"/>
              <a:buChar char="●"/>
            </a:pPr>
            <a:r>
              <a:rPr lang="en" sz="2700"/>
              <a:t>İki ekstremite birbiriyle kıyaslanabilir.</a:t>
            </a:r>
            <a:endParaRPr sz="2700"/>
          </a:p>
          <a:p>
            <a:pPr marL="457200" lvl="0" indent="-400050" rtl="0">
              <a:spcBef>
                <a:spcPts val="0"/>
              </a:spcBef>
              <a:spcAft>
                <a:spcPts val="0"/>
              </a:spcAft>
              <a:buSzPts val="2700"/>
              <a:buChar char="●"/>
            </a:pPr>
            <a:r>
              <a:rPr lang="en" sz="2700"/>
              <a:t>Agonist/antagonist oranları belirlenir.</a:t>
            </a:r>
            <a:endParaRPr sz="2700"/>
          </a:p>
          <a:p>
            <a:pPr marL="457200" lvl="0" indent="-400050" rtl="0">
              <a:spcBef>
                <a:spcPts val="0"/>
              </a:spcBef>
              <a:spcAft>
                <a:spcPts val="0"/>
              </a:spcAft>
              <a:buSzPts val="2700"/>
              <a:buChar char="●"/>
            </a:pPr>
            <a:r>
              <a:rPr lang="en" sz="2700"/>
              <a:t>İş ve yorgunluk parametreleri ölçülür.</a:t>
            </a:r>
            <a:endParaRPr sz="2700"/>
          </a:p>
          <a:p>
            <a:pPr marL="457200" lvl="0" indent="-400050" rtl="0">
              <a:spcBef>
                <a:spcPts val="0"/>
              </a:spcBef>
              <a:spcAft>
                <a:spcPts val="0"/>
              </a:spcAft>
              <a:buSzPts val="2700"/>
              <a:buChar char="●"/>
            </a:pPr>
            <a:r>
              <a:rPr lang="en" sz="2700"/>
              <a:t>Hareketin kinematik analizi yapılabilir.</a:t>
            </a:r>
            <a:endParaRPr sz="2700"/>
          </a:p>
          <a:p>
            <a:pPr marL="457200" lvl="0" indent="-400050" rtl="0">
              <a:spcBef>
                <a:spcPts val="0"/>
              </a:spcBef>
              <a:spcAft>
                <a:spcPts val="0"/>
              </a:spcAft>
              <a:buSzPts val="2700"/>
              <a:buChar char="●"/>
            </a:pPr>
            <a:r>
              <a:rPr lang="en" sz="2700"/>
              <a:t>Farklı birçok hızda kullanılabilir.</a:t>
            </a:r>
            <a:endParaRPr sz="2700"/>
          </a:p>
          <a:p>
            <a:pPr marL="457200" lvl="0" indent="-400050" rtl="0">
              <a:spcBef>
                <a:spcPts val="0"/>
              </a:spcBef>
              <a:spcAft>
                <a:spcPts val="0"/>
              </a:spcAft>
              <a:buSzPts val="2700"/>
              <a:buChar char="●"/>
            </a:pPr>
            <a:r>
              <a:rPr lang="en" sz="2700"/>
              <a:t>Yüksek hızlarda çalışma ile izokinetik egzersizler gücü arttırır, ekleme olan kompresif kuvvetleri azaltır ve nörofizyolojik sistemi kuvvetlendirir.</a:t>
            </a:r>
            <a:endParaRPr sz="2700"/>
          </a:p>
          <a:p>
            <a:pPr marL="457200" lvl="0" indent="-400050" rtl="0">
              <a:spcBef>
                <a:spcPts val="0"/>
              </a:spcBef>
              <a:spcAft>
                <a:spcPts val="0"/>
              </a:spcAft>
              <a:buSzPts val="2700"/>
              <a:buChar char="●"/>
            </a:pPr>
            <a:r>
              <a:rPr lang="en" sz="2700"/>
              <a:t>Sadece izokinetik sistemde olan bir özellik, ağrıya ve yorgunluğa olan uyumdur.</a:t>
            </a:r>
            <a:endParaRPr sz="2700"/>
          </a:p>
          <a:p>
            <a:pPr marL="0" lvl="0" indent="0" rtl="0">
              <a:spcBef>
                <a:spcPts val="600"/>
              </a:spcBef>
              <a:spcAft>
                <a:spcPts val="0"/>
              </a:spcAft>
              <a:buNone/>
            </a:pPr>
            <a:endParaRPr sz="2700"/>
          </a:p>
          <a:p>
            <a:pPr marL="0" lvl="0" indent="0">
              <a:spcBef>
                <a:spcPts val="600"/>
              </a:spcBef>
              <a:spcAft>
                <a:spcPts val="0"/>
              </a:spcAft>
              <a:buNone/>
            </a:pP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İzokinetik Egzersiz Dezavantajları</a:t>
            </a:r>
            <a:endParaRPr/>
          </a:p>
        </p:txBody>
      </p:sp>
      <p:sp>
        <p:nvSpPr>
          <p:cNvPr id="215" name="Shape 21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00050" rtl="0">
              <a:spcBef>
                <a:spcPts val="600"/>
              </a:spcBef>
              <a:spcAft>
                <a:spcPts val="0"/>
              </a:spcAft>
              <a:buSzPts val="2700"/>
              <a:buChar char="●"/>
            </a:pPr>
            <a:r>
              <a:rPr lang="en" sz="2700"/>
              <a:t>İzokinetik cihaz çok pahalıdır.</a:t>
            </a:r>
            <a:endParaRPr sz="2700"/>
          </a:p>
          <a:p>
            <a:pPr marL="457200" lvl="0" indent="-400050" rtl="0">
              <a:spcBef>
                <a:spcPts val="0"/>
              </a:spcBef>
              <a:spcAft>
                <a:spcPts val="0"/>
              </a:spcAft>
              <a:buSzPts val="2700"/>
              <a:buChar char="●"/>
            </a:pPr>
            <a:r>
              <a:rPr lang="en" sz="2700"/>
              <a:t>Egzersiz sırasında hastanın devamlı izlenmesi gerekir. </a:t>
            </a:r>
            <a:endParaRPr sz="2700"/>
          </a:p>
          <a:p>
            <a:pPr marL="457200" lvl="0" indent="-400050" rtl="0">
              <a:spcBef>
                <a:spcPts val="0"/>
              </a:spcBef>
              <a:spcAft>
                <a:spcPts val="0"/>
              </a:spcAft>
              <a:buSzPts val="2700"/>
              <a:buChar char="●"/>
            </a:pPr>
            <a:r>
              <a:rPr lang="en" sz="2700"/>
              <a:t>Elde edilen verilerin değerlendirilmesi önemli bir tecrübe ve bilgi birikimi gerektirir.</a:t>
            </a:r>
            <a:endParaRPr sz="2700"/>
          </a:p>
          <a:p>
            <a:pPr marL="457200" lvl="0" indent="-400050" rtl="0">
              <a:spcBef>
                <a:spcPts val="0"/>
              </a:spcBef>
              <a:spcAft>
                <a:spcPts val="0"/>
              </a:spcAft>
              <a:buSzPts val="2700"/>
              <a:buChar char="●"/>
            </a:pPr>
            <a:r>
              <a:rPr lang="en" sz="2700"/>
              <a:t>Bir eklemden daha fazla olduğunda tekrar cihazın ayarlanması gerektiğinden daha fazla zaman alır ve zahmetlidir.</a:t>
            </a:r>
            <a:endParaRPr sz="2700"/>
          </a:p>
          <a:p>
            <a:pPr marL="457200" lvl="0" indent="-400050" rtl="0">
              <a:spcBef>
                <a:spcPts val="0"/>
              </a:spcBef>
              <a:spcAft>
                <a:spcPts val="0"/>
              </a:spcAft>
              <a:buSzPts val="2700"/>
              <a:buChar char="●"/>
            </a:pPr>
            <a:r>
              <a:rPr lang="en" sz="2700"/>
              <a:t>Kalça ve gövde gibi geniş kas gruplarının test edilmesi ve egzersiz verilmesinde cihazın duyarlılığı hakkında bazı şüpheler vardır.</a:t>
            </a:r>
            <a:endParaRPr sz="2700"/>
          </a:p>
          <a:p>
            <a:pPr marL="0" lvl="0" indent="0" rtl="0">
              <a:spcBef>
                <a:spcPts val="600"/>
              </a:spcBef>
              <a:spcAft>
                <a:spcPts val="0"/>
              </a:spcAft>
              <a:buNone/>
            </a:pPr>
            <a:endParaRPr sz="2700"/>
          </a:p>
          <a:p>
            <a:pPr marL="0" lvl="0" indent="0" rtl="0">
              <a:spcBef>
                <a:spcPts val="600"/>
              </a:spcBef>
              <a:spcAft>
                <a:spcPts val="0"/>
              </a:spcAft>
              <a:buNone/>
            </a:pPr>
            <a:endParaRPr sz="2700"/>
          </a:p>
          <a:p>
            <a:pPr marL="0" lvl="0" indent="0" rtl="0">
              <a:spcBef>
                <a:spcPts val="600"/>
              </a:spcBef>
              <a:spcAft>
                <a:spcPts val="0"/>
              </a:spcAft>
              <a:buNone/>
            </a:pP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Rehabilitasyon Programı</a:t>
            </a:r>
            <a:endParaRPr>
              <a:solidFill>
                <a:schemeClr val="accent2"/>
              </a:solidFill>
            </a:endParaRPr>
          </a:p>
        </p:txBody>
      </p:sp>
      <p:sp>
        <p:nvSpPr>
          <p:cNvPr id="221" name="Shape 221"/>
          <p:cNvSpPr txBox="1">
            <a:spLocks noGrp="1"/>
          </p:cNvSpPr>
          <p:nvPr>
            <p:ph type="body" idx="1"/>
          </p:nvPr>
        </p:nvSpPr>
        <p:spPr>
          <a:xfrm>
            <a:off x="457200" y="1264525"/>
            <a:ext cx="8229600" cy="53034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sz="2700"/>
              <a:t>Kuvvetlendirme programının belirli bir gelişimi vardır.</a:t>
            </a:r>
            <a:endParaRPr sz="2700"/>
          </a:p>
          <a:p>
            <a:pPr marL="457200" lvl="0" indent="-419100" rtl="0">
              <a:spcBef>
                <a:spcPts val="0"/>
              </a:spcBef>
              <a:spcAft>
                <a:spcPts val="0"/>
              </a:spcAft>
              <a:buSzPts val="3000"/>
              <a:buChar char="●"/>
            </a:pPr>
            <a:r>
              <a:rPr lang="en" sz="2700"/>
              <a:t>İzometrik egzersizlere erkenden başlanır. Bu şekilde yaralanmanın olduğu bölge korunmuş olur.</a:t>
            </a:r>
            <a:endParaRPr sz="2700"/>
          </a:p>
          <a:p>
            <a:pPr marL="457200" lvl="0" indent="-419100" rtl="0">
              <a:spcBef>
                <a:spcPts val="0"/>
              </a:spcBef>
              <a:spcAft>
                <a:spcPts val="0"/>
              </a:spcAft>
              <a:buSzPts val="3000"/>
              <a:buChar char="●"/>
            </a:pPr>
            <a:r>
              <a:rPr lang="en" sz="2700"/>
              <a:t>Başlangıçta submaksimal izometrik egzersizlerle başlanır, sonra maksimal izometrik egzersizlere ilerlenir.</a:t>
            </a:r>
            <a:endParaRPr sz="2700"/>
          </a:p>
          <a:p>
            <a:pPr marL="457200" lvl="0" indent="-419100" rtl="0">
              <a:spcBef>
                <a:spcPts val="0"/>
              </a:spcBef>
              <a:spcAft>
                <a:spcPts val="0"/>
              </a:spcAft>
              <a:buSzPts val="3000"/>
              <a:buChar char="●"/>
            </a:pPr>
            <a:r>
              <a:rPr lang="en" sz="2700"/>
              <a:t>İzometrik egzersizler birçok açıda yapılmalıdır. Çünkü egzersiz yapılan açıdan sadece 10-15 derece etrafına bu kuvvetlendirme taşınabilmektedir.</a:t>
            </a:r>
            <a:endParaRPr sz="2700"/>
          </a:p>
          <a:p>
            <a:pPr marL="0" lvl="0" indent="0" rtl="0">
              <a:spcBef>
                <a:spcPts val="600"/>
              </a:spcBef>
              <a:spcAft>
                <a:spcPts val="0"/>
              </a:spcAft>
              <a:buNone/>
            </a:pPr>
            <a:endParaRPr sz="2700"/>
          </a:p>
          <a:p>
            <a:pPr marL="0" lvl="0" indent="0">
              <a:spcBef>
                <a:spcPts val="600"/>
              </a:spcBef>
              <a:spcAft>
                <a:spcPts val="0"/>
              </a:spcAft>
              <a:buNone/>
            </a:pP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Rehabilitasyon Programı</a:t>
            </a:r>
            <a:endParaRPr>
              <a:solidFill>
                <a:schemeClr val="accent2"/>
              </a:solidFill>
            </a:endParaRPr>
          </a:p>
        </p:txBody>
      </p:sp>
      <p:sp>
        <p:nvSpPr>
          <p:cNvPr id="227" name="Shape 227"/>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sz="2700"/>
              <a:t>Bu noktadan sonra programın ilerlemesi elde bulunan cihaz ve koşullara göre ayarlanır.</a:t>
            </a:r>
            <a:endParaRPr sz="2700"/>
          </a:p>
          <a:p>
            <a:pPr marL="457200" lvl="0" indent="-419100" rtl="0">
              <a:spcBef>
                <a:spcPts val="0"/>
              </a:spcBef>
              <a:spcAft>
                <a:spcPts val="0"/>
              </a:spcAft>
              <a:buSzPts val="3000"/>
              <a:buChar char="●"/>
            </a:pPr>
            <a:r>
              <a:rPr lang="en" sz="2700"/>
              <a:t>Eğer izokinetik cihazlar varsa submaksimal izokinetik egzersizlere yoksa submaksimal izotonik egzersizlere başlanır.</a:t>
            </a:r>
            <a:endParaRPr sz="2700"/>
          </a:p>
          <a:p>
            <a:pPr marL="457200" lvl="0" indent="-419100" rtl="0">
              <a:spcBef>
                <a:spcPts val="0"/>
              </a:spcBef>
              <a:spcAft>
                <a:spcPts val="0"/>
              </a:spcAft>
              <a:buSzPts val="3000"/>
              <a:buChar char="●"/>
            </a:pPr>
            <a:r>
              <a:rPr lang="en" sz="2700"/>
              <a:t>İlerleme maksimal izotonik veya izokinetik egzersizlere doğrudur.</a:t>
            </a:r>
            <a:endParaRPr sz="2700"/>
          </a:p>
          <a:p>
            <a:pPr marL="0" lvl="0" indent="0" rtl="0">
              <a:spcBef>
                <a:spcPts val="600"/>
              </a:spcBef>
              <a:spcAft>
                <a:spcPts val="0"/>
              </a:spcAft>
              <a:buNone/>
            </a:pPr>
            <a:endParaRPr sz="2700"/>
          </a:p>
          <a:p>
            <a:pPr marL="0" lvl="0" indent="0" rtl="0">
              <a:spcBef>
                <a:spcPts val="600"/>
              </a:spcBef>
              <a:spcAft>
                <a:spcPts val="0"/>
              </a:spcAft>
              <a:buNone/>
            </a:pP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Shape 23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Dikkat Edilmesi Gerekenler</a:t>
            </a:r>
            <a:endParaRPr>
              <a:solidFill>
                <a:schemeClr val="accent2"/>
              </a:solidFill>
            </a:endParaRPr>
          </a:p>
        </p:txBody>
      </p:sp>
      <p:sp>
        <p:nvSpPr>
          <p:cNvPr id="233" name="Shape 23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Kardiyovasküler sorunlar en çok izometrik egzersiz veya yüksek dirence karşı yapılan egzersizlerde oluşmaktadır. Bu nedenle kardiyovasküler risk taşıyan olgularda dikkat etmek gerekir.</a:t>
            </a:r>
            <a:endParaRPr/>
          </a:p>
          <a:p>
            <a:pPr marL="0" lvl="0" indent="0" rtl="0">
              <a:spcBef>
                <a:spcPts val="600"/>
              </a:spcBef>
              <a:spcAft>
                <a:spcPts val="0"/>
              </a:spcAft>
              <a:buNone/>
            </a:pPr>
            <a:endParaRPr/>
          </a:p>
          <a:p>
            <a:pPr marL="0" lvl="0" indent="0">
              <a:spcBef>
                <a:spcPts val="600"/>
              </a:spcBef>
              <a:spcAft>
                <a:spcPts val="0"/>
              </a:spcAft>
              <a:buNone/>
            </a:pP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Shape 238"/>
          <p:cNvSpPr txBox="1">
            <a:spLocks noGrp="1"/>
          </p:cNvSpPr>
          <p:nvPr>
            <p:ph type="ctrTitle"/>
          </p:nvPr>
        </p:nvSpPr>
        <p:spPr>
          <a:xfrm>
            <a:off x="685800" y="2111123"/>
            <a:ext cx="7772400" cy="15465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i="1">
                <a:solidFill>
                  <a:schemeClr val="accent2"/>
                </a:solidFill>
              </a:rPr>
              <a:t>teşekkür ederim...</a:t>
            </a:r>
            <a:endParaRPr i="1">
              <a:solidFill>
                <a:schemeClr val="accent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Kuvvetlendirme Egzersizleri</a:t>
            </a:r>
            <a:endParaRPr/>
          </a:p>
        </p:txBody>
      </p:sp>
      <p:sp>
        <p:nvSpPr>
          <p:cNvPr id="47" name="Shape 47"/>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81000" rtl="0">
              <a:spcBef>
                <a:spcPts val="600"/>
              </a:spcBef>
              <a:spcAft>
                <a:spcPts val="0"/>
              </a:spcAft>
              <a:buSzPts val="2400"/>
              <a:buChar char="●"/>
            </a:pPr>
            <a:r>
              <a:rPr lang="en" sz="2400"/>
              <a:t>Dirençli egzersizlerle kas kuvvetinin yanısıra, dayanıklılık ve güç artışı da hedeflenir. </a:t>
            </a:r>
            <a:endParaRPr sz="2400"/>
          </a:p>
          <a:p>
            <a:pPr marL="457200" lvl="0" indent="-381000" rtl="0">
              <a:spcBef>
                <a:spcPts val="0"/>
              </a:spcBef>
              <a:spcAft>
                <a:spcPts val="0"/>
              </a:spcAft>
              <a:buSzPts val="2400"/>
              <a:buChar char="●"/>
            </a:pPr>
            <a:r>
              <a:rPr lang="en" sz="2400"/>
              <a:t>Kas kuvveti, kas kasılması ile ortaya çıkan kuvvettir. Hem düşük direnç-çok tekrarla, hem de yüksek direnç-az tekrarla kasta yorgunluk oluşana kadar yapılan egzersizle sağlanır.  </a:t>
            </a:r>
            <a:endParaRPr sz="2400"/>
          </a:p>
          <a:p>
            <a:pPr marL="457200" lvl="0" indent="-381000" rtl="0">
              <a:spcBef>
                <a:spcPts val="0"/>
              </a:spcBef>
              <a:spcAft>
                <a:spcPts val="0"/>
              </a:spcAft>
              <a:buSzPts val="2400"/>
              <a:buChar char="●"/>
            </a:pPr>
            <a:r>
              <a:rPr lang="en" sz="2400"/>
              <a:t>Dayanıklılık ise kasın, düşük yoğunlukta tekrarlanan egzersizi uzun süre devam ettirebilme yeteneğini gösterir. Dayanıklılık, düşük dirence karşı çok tekrarla yapılan egzersizle artar.  </a:t>
            </a:r>
            <a:endParaRPr sz="2400"/>
          </a:p>
          <a:p>
            <a:pPr marL="0" lvl="0" indent="0">
              <a:spcBef>
                <a:spcPts val="60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Fizyolojik Değişiklikler</a:t>
            </a:r>
            <a:endParaRPr>
              <a:solidFill>
                <a:schemeClr val="accent2"/>
              </a:solidFill>
            </a:endParaRPr>
          </a:p>
        </p:txBody>
      </p:sp>
      <p:sp>
        <p:nvSpPr>
          <p:cNvPr id="53" name="Shape 5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55600" rtl="0">
              <a:spcBef>
                <a:spcPts val="600"/>
              </a:spcBef>
              <a:spcAft>
                <a:spcPts val="0"/>
              </a:spcAft>
              <a:buSzPts val="2000"/>
              <a:buChar char="●"/>
            </a:pPr>
            <a:r>
              <a:rPr lang="en" sz="2000"/>
              <a:t>Yoğun güçlendirme programı sırasında hem tipI, hem tipII liflerinde kasılma sağlanır.</a:t>
            </a:r>
            <a:endParaRPr sz="2000"/>
          </a:p>
          <a:p>
            <a:pPr marL="457200" lvl="0" indent="-355600" rtl="0">
              <a:spcBef>
                <a:spcPts val="0"/>
              </a:spcBef>
              <a:spcAft>
                <a:spcPts val="0"/>
              </a:spcAft>
              <a:buSzPts val="2000"/>
              <a:buChar char="●"/>
            </a:pPr>
            <a:r>
              <a:rPr lang="en" sz="2000"/>
              <a:t>Tip II liflerinde daha fazla olmak üzere her iki tip lifin kesit alanında artış görülür. Kas hipertrofisi 6-8 hafta sonra gözlenir. </a:t>
            </a:r>
            <a:endParaRPr sz="2000"/>
          </a:p>
          <a:p>
            <a:pPr marL="457200" lvl="0" indent="-355600" rtl="0">
              <a:spcBef>
                <a:spcPts val="0"/>
              </a:spcBef>
              <a:spcAft>
                <a:spcPts val="0"/>
              </a:spcAft>
              <a:buSzPts val="2000"/>
              <a:buChar char="●"/>
            </a:pPr>
            <a:r>
              <a:rPr lang="en" sz="2000"/>
              <a:t>Kas liflerinde hipertrofi, hücre içinde protein artışı, miyofibril boyut ve sayısında artış, aktin ve miyozin flamanlarında artış, kontraktil proteinlerde artış, sentezin artması, yıkımın azalması ile ortaya çıkar. </a:t>
            </a:r>
            <a:endParaRPr sz="2000"/>
          </a:p>
          <a:p>
            <a:pPr marL="457200" lvl="0" indent="-355600" rtl="0">
              <a:spcBef>
                <a:spcPts val="0"/>
              </a:spcBef>
              <a:spcAft>
                <a:spcPts val="0"/>
              </a:spcAft>
              <a:buSzPts val="2000"/>
              <a:buChar char="●"/>
            </a:pPr>
            <a:r>
              <a:rPr lang="en" sz="2000"/>
              <a:t>Tip IIb liflerinden tip IIa liflerine dönüşüm olur. </a:t>
            </a:r>
            <a:endParaRPr sz="2000"/>
          </a:p>
          <a:p>
            <a:pPr marL="457200" lvl="0" indent="-355600" rtl="0">
              <a:spcBef>
                <a:spcPts val="0"/>
              </a:spcBef>
              <a:spcAft>
                <a:spcPts val="0"/>
              </a:spcAft>
              <a:buSzPts val="2000"/>
              <a:buChar char="●"/>
            </a:pPr>
            <a:r>
              <a:rPr lang="en" sz="2000"/>
              <a:t>Yağsız vücut kitlesinde artış, yağ kitlesinde azalma meydana gelir.   </a:t>
            </a:r>
            <a:endParaRPr sz="2000"/>
          </a:p>
          <a:p>
            <a:pPr marL="457200" lvl="0" indent="-355600" rtl="0">
              <a:spcBef>
                <a:spcPts val="0"/>
              </a:spcBef>
              <a:spcAft>
                <a:spcPts val="0"/>
              </a:spcAft>
              <a:buSzPts val="2000"/>
              <a:buChar char="●"/>
            </a:pPr>
            <a:r>
              <a:rPr lang="en" sz="2000"/>
              <a:t>Serum testosteron konsantrasyonu artar.</a:t>
            </a:r>
            <a:endParaRPr sz="2000"/>
          </a:p>
          <a:p>
            <a:pPr marL="457200" lvl="0" indent="-355600" rtl="0">
              <a:spcBef>
                <a:spcPts val="0"/>
              </a:spcBef>
              <a:spcAft>
                <a:spcPts val="0"/>
              </a:spcAft>
              <a:buSzPts val="2000"/>
              <a:buChar char="●"/>
            </a:pPr>
            <a:r>
              <a:rPr lang="en" sz="2000"/>
              <a:t>Ligaman ve tendon gücü artar.</a:t>
            </a:r>
            <a:endParaRPr sz="2000"/>
          </a:p>
          <a:p>
            <a:pPr marL="457200" lvl="0" indent="-355600" rtl="0">
              <a:spcBef>
                <a:spcPts val="0"/>
              </a:spcBef>
              <a:spcAft>
                <a:spcPts val="0"/>
              </a:spcAft>
              <a:buSzPts val="2000"/>
              <a:buChar char="●"/>
            </a:pPr>
            <a:r>
              <a:rPr lang="en" sz="2000"/>
              <a:t>Kemik mineralizasyonu artar.</a:t>
            </a:r>
            <a:endParaRPr sz="2000"/>
          </a:p>
          <a:p>
            <a:pPr marL="457200" lvl="0" indent="-355600" rtl="0">
              <a:spcBef>
                <a:spcPts val="0"/>
              </a:spcBef>
              <a:spcAft>
                <a:spcPts val="0"/>
              </a:spcAft>
              <a:buSzPts val="2000"/>
              <a:buChar char="●"/>
            </a:pPr>
            <a:r>
              <a:rPr lang="en" sz="2000"/>
              <a:t>VO2max değişmez. </a:t>
            </a:r>
            <a:endParaRPr sz="2000"/>
          </a:p>
          <a:p>
            <a:pPr marL="0" lvl="0" indent="0">
              <a:spcBef>
                <a:spcPts val="60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Egzersiz Tipleri</a:t>
            </a:r>
            <a:endParaRPr>
              <a:solidFill>
                <a:schemeClr val="accent2"/>
              </a:solidFill>
            </a:endParaRPr>
          </a:p>
        </p:txBody>
      </p:sp>
      <p:sp>
        <p:nvSpPr>
          <p:cNvPr id="59" name="Shape 5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İzometrik</a:t>
            </a:r>
            <a:endParaRPr/>
          </a:p>
          <a:p>
            <a:pPr marL="457200" lvl="0" indent="-419100" rtl="0">
              <a:spcBef>
                <a:spcPts val="0"/>
              </a:spcBef>
              <a:spcAft>
                <a:spcPts val="0"/>
              </a:spcAft>
              <a:buSzPts val="3000"/>
              <a:buChar char="●"/>
            </a:pPr>
            <a:r>
              <a:rPr lang="en"/>
              <a:t>İzotonik</a:t>
            </a:r>
            <a:endParaRPr/>
          </a:p>
          <a:p>
            <a:pPr marL="457200" lvl="0" indent="-419100" rtl="0">
              <a:spcBef>
                <a:spcPts val="0"/>
              </a:spcBef>
              <a:spcAft>
                <a:spcPts val="0"/>
              </a:spcAft>
              <a:buSzPts val="3000"/>
              <a:buChar char="●"/>
            </a:pPr>
            <a:r>
              <a:rPr lang="en"/>
              <a:t>İzokinetik</a:t>
            </a:r>
            <a:endParaRPr/>
          </a:p>
          <a:p>
            <a:pPr marL="0" lvl="0" indent="0">
              <a:spcBef>
                <a:spcPts val="60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İzometrik Egzersizler</a:t>
            </a:r>
            <a:endParaRPr>
              <a:solidFill>
                <a:schemeClr val="accent2"/>
              </a:solidFill>
            </a:endParaRPr>
          </a:p>
        </p:txBody>
      </p:sp>
      <p:sp>
        <p:nvSpPr>
          <p:cNvPr id="65" name="Shape 6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368300" rtl="0">
              <a:spcBef>
                <a:spcPts val="600"/>
              </a:spcBef>
              <a:spcAft>
                <a:spcPts val="0"/>
              </a:spcAft>
              <a:buSzPts val="2200"/>
              <a:buChar char="●"/>
            </a:pPr>
            <a:r>
              <a:rPr lang="en" sz="2200"/>
              <a:t>İzometrik egzersiz, görülebilir bir eklem hareketi olmaksızın sadece kas kasılmasının olduğu statik egzersizdir. Dirence karşı yapıldığında kas kuvvetinde ve dayanıklılığında artış sağlanabilir.</a:t>
            </a:r>
            <a:endParaRPr sz="2200"/>
          </a:p>
          <a:p>
            <a:pPr marL="457200" lvl="0" indent="-368300" rtl="0">
              <a:spcBef>
                <a:spcPts val="0"/>
              </a:spcBef>
              <a:spcAft>
                <a:spcPts val="0"/>
              </a:spcAft>
              <a:buSzPts val="2200"/>
              <a:buChar char="●"/>
            </a:pPr>
            <a:r>
              <a:rPr lang="en" sz="2200"/>
              <a:t>Farklı açılarda yapılabilir. </a:t>
            </a:r>
            <a:endParaRPr sz="2200"/>
          </a:p>
          <a:p>
            <a:pPr marL="457200" lvl="0" indent="-368300" rtl="0">
              <a:spcBef>
                <a:spcPts val="0"/>
              </a:spcBef>
              <a:spcAft>
                <a:spcPts val="0"/>
              </a:spcAft>
              <a:buSzPts val="2200"/>
              <a:buChar char="●"/>
            </a:pPr>
            <a:r>
              <a:rPr lang="en" sz="2200"/>
              <a:t>Direnç uygulamaksızın izometrik egzersizlerde rehabilitasyon programlarında kullanılmaktadır. Kuadriseps, hamstring, gluteal, bel kaslarına uygulanabilir. Amaç kas liflerinde mobilizasyonu sağlamak, spazmı ve ağrıyı azaltmaktır. Kuvvet artışına yol açmaz. Eklem immobilizasyonunda, rehabilitasyonun erken dönemlerinde kas atrofisini önlemek için uygulanabilkir.  </a:t>
            </a:r>
            <a:endParaRPr sz="2200"/>
          </a:p>
          <a:p>
            <a:pPr marL="457200" lvl="0" indent="-368300" rtl="0">
              <a:spcBef>
                <a:spcPts val="0"/>
              </a:spcBef>
              <a:spcAft>
                <a:spcPts val="0"/>
              </a:spcAft>
              <a:buSzPts val="2200"/>
              <a:buChar char="●"/>
            </a:pPr>
            <a:r>
              <a:rPr lang="en" sz="2200"/>
              <a:t>Bir izometrik egzersiz için kabul edilen minimum kasılma süresi 6-10 saniye arasındadır.</a:t>
            </a:r>
            <a:endParaRPr sz="2200"/>
          </a:p>
          <a:p>
            <a:pPr marL="0" lvl="0" indent="0" rtl="0">
              <a:spcBef>
                <a:spcPts val="600"/>
              </a:spcBef>
              <a:spcAft>
                <a:spcPts val="0"/>
              </a:spcAft>
              <a:buNone/>
            </a:pPr>
            <a:endParaRPr sz="2200"/>
          </a:p>
          <a:p>
            <a:pPr marL="0" lvl="0" indent="0">
              <a:spcBef>
                <a:spcPts val="60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chemeClr val="accent2"/>
                </a:solidFill>
              </a:rPr>
              <a:t>İzometrik Egzersizlerin Avantajları</a:t>
            </a:r>
            <a:endParaRPr>
              <a:solidFill>
                <a:schemeClr val="accent2"/>
              </a:solidFill>
            </a:endParaRPr>
          </a:p>
        </p:txBody>
      </p:sp>
      <p:sp>
        <p:nvSpPr>
          <p:cNvPr id="71" name="Shape 71"/>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Kasılma sırasında hiç eklem hareketi olmadığı için rehabilitasyon programında erken dönemde kullanılabilir.</a:t>
            </a:r>
            <a:endParaRPr/>
          </a:p>
          <a:p>
            <a:pPr marL="457200" lvl="0" indent="-419100" rtl="0">
              <a:spcBef>
                <a:spcPts val="0"/>
              </a:spcBef>
              <a:spcAft>
                <a:spcPts val="0"/>
              </a:spcAft>
              <a:buSzPts val="3000"/>
              <a:buChar char="●"/>
            </a:pPr>
            <a:r>
              <a:rPr lang="en"/>
              <a:t>Eklemin zorlanma riskini azaltır.</a:t>
            </a:r>
            <a:endParaRPr/>
          </a:p>
          <a:p>
            <a:pPr marL="457200" lvl="0" indent="-419100" rtl="0">
              <a:spcBef>
                <a:spcPts val="0"/>
              </a:spcBef>
              <a:spcAft>
                <a:spcPts val="0"/>
              </a:spcAft>
              <a:buSzPts val="3000"/>
              <a:buChar char="●"/>
            </a:pPr>
            <a:r>
              <a:rPr lang="en"/>
              <a:t>Statik kas kuvvetinin düzelmesine yardım eder.</a:t>
            </a:r>
            <a:endParaRPr/>
          </a:p>
          <a:p>
            <a:pPr marL="457200" lvl="0" indent="-419100" rtl="0">
              <a:spcBef>
                <a:spcPts val="0"/>
              </a:spcBef>
              <a:spcAft>
                <a:spcPts val="0"/>
              </a:spcAft>
              <a:buSzPts val="3000"/>
              <a:buChar char="●"/>
            </a:pPr>
            <a:r>
              <a:rPr lang="en"/>
              <a:t>Bir cerrahi girişim veya yaralanma sonrası gelişen atrofinin gecikmesini sağlar.</a:t>
            </a:r>
            <a:endParaRPr/>
          </a:p>
          <a:p>
            <a:pPr marL="0" lvl="0" indent="0">
              <a:spcBef>
                <a:spcPts val="60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solidFill>
                  <a:schemeClr val="accent2"/>
                </a:solidFill>
              </a:rPr>
              <a:t>İzometrik Egzersizlerin Avantajları</a:t>
            </a:r>
            <a:endParaRPr>
              <a:solidFill>
                <a:schemeClr val="accent2"/>
              </a:solidFill>
            </a:endParaRPr>
          </a:p>
        </p:txBody>
      </p:sp>
      <p:sp>
        <p:nvSpPr>
          <p:cNvPr id="77" name="Shape 77"/>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457200" lvl="0" indent="-419100" rtl="0">
              <a:spcBef>
                <a:spcPts val="600"/>
              </a:spcBef>
              <a:spcAft>
                <a:spcPts val="0"/>
              </a:spcAft>
              <a:buSzPts val="3000"/>
              <a:buChar char="●"/>
            </a:pPr>
            <a:r>
              <a:rPr lang="en"/>
              <a:t>İzometrik kasılmanın kullanılmasıyla ödem azalabilir. Çünkü kontraksiyonlar oluşan ödemin giderilmesinde kas pompası olarak iş görürler.</a:t>
            </a:r>
            <a:endParaRPr/>
          </a:p>
          <a:p>
            <a:pPr marL="457200" lvl="0" indent="-419100" rtl="0">
              <a:spcBef>
                <a:spcPts val="0"/>
              </a:spcBef>
              <a:spcAft>
                <a:spcPts val="0"/>
              </a:spcAft>
              <a:buSzPts val="3000"/>
              <a:buChar char="●"/>
            </a:pPr>
            <a:r>
              <a:rPr lang="en"/>
              <a:t> Kullanmamaya bağlı komplikasyonlar azalır.</a:t>
            </a:r>
            <a:endParaRPr/>
          </a:p>
          <a:p>
            <a:pPr marL="457200" lvl="0" indent="-419100" rtl="0">
              <a:spcBef>
                <a:spcPts val="0"/>
              </a:spcBef>
              <a:spcAft>
                <a:spcPts val="0"/>
              </a:spcAft>
              <a:buSzPts val="3000"/>
              <a:buChar char="●"/>
            </a:pPr>
            <a:r>
              <a:rPr lang="en"/>
              <a:t>Herhangi bir ek araç gereç gerektirmez ve her yerde kolaylıkla yapılabilir.</a:t>
            </a:r>
            <a:endParaRPr/>
          </a:p>
          <a:p>
            <a:pPr marL="0" lvl="0" indent="0" rtl="0">
              <a:spcBef>
                <a:spcPts val="600"/>
              </a:spcBef>
              <a:spcAft>
                <a:spcPts val="0"/>
              </a:spcAft>
              <a:buNone/>
            </a:pPr>
            <a:endParaRPr/>
          </a:p>
        </p:txBody>
      </p:sp>
    </p:spTree>
  </p:cSld>
  <p:clrMapOvr>
    <a:masterClrMapping/>
  </p:clrMapOvr>
</p:sld>
</file>

<file path=ppt/theme/theme1.xml><?xml version="1.0" encoding="utf-8"?>
<a:theme xmlns:a="http://schemas.openxmlformats.org/drawingml/2006/main"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1392</Words>
  <Application>Microsoft Office PowerPoint</Application>
  <PresentationFormat>Ekran Gösterisi (4:3)</PresentationFormat>
  <Paragraphs>136</Paragraphs>
  <Slides>35</Slides>
  <Notes>35</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Light Gradient</vt:lpstr>
      <vt:lpstr>Kuvvetlendirme Egzersizleri</vt:lpstr>
      <vt:lpstr>Kuvvetlendirme Egzersizleri</vt:lpstr>
      <vt:lpstr>Kuvvetlendirme Egzersizleri</vt:lpstr>
      <vt:lpstr>Kuvvetlendirme Egzersizleri</vt:lpstr>
      <vt:lpstr>Fizyolojik Değişiklikler</vt:lpstr>
      <vt:lpstr>Egzersiz Tipleri</vt:lpstr>
      <vt:lpstr>İzometrik Egzersizler</vt:lpstr>
      <vt:lpstr>İzometrik Egzersizlerin Avantajları</vt:lpstr>
      <vt:lpstr>İzometrik Egzersizlerin Avantajları</vt:lpstr>
      <vt:lpstr>İzometrik Egzersizlerin Dezavantajları</vt:lpstr>
      <vt:lpstr>İzometrik Egzersizlerin Dezavantajları</vt:lpstr>
      <vt:lpstr>Slayt 12</vt:lpstr>
      <vt:lpstr>Slayt 13</vt:lpstr>
      <vt:lpstr>Slayt 14</vt:lpstr>
      <vt:lpstr>İzotonik Egzersizler</vt:lpstr>
      <vt:lpstr>İzotonik Kasılma</vt:lpstr>
      <vt:lpstr>İzotonik Egzersizler</vt:lpstr>
      <vt:lpstr>İzotonik Egzersizler</vt:lpstr>
      <vt:lpstr>İzotonik Egzersizlerin Avantajları</vt:lpstr>
      <vt:lpstr>İzotonik Egzersizlerin Dezavantajları</vt:lpstr>
      <vt:lpstr>İzotonik Egzersizlerin Dezavantajları</vt:lpstr>
      <vt:lpstr>Kas Kuvvetini Arttırma Yöntemleri</vt:lpstr>
      <vt:lpstr>İzotonik Egzersiz Protokolleri</vt:lpstr>
      <vt:lpstr>İzotonik Egzersiz Protokolleri</vt:lpstr>
      <vt:lpstr>İzokinetik Egzersizler</vt:lpstr>
      <vt:lpstr>Slayt 26</vt:lpstr>
      <vt:lpstr>Slayt 27</vt:lpstr>
      <vt:lpstr>İzotonik - İzokinetik Farkı</vt:lpstr>
      <vt:lpstr>İzokinetik Egzersiz Avantajları</vt:lpstr>
      <vt:lpstr>İzokinetik Egzersiz Avantajları</vt:lpstr>
      <vt:lpstr>İzokinetik Egzersiz Dezavantajları</vt:lpstr>
      <vt:lpstr>Rehabilitasyon Programı</vt:lpstr>
      <vt:lpstr>Rehabilitasyon Programı</vt:lpstr>
      <vt:lpstr>Dikkat Edilmesi Gerekenler</vt:lpstr>
      <vt:lpstr>teşekkür ederim...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Kuvvetlendirme Egzersizleri</dc:title>
  <cp:lastModifiedBy>ayşegül</cp:lastModifiedBy>
  <cp:revision>1</cp:revision>
  <dcterms:modified xsi:type="dcterms:W3CDTF">2018-03-02T09:36:21Z</dcterms:modified>
</cp:coreProperties>
</file>