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7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azbyka.ru/deti/shkolnyjj-pomoshhnik" TargetMode="External"/><Relationship Id="rId2" Type="http://schemas.openxmlformats.org/officeDocument/2006/relationships/hyperlink" Target="https://www.litres.ru/tamara-babasheva/uchimsya-pisat-sochinenie-metodicheskoe-rukovodstvo-dlya-shkolnikov/chitat-onlay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1CD9-E5B9-4EFC-B13E-D8958770E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Сочинение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45E55-F261-464A-8292-5AC8187505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</a:t>
            </a:r>
            <a:r>
              <a:rPr lang="tr-TR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10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877AB-A97A-44CB-858F-79D8A2D19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49357"/>
            <a:ext cx="9601200" cy="521804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/>
              <a:t> Слова, обозначающие животных, птиц</a:t>
            </a:r>
            <a:r>
              <a:rPr lang="ru-RU" dirty="0"/>
              <a:t> и т.д., несклоняемые существительные, обозначающие одушевленные предметы (кроме лиц, см. выше), относятся к мужскому роду, например: </a:t>
            </a:r>
            <a:r>
              <a:rPr lang="ru-RU" b="1" i="1" dirty="0"/>
              <a:t>зебу, пони, шимпанзе, какаду, кенгуру, фламинго, макао, нанду, коала, жако</a:t>
            </a:r>
            <a:r>
              <a:rPr lang="ru-RU" dirty="0"/>
              <a:t>. При этом мужской род употребляется безотносительно к полу животного. Однако если контекст указывает на самку, то соответствующие слова употребляются в форме женского рода, например: </a:t>
            </a:r>
            <a:r>
              <a:rPr lang="ru-RU" b="1" i="1" dirty="0"/>
              <a:t>кенгуру</a:t>
            </a:r>
            <a:r>
              <a:rPr lang="ru-RU" i="1" dirty="0"/>
              <a:t> </a:t>
            </a:r>
            <a:r>
              <a:rPr lang="ru-RU" b="1" i="1" dirty="0"/>
              <a:t>несла</a:t>
            </a:r>
            <a:r>
              <a:rPr lang="ru-RU" i="1" dirty="0"/>
              <a:t> в сумке кенгуренка, </a:t>
            </a:r>
            <a:r>
              <a:rPr lang="ru-RU" b="1" i="1" dirty="0"/>
              <a:t>шимпанзе кормила</a:t>
            </a:r>
            <a:r>
              <a:rPr lang="ru-RU" i="1" dirty="0"/>
              <a:t> детеныша</a:t>
            </a:r>
            <a:r>
              <a:rPr lang="ru-RU" dirty="0"/>
              <a:t>.</a:t>
            </a:r>
          </a:p>
          <a:p>
            <a:pPr algn="just"/>
            <a:r>
              <a:rPr lang="ru-RU" b="1" dirty="0" err="1"/>
              <a:t>Двуродовыми</a:t>
            </a:r>
            <a:r>
              <a:rPr lang="ru-RU" b="1" dirty="0"/>
              <a:t> являются</a:t>
            </a:r>
            <a:r>
              <a:rPr lang="ru-RU" dirty="0"/>
              <a:t> слова </a:t>
            </a:r>
            <a:r>
              <a:rPr lang="ru-RU" b="1" i="1" dirty="0"/>
              <a:t>колли</a:t>
            </a:r>
            <a:r>
              <a:rPr lang="ru-RU" i="1" dirty="0"/>
              <a:t>,</a:t>
            </a:r>
            <a:r>
              <a:rPr lang="ru-RU" b="1" i="1" dirty="0"/>
              <a:t> гризли</a:t>
            </a:r>
            <a:r>
              <a:rPr lang="ru-RU" dirty="0"/>
              <a:t> (</a:t>
            </a:r>
            <a:r>
              <a:rPr lang="ru-RU" dirty="0" err="1"/>
              <a:t>женск</a:t>
            </a:r>
            <a:r>
              <a:rPr lang="ru-RU" dirty="0"/>
              <a:t>. и муж.)</a:t>
            </a:r>
          </a:p>
          <a:p>
            <a:pPr algn="just"/>
            <a:r>
              <a:rPr lang="ru-RU" b="1" dirty="0"/>
              <a:t>Названия средств массовой информации.</a:t>
            </a:r>
            <a:r>
              <a:rPr lang="ru-RU" dirty="0"/>
              <a:t> По родовому наименованию определяется также грамматический род несклоняемых названий средств массовой информации, например: </a:t>
            </a:r>
            <a:r>
              <a:rPr lang="ru-RU" b="1" i="1" dirty="0"/>
              <a:t>Би-Би-Си</a:t>
            </a:r>
            <a:r>
              <a:rPr lang="ru-RU" i="1" dirty="0"/>
              <a:t> сообщила</a:t>
            </a:r>
            <a:r>
              <a:rPr lang="ru-RU" dirty="0"/>
              <a:t> (Британская радиовещательная </a:t>
            </a:r>
            <a:r>
              <a:rPr lang="ru-RU" b="1" dirty="0"/>
              <a:t>корпорация</a:t>
            </a:r>
            <a:r>
              <a:rPr lang="ru-RU" dirty="0"/>
              <a:t>); </a:t>
            </a:r>
            <a:r>
              <a:rPr lang="ru-RU" i="1" dirty="0"/>
              <a:t>либеральная </a:t>
            </a:r>
            <a:r>
              <a:rPr lang="ru-RU" b="1" i="1" dirty="0"/>
              <a:t>«</a:t>
            </a:r>
            <a:r>
              <a:rPr lang="ru-RU" b="1" i="1" dirty="0" err="1"/>
              <a:t>Ньюс</a:t>
            </a:r>
            <a:r>
              <a:rPr lang="ru-RU" b="1" i="1" dirty="0"/>
              <a:t> </a:t>
            </a:r>
            <a:r>
              <a:rPr lang="ru-RU" b="1" i="1" dirty="0" err="1"/>
              <a:t>кроникл</a:t>
            </a:r>
            <a:r>
              <a:rPr lang="ru-RU" b="1" i="1" dirty="0"/>
              <a:t>»</a:t>
            </a:r>
            <a:r>
              <a:rPr lang="ru-RU" dirty="0"/>
              <a:t>. Нередко встречается ошибочное согласование: </a:t>
            </a:r>
            <a:r>
              <a:rPr lang="ru-RU" b="1" i="1" dirty="0"/>
              <a:t>Би-Би-Си</a:t>
            </a:r>
            <a:r>
              <a:rPr lang="ru-RU" i="1" dirty="0"/>
              <a:t> </a:t>
            </a:r>
            <a:r>
              <a:rPr lang="ru-RU" b="1" i="1" dirty="0"/>
              <a:t>сообщило</a:t>
            </a:r>
            <a:r>
              <a:rPr lang="ru-RU" dirty="0"/>
              <a:t> (как несклоняемое существительное среднего рода), </a:t>
            </a:r>
            <a:r>
              <a:rPr lang="ru-RU" b="1" i="1" dirty="0"/>
              <a:t>«Таймс»</a:t>
            </a:r>
            <a:r>
              <a:rPr lang="ru-RU" i="1" dirty="0"/>
              <a:t> </a:t>
            </a:r>
            <a:r>
              <a:rPr lang="ru-RU" b="1" i="1" dirty="0"/>
              <a:t>опубликовал...</a:t>
            </a:r>
            <a:r>
              <a:rPr lang="ru-RU" dirty="0"/>
              <a:t> (название с конечным согласным отнесено к мужскому роду), </a:t>
            </a:r>
            <a:r>
              <a:rPr lang="ru-RU" b="1" i="1" dirty="0"/>
              <a:t>«Бурда моден»</a:t>
            </a:r>
            <a:r>
              <a:rPr lang="ru-RU" i="1" dirty="0"/>
              <a:t> </a:t>
            </a:r>
            <a:r>
              <a:rPr lang="ru-RU" b="1" i="1" dirty="0"/>
              <a:t>продемонстрировала</a:t>
            </a:r>
            <a:r>
              <a:rPr lang="ru-RU" i="1" dirty="0"/>
              <a:t> новую летнюю коллекцию одежды</a:t>
            </a:r>
            <a:r>
              <a:rPr lang="ru-RU" dirty="0"/>
              <a:t> (название </a:t>
            </a:r>
            <a:r>
              <a:rPr lang="ru-RU" b="1" dirty="0"/>
              <a:t>журнала</a:t>
            </a:r>
            <a:r>
              <a:rPr lang="ru-RU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730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28255-80EF-4762-BFD5-2B707FA57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96348"/>
            <a:ext cx="9601200" cy="5271052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/>
              <a:t>Географические названия.</a:t>
            </a:r>
            <a:r>
              <a:rPr lang="ru-RU" dirty="0"/>
              <a:t> Род несклоняемых существительных, обозначающих географические собственные имена (названия городов, рек, озер, островов, гор и т.д.), определяется по грамматическому роду нарицательного существительного, выступающего в роли родового понятия (т.е. по роду слов город, река, озеро и т.д.), например: </a:t>
            </a:r>
            <a:r>
              <a:rPr lang="ru-RU" i="1" dirty="0"/>
              <a:t>солнечный </a:t>
            </a:r>
            <a:r>
              <a:rPr lang="ru-RU" b="1" i="1" dirty="0"/>
              <a:t>Тбилиси</a:t>
            </a:r>
            <a:r>
              <a:rPr lang="ru-RU" dirty="0"/>
              <a:t> (</a:t>
            </a:r>
            <a:r>
              <a:rPr lang="ru-RU" b="1" dirty="0"/>
              <a:t>город</a:t>
            </a:r>
            <a:r>
              <a:rPr lang="ru-RU" dirty="0"/>
              <a:t>), </a:t>
            </a:r>
            <a:r>
              <a:rPr lang="ru-RU" i="1" dirty="0"/>
              <a:t>широкая </a:t>
            </a:r>
            <a:r>
              <a:rPr lang="ru-RU" b="1" i="1" dirty="0"/>
              <a:t>Миссисипи</a:t>
            </a:r>
            <a:r>
              <a:rPr lang="ru-RU" dirty="0"/>
              <a:t> (</a:t>
            </a:r>
            <a:r>
              <a:rPr lang="ru-RU" b="1" dirty="0"/>
              <a:t>река</a:t>
            </a:r>
            <a:r>
              <a:rPr lang="ru-RU" dirty="0"/>
              <a:t>), </a:t>
            </a:r>
            <a:r>
              <a:rPr lang="ru-RU" i="1" dirty="0"/>
              <a:t>полноводное </a:t>
            </a:r>
            <a:r>
              <a:rPr lang="ru-RU" b="1" i="1" dirty="0"/>
              <a:t>Эри</a:t>
            </a:r>
            <a:r>
              <a:rPr lang="ru-RU" dirty="0"/>
              <a:t> (</a:t>
            </a:r>
            <a:r>
              <a:rPr lang="ru-RU" b="1" dirty="0"/>
              <a:t>озеро</a:t>
            </a:r>
            <a:r>
              <a:rPr lang="ru-RU" dirty="0"/>
              <a:t>), </a:t>
            </a:r>
            <a:r>
              <a:rPr lang="ru-RU" i="1" dirty="0"/>
              <a:t>труднодоступная </a:t>
            </a:r>
            <a:r>
              <a:rPr lang="ru-RU" b="1" i="1" dirty="0"/>
              <a:t>Юнгфрау</a:t>
            </a:r>
            <a:r>
              <a:rPr lang="ru-RU" dirty="0"/>
              <a:t> (</a:t>
            </a:r>
            <a:r>
              <a:rPr lang="ru-RU" b="1" dirty="0"/>
              <a:t>гора</a:t>
            </a:r>
            <a:r>
              <a:rPr lang="ru-RU" dirty="0"/>
              <a:t>), </a:t>
            </a:r>
            <a:r>
              <a:rPr lang="ru-RU" i="1" dirty="0"/>
              <a:t>живописный </a:t>
            </a:r>
            <a:r>
              <a:rPr lang="ru-RU" b="1" i="1" dirty="0"/>
              <a:t>Капри</a:t>
            </a:r>
            <a:r>
              <a:rPr lang="ru-RU" dirty="0"/>
              <a:t> (</a:t>
            </a:r>
            <a:r>
              <a:rPr lang="ru-RU" b="1" dirty="0"/>
              <a:t>остров</a:t>
            </a:r>
            <a:r>
              <a:rPr lang="ru-RU" dirty="0"/>
              <a:t>).</a:t>
            </a:r>
          </a:p>
          <a:p>
            <a:pPr algn="just"/>
            <a:r>
              <a:rPr lang="ru-RU" dirty="0"/>
              <a:t>Отступления от правила объясняются влиянием аналогии, употреблением слова в другом значении, тенденцией относить к среднему роду иноязычные несклоняемые слова на </a:t>
            </a:r>
            <a:r>
              <a:rPr lang="ru-RU" b="1" i="1" dirty="0"/>
              <a:t>-о</a:t>
            </a:r>
            <a:r>
              <a:rPr lang="ru-RU" dirty="0"/>
              <a:t> и т.д., например: </a:t>
            </a:r>
            <a:r>
              <a:rPr lang="ru-RU" i="1" dirty="0"/>
              <a:t>Пятиглавый </a:t>
            </a:r>
            <a:r>
              <a:rPr lang="ru-RU" b="1" i="1" dirty="0"/>
              <a:t>Бештау</a:t>
            </a:r>
            <a:r>
              <a:rPr lang="ru-RU" dirty="0"/>
              <a:t> (влияние названия соседней горы </a:t>
            </a:r>
            <a:r>
              <a:rPr lang="ru-RU" b="1" i="1" dirty="0"/>
              <a:t>Машук</a:t>
            </a:r>
            <a:r>
              <a:rPr lang="ru-RU" dirty="0"/>
              <a:t>), </a:t>
            </a:r>
            <a:r>
              <a:rPr lang="ru-RU" i="1" dirty="0"/>
              <a:t>Северное </a:t>
            </a:r>
            <a:r>
              <a:rPr lang="ru-RU" b="1" i="1" dirty="0"/>
              <a:t>Борнео</a:t>
            </a:r>
            <a:r>
              <a:rPr lang="ru-RU" dirty="0"/>
              <a:t> (влияние конечного </a:t>
            </a:r>
            <a:r>
              <a:rPr lang="ru-RU" b="1" i="1" dirty="0"/>
              <a:t>о</a:t>
            </a:r>
            <a:r>
              <a:rPr lang="ru-RU" dirty="0"/>
              <a:t>), </a:t>
            </a:r>
            <a:r>
              <a:rPr lang="ru-RU" i="1" dirty="0"/>
              <a:t>Второе </a:t>
            </a:r>
            <a:r>
              <a:rPr lang="ru-RU" b="1" i="1" dirty="0"/>
              <a:t>Баку</a:t>
            </a:r>
            <a:r>
              <a:rPr lang="ru-RU" dirty="0"/>
              <a:t> (</a:t>
            </a:r>
            <a:r>
              <a:rPr lang="ru-RU" b="1" dirty="0"/>
              <a:t>название места добычи нефти, а не города</a:t>
            </a:r>
            <a:r>
              <a:rPr lang="ru-RU" dirty="0"/>
              <a:t>). </a:t>
            </a:r>
            <a:r>
              <a:rPr lang="ru-RU" i="1" dirty="0"/>
              <a:t>Новые </a:t>
            </a:r>
            <a:r>
              <a:rPr lang="ru-RU" b="1" i="1" dirty="0"/>
              <a:t>Сочи</a:t>
            </a:r>
            <a:r>
              <a:rPr lang="ru-RU" dirty="0"/>
              <a:t> (ложная аналогия со словами в форме множественного числа типа </a:t>
            </a:r>
            <a:r>
              <a:rPr lang="ru-RU" b="1" i="1" dirty="0"/>
              <a:t>Великие Луки</a:t>
            </a:r>
            <a:r>
              <a:rPr lang="ru-RU" dirty="0"/>
              <a:t>).</a:t>
            </a:r>
          </a:p>
          <a:p>
            <a:pPr algn="just"/>
            <a:r>
              <a:rPr lang="ru-RU" dirty="0"/>
              <a:t>Иногда одно и то же слово употребляется в разных родовых формах в зависимости от того, какое понятие подразумевается. Ср.: </a:t>
            </a:r>
            <a:r>
              <a:rPr lang="ru-RU" i="1" dirty="0"/>
              <a:t>в период кризиса </a:t>
            </a:r>
            <a:r>
              <a:rPr lang="ru-RU" b="1" i="1" dirty="0"/>
              <a:t>Сомали</a:t>
            </a:r>
            <a:r>
              <a:rPr lang="ru-RU" i="1" dirty="0"/>
              <a:t> страдало от нехватки продовольствия.</a:t>
            </a:r>
            <a:r>
              <a:rPr lang="ru-RU" dirty="0"/>
              <a:t> – </a:t>
            </a:r>
            <a:r>
              <a:rPr lang="ru-RU" b="1" i="1" dirty="0"/>
              <a:t>Сомали</a:t>
            </a:r>
            <a:r>
              <a:rPr lang="ru-RU" i="1" dirty="0"/>
              <a:t> приняла с благодарностью гуманитарную помощь</a:t>
            </a:r>
            <a:r>
              <a:rPr lang="ru-RU" dirty="0"/>
              <a:t> (в первом случае имеется в виду понятие </a:t>
            </a:r>
            <a:r>
              <a:rPr lang="ru-RU" b="1" dirty="0"/>
              <a:t>«государство»</a:t>
            </a:r>
            <a:r>
              <a:rPr lang="ru-RU" dirty="0"/>
              <a:t>, во втором – </a:t>
            </a:r>
            <a:r>
              <a:rPr lang="ru-RU" b="1" dirty="0"/>
              <a:t>«страна»</a:t>
            </a:r>
            <a:r>
              <a:rPr lang="ru-RU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360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6075-1410-4FDC-80A0-7030B5DCC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533400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AD7BE-568B-403B-88B0-BC9EED3FE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 err="1">
                <a:solidFill>
                  <a:schemeClr val="tx1"/>
                </a:solidFill>
              </a:rPr>
              <a:t>lesova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tr-TR" dirty="0">
                <a:solidFill>
                  <a:schemeClr val="tx1"/>
                </a:solidFill>
              </a:rPr>
              <a:t>D.V. ve </a:t>
            </a:r>
            <a:r>
              <a:rPr lang="tr-TR" dirty="0" err="1">
                <a:solidFill>
                  <a:schemeClr val="tx1"/>
                </a:solidFill>
              </a:rPr>
              <a:t>Horitonov</a:t>
            </a:r>
            <a:r>
              <a:rPr lang="tr-TR" dirty="0">
                <a:solidFill>
                  <a:schemeClr val="tx1"/>
                </a:solidFill>
              </a:rPr>
              <a:t>, A.A. </a:t>
            </a:r>
            <a:r>
              <a:rPr lang="tr-TR" dirty="0" err="1">
                <a:solidFill>
                  <a:schemeClr val="tx1"/>
                </a:solidFill>
              </a:rPr>
              <a:t>Zolotoye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pero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Zlatoust</a:t>
            </a:r>
            <a:r>
              <a:rPr lang="tr-TR" dirty="0">
                <a:solidFill>
                  <a:schemeClr val="tx1"/>
                </a:solidFill>
              </a:rPr>
              <a:t>, S.-P., 2007.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Bityuçova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Ye.S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Ekzamen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Moskva</a:t>
            </a:r>
            <a:r>
              <a:rPr lang="tr-TR" dirty="0">
                <a:solidFill>
                  <a:schemeClr val="tx1"/>
                </a:solidFill>
              </a:rPr>
              <a:t>, 2019.</a:t>
            </a:r>
          </a:p>
          <a:p>
            <a:r>
              <a:rPr lang="tr-TR" dirty="0" err="1">
                <a:solidFill>
                  <a:schemeClr val="tx1"/>
                </a:solidFill>
              </a:rPr>
              <a:t>Babaşeva</a:t>
            </a:r>
            <a:r>
              <a:rPr lang="tr-TR" dirty="0">
                <a:solidFill>
                  <a:schemeClr val="tx1"/>
                </a:solidFill>
              </a:rPr>
              <a:t>, T.,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https://www.litres.ru/tamara-babasheva/uchimsya-pisat-sochinenie-metodicheskoe-rukovodstvo-dlya-shkolnikov/chitat-onlayn/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https://azbyka.ru/deti/shkolnyjj-pomoshhnik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http://rosental-book.ru/styli_xlii.html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34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A80D3-94DD-45BE-8865-5D7949A8D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50845"/>
            <a:ext cx="9601200" cy="745435"/>
          </a:xfrm>
        </p:spPr>
        <p:txBody>
          <a:bodyPr>
            <a:noAutofit/>
          </a:bodyPr>
          <a:lstStyle/>
          <a:p>
            <a:r>
              <a:rPr lang="ru-RU" sz="2800" dirty="0"/>
              <a:t>Конструкции обращения к незнакомым или мало знакомым людям.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8C3A7-4C8F-48C0-A17F-FC0E7FA90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173356"/>
            <a:ext cx="9601200" cy="3733799"/>
          </a:xfrm>
        </p:spPr>
        <p:txBody>
          <a:bodyPr/>
          <a:lstStyle/>
          <a:p>
            <a:r>
              <a:rPr lang="ru-RU" i="1" dirty="0"/>
              <a:t>Прежде всего разрешите мне представиться/напомнить Вам о себе.</a:t>
            </a:r>
          </a:p>
          <a:p>
            <a:r>
              <a:rPr lang="ru-RU" dirty="0"/>
              <a:t> </a:t>
            </a:r>
            <a:r>
              <a:rPr lang="ru-RU" i="1" dirty="0"/>
              <a:t>Пишет Вам незнакомый Вам человек/аспирант/читатель Вашей книги.</a:t>
            </a:r>
          </a:p>
          <a:p>
            <a:r>
              <a:rPr lang="ru-RU" dirty="0"/>
              <a:t> </a:t>
            </a:r>
            <a:r>
              <a:rPr lang="ru-RU" i="1" dirty="0"/>
              <a:t>Мы с Вами не знакомы.</a:t>
            </a:r>
          </a:p>
          <a:p>
            <a:r>
              <a:rPr lang="ru-RU" dirty="0"/>
              <a:t> </a:t>
            </a:r>
            <a:r>
              <a:rPr lang="ru-RU" i="1" dirty="0"/>
              <a:t>Мы знакомы с Вами заочно.</a:t>
            </a:r>
          </a:p>
          <a:p>
            <a:r>
              <a:rPr lang="ru-RU" dirty="0"/>
              <a:t> </a:t>
            </a:r>
            <a:r>
              <a:rPr lang="ru-RU" i="1" dirty="0"/>
              <a:t>Я Вам пишу по рекомендации/по просьбе/по совету моего преподавателя/нашего общего друга.</a:t>
            </a:r>
          </a:p>
          <a:p>
            <a:r>
              <a:rPr lang="ru-RU" dirty="0"/>
              <a:t> </a:t>
            </a:r>
            <a:r>
              <a:rPr lang="ru-RU" i="1" dirty="0"/>
              <a:t>Пусть Вас не удивляет это письмо.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596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D3F3A-EEA3-487E-BBB8-D5FDA2743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91209"/>
          </a:xfrm>
        </p:spPr>
        <p:txBody>
          <a:bodyPr>
            <a:normAutofit/>
          </a:bodyPr>
          <a:lstStyle/>
          <a:p>
            <a:r>
              <a:rPr lang="ru-RU" sz="3600" dirty="0"/>
              <a:t>Конструкции для выражения просьбы о совете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33F8C-FE29-4F53-875B-0DAF13155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15548"/>
            <a:ext cx="9601200" cy="4051852"/>
          </a:xfrm>
        </p:spPr>
        <p:txBody>
          <a:bodyPr/>
          <a:lstStyle/>
          <a:p>
            <a:r>
              <a:rPr lang="ru-RU" i="1" dirty="0"/>
              <a:t>Разрешите попросить Вас/посоветовать Вам/предложить Вам...</a:t>
            </a:r>
          </a:p>
          <a:p>
            <a:r>
              <a:rPr lang="ru-RU" dirty="0"/>
              <a:t> </a:t>
            </a:r>
            <a:r>
              <a:rPr lang="ru-RU" i="1" dirty="0"/>
              <a:t>Очень прошу Вас/тебя написать...</a:t>
            </a:r>
          </a:p>
          <a:p>
            <a:r>
              <a:rPr lang="ru-RU" dirty="0"/>
              <a:t> </a:t>
            </a:r>
            <a:r>
              <a:rPr lang="ru-RU" i="1" dirty="0"/>
              <a:t>У меня к Вам/тебе большая просьба.</a:t>
            </a:r>
          </a:p>
          <a:p>
            <a:r>
              <a:rPr lang="ru-RU" dirty="0"/>
              <a:t> </a:t>
            </a:r>
            <a:r>
              <a:rPr lang="ru-RU" i="1" dirty="0"/>
              <a:t>Извините, но я хочу предложить Вам...</a:t>
            </a:r>
          </a:p>
          <a:p>
            <a:r>
              <a:rPr lang="ru-RU" dirty="0"/>
              <a:t> </a:t>
            </a:r>
            <a:r>
              <a:rPr lang="ru-RU" i="1" dirty="0"/>
              <a:t>Вы/ты бы не написали (л/ла)...</a:t>
            </a:r>
          </a:p>
          <a:p>
            <a:r>
              <a:rPr lang="ru-RU" dirty="0"/>
              <a:t> </a:t>
            </a:r>
            <a:r>
              <a:rPr lang="ru-RU" i="1" dirty="0"/>
              <a:t>Ты не можешь зайти ко мне?</a:t>
            </a:r>
          </a:p>
          <a:p>
            <a:r>
              <a:rPr lang="ru-RU" dirty="0"/>
              <a:t> </a:t>
            </a:r>
            <a:r>
              <a:rPr lang="ru-RU" i="1" dirty="0"/>
              <a:t>Может быть, ты хочешь поехать со мной?</a:t>
            </a:r>
          </a:p>
          <a:p>
            <a:r>
              <a:rPr lang="ru-RU" dirty="0"/>
              <a:t> </a:t>
            </a:r>
            <a:r>
              <a:rPr lang="ru-RU" i="1" dirty="0"/>
              <a:t>Хорошо было бы написать...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213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18D89-1B42-48E9-81AF-50472C2FF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8443"/>
          </a:xfrm>
        </p:spPr>
        <p:txBody>
          <a:bodyPr>
            <a:normAutofit/>
          </a:bodyPr>
          <a:lstStyle/>
          <a:p>
            <a:r>
              <a:rPr lang="ru-RU" sz="3600" dirty="0"/>
              <a:t>Конструкции для выражения поздравления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7DA70-54D3-45FF-9D5F-6BFFDC61A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28800"/>
            <a:ext cx="9601200" cy="4038600"/>
          </a:xfrm>
        </p:spPr>
        <p:txBody>
          <a:bodyPr/>
          <a:lstStyle/>
          <a:p>
            <a:r>
              <a:rPr lang="ru-RU" i="1" dirty="0"/>
              <a:t>Разрешите поздравить Вас с праздником/по случаю Вашего юбилея/в связи с выходом Вашей новой книги.</a:t>
            </a:r>
          </a:p>
          <a:p>
            <a:r>
              <a:rPr lang="ru-RU" dirty="0"/>
              <a:t> </a:t>
            </a:r>
            <a:r>
              <a:rPr lang="ru-RU" i="1" dirty="0"/>
              <a:t>С праздником!/С Новым годом!/С днем рождения!</a:t>
            </a:r>
          </a:p>
          <a:p>
            <a:r>
              <a:rPr lang="ru-RU" dirty="0"/>
              <a:t> </a:t>
            </a:r>
            <a:r>
              <a:rPr lang="ru-RU" i="1" dirty="0"/>
              <a:t>Желаю Вам успехов, здоровья, счастья.</a:t>
            </a:r>
          </a:p>
          <a:p>
            <a:r>
              <a:rPr lang="ru-RU" dirty="0"/>
              <a:t> </a:t>
            </a:r>
            <a:r>
              <a:rPr lang="ru-RU" i="1" dirty="0"/>
              <a:t>Примите мои наилучшие пожелания.</a:t>
            </a:r>
          </a:p>
          <a:p>
            <a:r>
              <a:rPr lang="ru-RU" dirty="0"/>
              <a:t> </a:t>
            </a:r>
            <a:r>
              <a:rPr lang="ru-RU" i="1" dirty="0"/>
              <a:t>От всей души/искренне/от всего сердца желаю Вам...</a:t>
            </a:r>
          </a:p>
          <a:p>
            <a:r>
              <a:rPr lang="ru-RU" dirty="0"/>
              <a:t> </a:t>
            </a:r>
            <a:r>
              <a:rPr lang="ru-RU" i="1" dirty="0"/>
              <a:t>Успехов тебе/Удачи/Крепкого Вам здоровья/Выздоравливайте!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891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42553-6479-4D09-B7BF-50546B440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129748"/>
          </a:xfrm>
        </p:spPr>
        <p:txBody>
          <a:bodyPr>
            <a:normAutofit/>
          </a:bodyPr>
          <a:lstStyle/>
          <a:p>
            <a:r>
              <a:rPr lang="ru-RU" sz="3600" dirty="0"/>
              <a:t>Конструкции для выражения приглашения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46237-8A8C-4E72-AABA-F91840C6E372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10800000" flipV="1">
            <a:off x="1371600" y="1683026"/>
            <a:ext cx="9601200" cy="4055165"/>
          </a:xfrm>
        </p:spPr>
        <p:txBody>
          <a:bodyPr/>
          <a:lstStyle/>
          <a:p>
            <a:r>
              <a:rPr lang="ru-RU" i="1" dirty="0"/>
              <a:t>Я хочу/хотел бы пригласить тебя...</a:t>
            </a:r>
          </a:p>
          <a:p>
            <a:r>
              <a:rPr lang="ru-RU" dirty="0"/>
              <a:t> </a:t>
            </a:r>
            <a:r>
              <a:rPr lang="ru-RU" i="1" dirty="0"/>
              <a:t>Можно ли пригласить Вас ко мне?</a:t>
            </a:r>
          </a:p>
          <a:p>
            <a:r>
              <a:rPr lang="ru-RU" dirty="0"/>
              <a:t> </a:t>
            </a:r>
            <a:r>
              <a:rPr lang="ru-RU" i="1" dirty="0"/>
              <a:t>Я буду очень рад, если Вы приедете к нам.</a:t>
            </a:r>
          </a:p>
          <a:p>
            <a:r>
              <a:rPr lang="ru-RU" dirty="0"/>
              <a:t> </a:t>
            </a:r>
            <a:r>
              <a:rPr lang="ru-RU" i="1" dirty="0"/>
              <a:t>Вы не хотите отдохнуть с нами?</a:t>
            </a:r>
          </a:p>
          <a:p>
            <a:r>
              <a:rPr lang="ru-RU" dirty="0"/>
              <a:t> </a:t>
            </a:r>
            <a:r>
              <a:rPr lang="ru-RU" i="1" dirty="0"/>
              <a:t>А что, если мы встретимся в кафе?</a:t>
            </a:r>
          </a:p>
          <a:p>
            <a:r>
              <a:rPr lang="ru-RU" i="1" dirty="0"/>
              <a:t>Не хочешь погулять в парке?</a:t>
            </a:r>
          </a:p>
          <a:p>
            <a:r>
              <a:rPr lang="ru-RU" i="1" dirty="0"/>
              <a:t>Не хочешь сходить в кино?</a:t>
            </a:r>
          </a:p>
          <a:p>
            <a:r>
              <a:rPr lang="ru-RU" i="1" dirty="0"/>
              <a:t>Не хочешь прогуляться?</a:t>
            </a:r>
          </a:p>
          <a:p>
            <a:r>
              <a:rPr lang="ru-RU" i="1" dirty="0"/>
              <a:t>А почему бы нам не пообедать вместе?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676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16A62-4830-4F60-A20A-E2D89591F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36983"/>
          </a:xfrm>
        </p:spPr>
        <p:txBody>
          <a:bodyPr>
            <a:noAutofit/>
          </a:bodyPr>
          <a:lstStyle/>
          <a:p>
            <a:r>
              <a:rPr lang="ru-RU" sz="3600" dirty="0"/>
              <a:t>Конструкции для выражения ответа на приглашение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CBE6F-EAAD-4D5B-80E2-E19B6E3D4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С удовольствием/с радостью/охотно принимаю Ваше предложение/приглашение.</a:t>
            </a:r>
          </a:p>
          <a:p>
            <a:r>
              <a:rPr lang="ru-RU" dirty="0"/>
              <a:t> </a:t>
            </a:r>
            <a:r>
              <a:rPr lang="ru-RU" i="1" dirty="0"/>
              <a:t>Я постараюсь/попробую/сделаю все возможное...</a:t>
            </a:r>
          </a:p>
          <a:p>
            <a:r>
              <a:rPr lang="ru-RU" dirty="0"/>
              <a:t> </a:t>
            </a:r>
            <a:r>
              <a:rPr lang="ru-RU" i="1" dirty="0"/>
              <a:t>К сожалению/я очень сожалею/мне очень неудобно, но я вынужден отказаться от Вашего любезного приглашения/предложения.</a:t>
            </a:r>
          </a:p>
          <a:p>
            <a:r>
              <a:rPr lang="ru-RU" dirty="0"/>
              <a:t> </a:t>
            </a:r>
            <a:r>
              <a:rPr lang="ru-RU" i="1" dirty="0"/>
              <a:t>Извините/я бы с удовольствием, но/мне очень жаль, но я не могу принять Ваше приглашение.</a:t>
            </a:r>
          </a:p>
          <a:p>
            <a:r>
              <a:rPr lang="ru-RU" i="1" dirty="0"/>
              <a:t>К сожалению, сейчас я очень занят/занята. Может в другой раз?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611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FB339-C6D9-4715-81CA-52D0ACCF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05678"/>
          </a:xfrm>
        </p:spPr>
        <p:txBody>
          <a:bodyPr>
            <a:normAutofit/>
          </a:bodyPr>
          <a:lstStyle/>
          <a:p>
            <a:r>
              <a:rPr lang="ru-RU" sz="3600" dirty="0"/>
              <a:t>Несклоняемые существительные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09B0D-8188-445B-B461-077EDEE22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83026"/>
            <a:ext cx="9601200" cy="418437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/>
              <a:t>слова, обозначающие неодушевленные предметы.</a:t>
            </a:r>
            <a:r>
              <a:rPr lang="ru-RU" dirty="0"/>
              <a:t> Несклоняемые имена существительные иноязычного происхождения, обозначающие неодушевленные предметы, в своем большинстве относятся к среднему роду, например: </a:t>
            </a:r>
            <a:r>
              <a:rPr lang="ru-RU" i="1" dirty="0"/>
              <a:t>железнодорожное </a:t>
            </a:r>
            <a:r>
              <a:rPr lang="ru-RU" b="1" i="1" dirty="0"/>
              <a:t>депо</a:t>
            </a:r>
            <a:r>
              <a:rPr lang="ru-RU" i="1" dirty="0"/>
              <a:t>, интересное </a:t>
            </a:r>
            <a:r>
              <a:rPr lang="ru-RU" b="1" i="1" dirty="0"/>
              <a:t>интервью</a:t>
            </a:r>
            <a:r>
              <a:rPr lang="ru-RU" i="1" dirty="0"/>
              <a:t>, маршрутное </a:t>
            </a:r>
            <a:r>
              <a:rPr lang="ru-RU" b="1" i="1" dirty="0"/>
              <a:t>такси</a:t>
            </a:r>
            <a:r>
              <a:rPr lang="ru-RU" i="1" dirty="0"/>
              <a:t>, политическое </a:t>
            </a:r>
            <a:r>
              <a:rPr lang="ru-RU" b="1" i="1" dirty="0"/>
              <a:t>статус-кво</a:t>
            </a:r>
            <a:r>
              <a:rPr lang="ru-RU" i="1" dirty="0"/>
              <a:t>, целебное </a:t>
            </a:r>
            <a:r>
              <a:rPr lang="ru-RU" b="1" i="1" dirty="0"/>
              <a:t>алоэ</a:t>
            </a:r>
            <a:r>
              <a:rPr lang="ru-RU" i="1" dirty="0"/>
              <a:t>, шерстяное </a:t>
            </a:r>
            <a:r>
              <a:rPr lang="ru-RU" b="1" i="1" dirty="0"/>
              <a:t>кашне</a:t>
            </a:r>
            <a:r>
              <a:rPr lang="ru-RU" dirty="0"/>
              <a:t>.</a:t>
            </a:r>
          </a:p>
          <a:p>
            <a:pPr algn="just"/>
            <a:r>
              <a:rPr lang="ru-RU" b="1" dirty="0"/>
              <a:t>Правило имеет ряд исключений,</a:t>
            </a:r>
            <a:r>
              <a:rPr lang="ru-RU" dirty="0"/>
              <a:t> связанных с влиянием различных аналогий (русский синоним, грамматический род слова, обозначающего родовое понятие, и др.).</a:t>
            </a:r>
          </a:p>
          <a:p>
            <a:pPr algn="just"/>
            <a:r>
              <a:rPr lang="ru-RU" dirty="0"/>
              <a:t>Так, </a:t>
            </a:r>
            <a:r>
              <a:rPr lang="ru-RU" b="1" dirty="0"/>
              <a:t>к мужскому роду</a:t>
            </a:r>
            <a:r>
              <a:rPr lang="ru-RU" dirty="0"/>
              <a:t> относятся слова: </a:t>
            </a:r>
            <a:r>
              <a:rPr lang="ru-RU" b="1" i="1" dirty="0"/>
              <a:t>га</a:t>
            </a:r>
            <a:r>
              <a:rPr lang="ru-RU" dirty="0"/>
              <a:t> (ср.: </a:t>
            </a:r>
            <a:r>
              <a:rPr lang="ru-RU" i="1" dirty="0"/>
              <a:t>один </a:t>
            </a:r>
            <a:r>
              <a:rPr lang="ru-RU" b="1" i="1" dirty="0"/>
              <a:t>га</a:t>
            </a:r>
            <a:r>
              <a:rPr lang="ru-RU" dirty="0"/>
              <a:t>, влияние слова </a:t>
            </a:r>
            <a:r>
              <a:rPr lang="ru-RU" b="1" i="1" dirty="0"/>
              <a:t>гектар</a:t>
            </a:r>
            <a:r>
              <a:rPr lang="ru-RU" dirty="0"/>
              <a:t>), </a:t>
            </a:r>
            <a:r>
              <a:rPr lang="ru-RU" b="1" i="1" dirty="0"/>
              <a:t>кофе</a:t>
            </a:r>
            <a:r>
              <a:rPr lang="ru-RU" dirty="0"/>
              <a:t> (влияние мужского рода у этого слова во французском языке, из которого оно было заимствовано, а также в связи с этим существование прежних форм </a:t>
            </a:r>
            <a:r>
              <a:rPr lang="ru-RU" b="1" i="1" dirty="0"/>
              <a:t>кофей, </a:t>
            </a:r>
            <a:r>
              <a:rPr lang="ru-RU" b="1" i="1" dirty="0" err="1"/>
              <a:t>кофий</a:t>
            </a:r>
            <a:r>
              <a:rPr lang="ru-RU" dirty="0"/>
              <a:t>), </a:t>
            </a:r>
            <a:r>
              <a:rPr lang="ru-RU" b="1" i="1" dirty="0"/>
              <a:t>маки</a:t>
            </a:r>
            <a:r>
              <a:rPr lang="ru-RU" dirty="0"/>
              <a:t>́ (заросль), </a:t>
            </a:r>
            <a:r>
              <a:rPr lang="ru-RU" b="1" i="1" dirty="0"/>
              <a:t>пенальти</a:t>
            </a:r>
            <a:r>
              <a:rPr lang="ru-RU" dirty="0"/>
              <a:t> (влияние русского синонимического сочетания </a:t>
            </a:r>
            <a:r>
              <a:rPr lang="ru-RU" b="1" dirty="0"/>
              <a:t>«одиннадцатиметровый штрафной удар»</a:t>
            </a:r>
            <a:r>
              <a:rPr lang="ru-RU" dirty="0"/>
              <a:t>), </a:t>
            </a:r>
            <a:r>
              <a:rPr lang="ru-RU" b="1" i="1" dirty="0"/>
              <a:t>сирокко, торнадо</a:t>
            </a:r>
            <a:r>
              <a:rPr lang="ru-RU" dirty="0"/>
              <a:t> (родовое понятие </a:t>
            </a:r>
            <a:r>
              <a:rPr lang="ru-RU" b="1" dirty="0"/>
              <a:t>«ветер»</a:t>
            </a:r>
            <a:r>
              <a:rPr lang="ru-RU" dirty="0"/>
              <a:t>), </a:t>
            </a:r>
            <a:r>
              <a:rPr lang="ru-RU" b="1" i="1" dirty="0"/>
              <a:t>сулугуни</a:t>
            </a:r>
            <a:r>
              <a:rPr lang="ru-RU" dirty="0"/>
              <a:t> (родовое понятие </a:t>
            </a:r>
            <a:r>
              <a:rPr lang="ru-RU" b="1" dirty="0"/>
              <a:t>«сыр»</a:t>
            </a:r>
            <a:r>
              <a:rPr lang="ru-RU" dirty="0"/>
              <a:t>), </a:t>
            </a:r>
            <a:r>
              <a:rPr lang="ru-RU" b="1" i="1" dirty="0"/>
              <a:t>шимми</a:t>
            </a:r>
            <a:r>
              <a:rPr lang="ru-RU" dirty="0"/>
              <a:t> (родовое понятие </a:t>
            </a:r>
            <a:r>
              <a:rPr lang="ru-RU" b="1" dirty="0"/>
              <a:t>«танец»</a:t>
            </a:r>
            <a:r>
              <a:rPr lang="ru-RU" dirty="0"/>
              <a:t>), </a:t>
            </a:r>
            <a:r>
              <a:rPr lang="ru-RU" b="1" i="1" dirty="0"/>
              <a:t>экю</a:t>
            </a:r>
            <a:r>
              <a:rPr lang="ru-RU" dirty="0"/>
              <a:t> (</a:t>
            </a:r>
            <a:r>
              <a:rPr lang="ru-RU" b="1" dirty="0"/>
              <a:t>старинная французская монета</a:t>
            </a:r>
            <a:r>
              <a:rPr lang="ru-RU" dirty="0"/>
              <a:t>; влияние языка-источника) и некоторые др. </a:t>
            </a:r>
            <a:r>
              <a:rPr lang="ru-RU" b="1" dirty="0"/>
              <a:t>Под влиянием слова-понятия «язык»</a:t>
            </a:r>
            <a:r>
              <a:rPr lang="ru-RU" dirty="0"/>
              <a:t> к мужскому роду относятся слова </a:t>
            </a:r>
            <a:r>
              <a:rPr lang="ru-RU" b="1" i="1" dirty="0"/>
              <a:t>бенгали, пушту, суоми, урду, хинди</a:t>
            </a:r>
            <a:r>
              <a:rPr lang="ru-RU" dirty="0"/>
              <a:t> и т.д.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17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AE018-BE67-410B-8FD1-4C29C8AC2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89113"/>
            <a:ext cx="9601200" cy="517828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/>
              <a:t>К женскому</a:t>
            </a:r>
            <a:r>
              <a:rPr lang="ru-RU" dirty="0"/>
              <a:t> </a:t>
            </a:r>
            <a:r>
              <a:rPr lang="ru-RU" b="1" dirty="0"/>
              <a:t>роду</a:t>
            </a:r>
            <a:r>
              <a:rPr lang="ru-RU" dirty="0"/>
              <a:t> относятся слова: </a:t>
            </a:r>
            <a:r>
              <a:rPr lang="ru-RU" b="1" i="1" dirty="0"/>
              <a:t>авеню</a:t>
            </a:r>
            <a:r>
              <a:rPr lang="ru-RU" dirty="0"/>
              <a:t> (русский синоним </a:t>
            </a:r>
            <a:r>
              <a:rPr lang="ru-RU" b="1" i="1" dirty="0"/>
              <a:t>улица</a:t>
            </a:r>
            <a:r>
              <a:rPr lang="ru-RU" dirty="0"/>
              <a:t>), </a:t>
            </a:r>
            <a:r>
              <a:rPr lang="ru-RU" b="1" i="1" dirty="0" err="1"/>
              <a:t>бе́ре</a:t>
            </a:r>
            <a:r>
              <a:rPr lang="ru-RU" dirty="0"/>
              <a:t> (родовое понятие </a:t>
            </a:r>
            <a:r>
              <a:rPr lang="ru-RU" b="1" dirty="0"/>
              <a:t>«груша»</a:t>
            </a:r>
            <a:r>
              <a:rPr lang="ru-RU" dirty="0"/>
              <a:t>), </a:t>
            </a:r>
            <a:r>
              <a:rPr lang="ru-RU" b="1" i="1" dirty="0" err="1"/>
              <a:t>бе́ри-бе́ри</a:t>
            </a:r>
            <a:r>
              <a:rPr lang="ru-RU" dirty="0"/>
              <a:t> (родовое понятие </a:t>
            </a:r>
            <a:r>
              <a:rPr lang="ru-RU" b="1" dirty="0"/>
              <a:t>«болезнь»</a:t>
            </a:r>
            <a:r>
              <a:rPr lang="ru-RU" dirty="0"/>
              <a:t>), </a:t>
            </a:r>
            <a:r>
              <a:rPr lang="ru-RU" b="1" i="1" dirty="0"/>
              <a:t>кольраби</a:t>
            </a:r>
            <a:r>
              <a:rPr lang="ru-RU" dirty="0"/>
              <a:t> (</a:t>
            </a:r>
            <a:r>
              <a:rPr lang="ru-RU" b="1" dirty="0"/>
              <a:t>«капуста»</a:t>
            </a:r>
            <a:r>
              <a:rPr lang="ru-RU" dirty="0"/>
              <a:t>), </a:t>
            </a:r>
            <a:r>
              <a:rPr lang="ru-RU" b="1" i="1" dirty="0"/>
              <a:t>салями</a:t>
            </a:r>
            <a:r>
              <a:rPr lang="ru-RU" dirty="0"/>
              <a:t> (</a:t>
            </a:r>
            <a:r>
              <a:rPr lang="ru-RU" b="1" dirty="0"/>
              <a:t>«колбаса»</a:t>
            </a:r>
            <a:r>
              <a:rPr lang="ru-RU" dirty="0"/>
              <a:t>) и некоторые др.</a:t>
            </a:r>
          </a:p>
          <a:p>
            <a:pPr algn="just"/>
            <a:r>
              <a:rPr lang="ru-RU" dirty="0"/>
              <a:t>Наконец, </a:t>
            </a:r>
            <a:r>
              <a:rPr lang="ru-RU" b="1" dirty="0"/>
              <a:t>некоторые слова употребляются в форме двух родов,</a:t>
            </a:r>
            <a:r>
              <a:rPr lang="ru-RU" dirty="0"/>
              <a:t> например: </a:t>
            </a:r>
            <a:r>
              <a:rPr lang="ru-RU" b="1" i="1" dirty="0"/>
              <a:t>авто</a:t>
            </a:r>
            <a:r>
              <a:rPr lang="ru-RU" dirty="0"/>
              <a:t> (</a:t>
            </a:r>
            <a:r>
              <a:rPr lang="ru-RU" dirty="0" err="1"/>
              <a:t>средн</a:t>
            </a:r>
            <a:r>
              <a:rPr lang="ru-RU" dirty="0"/>
              <a:t>. и муж., под влиянием слова </a:t>
            </a:r>
            <a:r>
              <a:rPr lang="ru-RU" b="1" i="1" dirty="0"/>
              <a:t>автомобиль</a:t>
            </a:r>
            <a:r>
              <a:rPr lang="ru-RU" dirty="0"/>
              <a:t>), </a:t>
            </a:r>
            <a:r>
              <a:rPr lang="ru-RU" b="1" i="1" dirty="0"/>
              <a:t>афгани́</a:t>
            </a:r>
            <a:r>
              <a:rPr lang="ru-RU" dirty="0"/>
              <a:t> (</a:t>
            </a:r>
            <a:r>
              <a:rPr lang="ru-RU" dirty="0" err="1"/>
              <a:t>средн</a:t>
            </a:r>
            <a:r>
              <a:rPr lang="ru-RU" dirty="0"/>
              <a:t>. и жен.), </a:t>
            </a:r>
            <a:r>
              <a:rPr lang="ru-RU" b="1" i="1" dirty="0"/>
              <a:t>бибабо</a:t>
            </a:r>
            <a:r>
              <a:rPr lang="ru-RU" dirty="0"/>
              <a:t>́ (</a:t>
            </a:r>
            <a:r>
              <a:rPr lang="ru-RU" dirty="0" err="1"/>
              <a:t>средн</a:t>
            </a:r>
            <a:r>
              <a:rPr lang="ru-RU" dirty="0"/>
              <a:t>. и муж., ср.: </a:t>
            </a:r>
            <a:r>
              <a:rPr lang="ru-RU" i="1" dirty="0"/>
              <a:t>маленький</a:t>
            </a:r>
            <a:r>
              <a:rPr lang="ru-RU" b="1" i="1" dirty="0"/>
              <a:t> бибабо</a:t>
            </a:r>
            <a:r>
              <a:rPr lang="ru-RU" dirty="0"/>
              <a:t>́), </a:t>
            </a:r>
            <a:r>
              <a:rPr lang="ru-RU" b="1" i="1" dirty="0"/>
              <a:t>бренди</a:t>
            </a:r>
            <a:r>
              <a:rPr lang="ru-RU" dirty="0"/>
              <a:t> (</a:t>
            </a:r>
            <a:r>
              <a:rPr lang="ru-RU" dirty="0" err="1"/>
              <a:t>средн</a:t>
            </a:r>
            <a:r>
              <a:rPr lang="ru-RU" dirty="0"/>
              <a:t>. и муж., ср.: </a:t>
            </a:r>
            <a:r>
              <a:rPr lang="ru-RU" i="1" dirty="0"/>
              <a:t>крепкий </a:t>
            </a:r>
            <a:r>
              <a:rPr lang="ru-RU" b="1" i="1" dirty="0"/>
              <a:t>бренди</a:t>
            </a:r>
            <a:r>
              <a:rPr lang="ru-RU" dirty="0"/>
              <a:t>), </a:t>
            </a:r>
            <a:r>
              <a:rPr lang="ru-RU" b="1" i="1" dirty="0"/>
              <a:t>мокко</a:t>
            </a:r>
            <a:r>
              <a:rPr lang="ru-RU" dirty="0"/>
              <a:t> (</a:t>
            </a:r>
            <a:r>
              <a:rPr lang="ru-RU" dirty="0" err="1"/>
              <a:t>средн</a:t>
            </a:r>
            <a:r>
              <a:rPr lang="ru-RU" dirty="0"/>
              <a:t>. и муж., </a:t>
            </a:r>
            <a:r>
              <a:rPr lang="ru-RU" b="1" dirty="0"/>
              <a:t>аналогия с употреблением слова </a:t>
            </a:r>
            <a:r>
              <a:rPr lang="ru-RU" b="1" i="1" dirty="0"/>
              <a:t>кофе</a:t>
            </a:r>
            <a:r>
              <a:rPr lang="ru-RU" dirty="0"/>
              <a:t>), </a:t>
            </a:r>
            <a:r>
              <a:rPr lang="ru-RU" b="1" i="1" dirty="0"/>
              <a:t>наргиле</a:t>
            </a:r>
            <a:r>
              <a:rPr lang="ru-RU" dirty="0"/>
              <a:t>́ (</a:t>
            </a:r>
            <a:r>
              <a:rPr lang="ru-RU" dirty="0" err="1"/>
              <a:t>средн</a:t>
            </a:r>
            <a:r>
              <a:rPr lang="ru-RU" dirty="0"/>
              <a:t>. и муж., </a:t>
            </a:r>
            <a:r>
              <a:rPr lang="ru-RU" b="1" dirty="0"/>
              <a:t>близкое понятие «кальян»</a:t>
            </a:r>
            <a:r>
              <a:rPr lang="ru-RU" dirty="0"/>
              <a:t>), </a:t>
            </a:r>
            <a:r>
              <a:rPr lang="ru-RU" b="1" i="1" dirty="0"/>
              <a:t>па-де-де</a:t>
            </a:r>
            <a:r>
              <a:rPr lang="ru-RU" dirty="0"/>
              <a:t> и </a:t>
            </a:r>
            <a:r>
              <a:rPr lang="ru-RU" b="1" i="1" dirty="0"/>
              <a:t>па-де-труа</a:t>
            </a:r>
            <a:r>
              <a:rPr lang="ru-RU" dirty="0"/>
              <a:t> (</a:t>
            </a:r>
            <a:r>
              <a:rPr lang="ru-RU" dirty="0" err="1"/>
              <a:t>средн</a:t>
            </a:r>
            <a:r>
              <a:rPr lang="ru-RU" dirty="0"/>
              <a:t>. и муж., родовое понятие</a:t>
            </a:r>
            <a:r>
              <a:rPr lang="ru-RU" b="1" dirty="0"/>
              <a:t> «танец»</a:t>
            </a:r>
            <a:r>
              <a:rPr lang="ru-RU" dirty="0"/>
              <a:t>), </a:t>
            </a:r>
            <a:r>
              <a:rPr lang="ru-RU" b="1" i="1" dirty="0" err="1"/>
              <a:t>цице́ро</a:t>
            </a:r>
            <a:r>
              <a:rPr lang="ru-RU" dirty="0"/>
              <a:t> (</a:t>
            </a:r>
            <a:r>
              <a:rPr lang="ru-RU" dirty="0" err="1"/>
              <a:t>средн</a:t>
            </a:r>
            <a:r>
              <a:rPr lang="ru-RU" dirty="0"/>
              <a:t>. и муж., родовое понятие </a:t>
            </a:r>
            <a:r>
              <a:rPr lang="ru-RU" b="1" dirty="0"/>
              <a:t>«шрифт»</a:t>
            </a:r>
            <a:r>
              <a:rPr lang="ru-RU" dirty="0"/>
              <a:t>), </a:t>
            </a:r>
            <a:r>
              <a:rPr lang="ru-RU" b="1" i="1" dirty="0"/>
              <a:t>эсперанто</a:t>
            </a:r>
            <a:r>
              <a:rPr lang="ru-RU" dirty="0"/>
              <a:t> (</a:t>
            </a:r>
            <a:r>
              <a:rPr lang="ru-RU" dirty="0" err="1"/>
              <a:t>средн</a:t>
            </a:r>
            <a:r>
              <a:rPr lang="ru-RU" dirty="0"/>
              <a:t>. и муж., влияние слова </a:t>
            </a:r>
            <a:r>
              <a:rPr lang="ru-RU" b="1" i="1" dirty="0"/>
              <a:t>язык</a:t>
            </a:r>
            <a:r>
              <a:rPr lang="ru-RU" dirty="0"/>
              <a:t>, см. выше); встречаются слова, которые одновременно употребляются в каком-либо из родов и множественном числе, например, </a:t>
            </a:r>
            <a:r>
              <a:rPr lang="ru-RU" b="1" i="1" dirty="0"/>
              <a:t>жалюзи́</a:t>
            </a:r>
            <a:r>
              <a:rPr lang="ru-RU" dirty="0"/>
              <a:t> (</a:t>
            </a:r>
            <a:r>
              <a:rPr lang="ru-RU" dirty="0" err="1"/>
              <a:t>средн</a:t>
            </a:r>
            <a:r>
              <a:rPr lang="ru-RU" dirty="0"/>
              <a:t>. и мн.; ср.: </a:t>
            </a:r>
            <a:r>
              <a:rPr lang="ru-RU" i="1" dirty="0"/>
              <a:t>красивые </a:t>
            </a:r>
            <a:r>
              <a:rPr lang="ru-RU" b="1" i="1" dirty="0"/>
              <a:t>жалюзи́</a:t>
            </a:r>
            <a:r>
              <a:rPr lang="ru-RU" dirty="0"/>
              <a:t>).</a:t>
            </a:r>
          </a:p>
          <a:p>
            <a:pPr algn="just"/>
            <a:r>
              <a:rPr lang="ru-RU" b="1" dirty="0"/>
              <a:t>Субстантивированные слова.</a:t>
            </a:r>
            <a:r>
              <a:rPr lang="ru-RU" dirty="0"/>
              <a:t> Субстантивированные несклоняемые слова относятся к среднему роду, например: </a:t>
            </a:r>
            <a:r>
              <a:rPr lang="ru-RU" i="1" dirty="0"/>
              <a:t>вежливое </a:t>
            </a:r>
            <a:r>
              <a:rPr lang="ru-RU" b="1" i="1" dirty="0"/>
              <a:t>«здравствуйте»</a:t>
            </a:r>
            <a:r>
              <a:rPr lang="ru-RU" i="1" dirty="0"/>
              <a:t>, всегдашнее </a:t>
            </a:r>
            <a:r>
              <a:rPr lang="ru-RU" b="1" i="1" dirty="0"/>
              <a:t>«да»</a:t>
            </a:r>
            <a:r>
              <a:rPr lang="ru-RU" i="1" dirty="0"/>
              <a:t>, громкое </a:t>
            </a:r>
            <a:r>
              <a:rPr lang="ru-RU" b="1" i="1" dirty="0"/>
              <a:t>«ура»</a:t>
            </a:r>
            <a:r>
              <a:rPr lang="ru-RU" i="1" dirty="0"/>
              <a:t>, наше </a:t>
            </a:r>
            <a:r>
              <a:rPr lang="ru-RU" b="1" i="1" dirty="0"/>
              <a:t>завтра</a:t>
            </a:r>
            <a:r>
              <a:rPr lang="ru-RU" i="1" dirty="0"/>
              <a:t>, резкое </a:t>
            </a:r>
            <a:r>
              <a:rPr lang="ru-RU" b="1" i="1" dirty="0"/>
              <a:t>«не хочу»</a:t>
            </a:r>
            <a:r>
              <a:rPr lang="ru-RU" i="1" dirty="0"/>
              <a:t>.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780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AF2CF-EFFD-4822-B9F3-3B13C72CE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15617"/>
            <a:ext cx="9601200" cy="5151783"/>
          </a:xfrm>
        </p:spPr>
        <p:txBody>
          <a:bodyPr>
            <a:normAutofit/>
          </a:bodyPr>
          <a:lstStyle/>
          <a:p>
            <a:r>
              <a:rPr lang="ru-RU" b="1" dirty="0"/>
              <a:t>Слова, обозначающие лиц.</a:t>
            </a:r>
            <a:r>
              <a:rPr lang="ru-RU" dirty="0"/>
              <a:t> Несклоняемые существительные, обозначающие лиц, относятся к мужскому или женскому роду в зависимости от своего значения, т.е. соотнесенности с реальным полом обозначаемого лица, например:</a:t>
            </a:r>
          </a:p>
          <a:p>
            <a:pPr marL="0" indent="0">
              <a:buNone/>
            </a:pPr>
            <a:r>
              <a:rPr lang="ru-RU" dirty="0"/>
              <a:t>1)      </a:t>
            </a:r>
            <a:r>
              <a:rPr lang="ru-RU" b="1" dirty="0"/>
              <a:t>мужского рода:</a:t>
            </a:r>
            <a:r>
              <a:rPr lang="ru-RU" dirty="0"/>
              <a:t> </a:t>
            </a:r>
            <a:r>
              <a:rPr lang="ru-RU" b="1" i="1" dirty="0"/>
              <a:t>рантье, военный атташе, кули, дуче, кюре, рефери, маэстро, наци, квазимодо, янки, шевалье, тореро, импресарио, кабальеро, пьеро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2)      </a:t>
            </a:r>
            <a:r>
              <a:rPr lang="ru-RU" b="1" dirty="0"/>
              <a:t>женского рода:</a:t>
            </a:r>
            <a:r>
              <a:rPr lang="ru-RU" dirty="0"/>
              <a:t> </a:t>
            </a:r>
            <a:r>
              <a:rPr lang="ru-RU" b="1" i="1" dirty="0"/>
              <a:t>фрейлейн, инженю, травести, мисс, леди, ню, пани, мадам, миледи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3)      </a:t>
            </a:r>
            <a:r>
              <a:rPr lang="ru-RU" b="1" dirty="0" err="1"/>
              <a:t>двуродовые</a:t>
            </a:r>
            <a:r>
              <a:rPr lang="ru-RU" b="1" dirty="0"/>
              <a:t>:</a:t>
            </a:r>
            <a:r>
              <a:rPr lang="ru-RU" dirty="0"/>
              <a:t> </a:t>
            </a:r>
            <a:r>
              <a:rPr lang="ru-RU" b="1" i="1" dirty="0"/>
              <a:t>визави</a:t>
            </a:r>
            <a:r>
              <a:rPr lang="ru-RU" dirty="0"/>
              <a:t> (ср.: </a:t>
            </a:r>
            <a:r>
              <a:rPr lang="ru-RU" i="1" dirty="0"/>
              <a:t>мой </a:t>
            </a:r>
            <a:r>
              <a:rPr lang="ru-RU" b="1" i="1" dirty="0"/>
              <a:t>визави</a:t>
            </a:r>
            <a:r>
              <a:rPr lang="ru-RU" i="1" dirty="0"/>
              <a:t> оказался интересным собеседником </a:t>
            </a:r>
            <a:r>
              <a:rPr lang="ru-RU" dirty="0"/>
              <a:t>– </a:t>
            </a:r>
            <a:r>
              <a:rPr lang="ru-RU" i="1" dirty="0"/>
              <a:t>моя </a:t>
            </a:r>
            <a:r>
              <a:rPr lang="ru-RU" b="1" i="1" dirty="0"/>
              <a:t>визави</a:t>
            </a:r>
            <a:r>
              <a:rPr lang="ru-RU" i="1" dirty="0"/>
              <a:t> оказалась интересной собеседницей</a:t>
            </a:r>
            <a:r>
              <a:rPr lang="ru-RU" dirty="0"/>
              <a:t>), </a:t>
            </a:r>
            <a:r>
              <a:rPr lang="ru-RU" b="1" i="1" dirty="0"/>
              <a:t>протеже</a:t>
            </a:r>
            <a:r>
              <a:rPr lang="ru-RU" dirty="0"/>
              <a:t> (ср.: </a:t>
            </a:r>
            <a:r>
              <a:rPr lang="ru-RU" i="1" dirty="0"/>
              <a:t>наш </a:t>
            </a:r>
            <a:r>
              <a:rPr lang="ru-RU" b="1" i="1" dirty="0"/>
              <a:t>протеже</a:t>
            </a:r>
            <a:r>
              <a:rPr lang="ru-RU" i="1" dirty="0"/>
              <a:t> оправдал все надежды</a:t>
            </a:r>
            <a:r>
              <a:rPr lang="ru-RU" dirty="0"/>
              <a:t> – </a:t>
            </a:r>
            <a:r>
              <a:rPr lang="ru-RU" i="1" dirty="0"/>
              <a:t>наша </a:t>
            </a:r>
            <a:r>
              <a:rPr lang="ru-RU" b="1" i="1" dirty="0"/>
              <a:t>протеже</a:t>
            </a:r>
            <a:r>
              <a:rPr lang="ru-RU" i="1" dirty="0"/>
              <a:t> оправдала все надежды</a:t>
            </a:r>
            <a:r>
              <a:rPr lang="ru-RU" dirty="0"/>
              <a:t>); </a:t>
            </a:r>
            <a:r>
              <a:rPr lang="ru-RU" b="1" i="1" dirty="0"/>
              <a:t>инкогнито</a:t>
            </a:r>
            <a:r>
              <a:rPr lang="ru-RU" dirty="0"/>
              <a:t> (ср.: </a:t>
            </a:r>
            <a:r>
              <a:rPr lang="ru-RU" i="1" dirty="0"/>
              <a:t>таинственный </a:t>
            </a:r>
            <a:r>
              <a:rPr lang="ru-RU" b="1" i="1" dirty="0"/>
              <a:t>инкогнито</a:t>
            </a:r>
            <a:r>
              <a:rPr lang="ru-RU" i="1" dirty="0"/>
              <a:t> внезапно исчез – таинственная </a:t>
            </a:r>
            <a:r>
              <a:rPr lang="ru-RU" b="1" i="1" dirty="0"/>
              <a:t>инкогнито</a:t>
            </a:r>
            <a:r>
              <a:rPr lang="ru-RU" i="1" dirty="0"/>
              <a:t> внезапно исчезла</a:t>
            </a:r>
            <a:r>
              <a:rPr lang="ru-RU" dirty="0"/>
              <a:t>); </a:t>
            </a:r>
            <a:r>
              <a:rPr lang="ru-RU" b="1" i="1" dirty="0"/>
              <a:t>хиппи</a:t>
            </a:r>
            <a:r>
              <a:rPr lang="ru-RU" dirty="0"/>
              <a:t> (ср.: </a:t>
            </a:r>
            <a:r>
              <a:rPr lang="ru-RU" i="1" dirty="0"/>
              <a:t>юный </a:t>
            </a:r>
            <a:r>
              <a:rPr lang="ru-RU" b="1" i="1" dirty="0"/>
              <a:t>хиппи</a:t>
            </a:r>
            <a:r>
              <a:rPr lang="ru-RU" i="1" dirty="0"/>
              <a:t> пел – юная </a:t>
            </a:r>
            <a:r>
              <a:rPr lang="ru-RU" b="1" i="1" dirty="0"/>
              <a:t>хиппи</a:t>
            </a:r>
            <a:r>
              <a:rPr lang="ru-RU" i="1" dirty="0"/>
              <a:t> пела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4) </a:t>
            </a:r>
            <a:r>
              <a:rPr lang="ru-RU" b="1" dirty="0"/>
              <a:t>среднего рода:</a:t>
            </a:r>
            <a:r>
              <a:rPr lang="ru-RU" dirty="0"/>
              <a:t> </a:t>
            </a:r>
            <a:r>
              <a:rPr lang="ru-RU" b="1" i="1" dirty="0"/>
              <a:t>жюри</a:t>
            </a:r>
            <a:r>
              <a:rPr lang="ru-RU" dirty="0"/>
              <a:t> (в собирательном значении; ср.: </a:t>
            </a:r>
            <a:r>
              <a:rPr lang="ru-RU" b="1" i="1" dirty="0"/>
              <a:t>жюри</a:t>
            </a:r>
            <a:r>
              <a:rPr lang="ru-RU" i="1" dirty="0"/>
              <a:t> постановило</a:t>
            </a:r>
            <a:r>
              <a:rPr lang="ru-RU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97122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540</TotalTime>
  <Words>1459</Words>
  <Application>Microsoft Office PowerPoint</Application>
  <PresentationFormat>Widescreen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Franklin Gothic Book</vt:lpstr>
      <vt:lpstr>Crop</vt:lpstr>
      <vt:lpstr>Сочинение</vt:lpstr>
      <vt:lpstr>Конструкции обращения к незнакомым или мало знакомым людям.</vt:lpstr>
      <vt:lpstr>Конструкции для выражения просьбы о совете</vt:lpstr>
      <vt:lpstr>Конструкции для выражения поздравления</vt:lpstr>
      <vt:lpstr>Конструкции для выражения приглашения</vt:lpstr>
      <vt:lpstr>Конструкции для выражения ответа на приглашение</vt:lpstr>
      <vt:lpstr>Несклоняемые существительные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</dc:title>
  <dc:creator>asus</dc:creator>
  <cp:lastModifiedBy>asus</cp:lastModifiedBy>
  <cp:revision>75</cp:revision>
  <dcterms:created xsi:type="dcterms:W3CDTF">2020-03-24T19:20:49Z</dcterms:created>
  <dcterms:modified xsi:type="dcterms:W3CDTF">2020-04-07T18:11:41Z</dcterms:modified>
</cp:coreProperties>
</file>