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4" r:id="rId3"/>
    <p:sldId id="285" r:id="rId4"/>
    <p:sldId id="287" r:id="rId5"/>
    <p:sldId id="288" r:id="rId6"/>
    <p:sldId id="289" r:id="rId7"/>
    <p:sldId id="290" r:id="rId8"/>
    <p:sldId id="291" r:id="rId9"/>
    <p:sldId id="305" r:id="rId1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662" autoAdjust="0"/>
    <p:restoredTop sz="94660"/>
  </p:normalViewPr>
  <p:slideViewPr>
    <p:cSldViewPr snapToGrid="0">
      <p:cViewPr varScale="1">
        <p:scale>
          <a:sx n="69" d="100"/>
          <a:sy n="69" d="100"/>
        </p:scale>
        <p:origin x="95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49A1-113D-4670-A241-A12FC5854506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74E7-E44A-4929-BEF8-5F37F556A5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658939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49A1-113D-4670-A241-A12FC5854506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74E7-E44A-4929-BEF8-5F37F556A5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202711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49A1-113D-4670-A241-A12FC5854506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74E7-E44A-4929-BEF8-5F37F556A5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94134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49A1-113D-4670-A241-A12FC5854506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74E7-E44A-4929-BEF8-5F37F556A5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832005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49A1-113D-4670-A241-A12FC5854506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74E7-E44A-4929-BEF8-5F37F556A5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27686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49A1-113D-4670-A241-A12FC5854506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74E7-E44A-4929-BEF8-5F37F556A5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54723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49A1-113D-4670-A241-A12FC5854506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74E7-E44A-4929-BEF8-5F37F556A5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953094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49A1-113D-4670-A241-A12FC5854506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74E7-E44A-4929-BEF8-5F37F556A5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81502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49A1-113D-4670-A241-A12FC5854506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74E7-E44A-4929-BEF8-5F37F556A5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888421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49A1-113D-4670-A241-A12FC5854506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74E7-E44A-4929-BEF8-5F37F556A5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791618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49A1-113D-4670-A241-A12FC5854506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74E7-E44A-4929-BEF8-5F37F556A5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044767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FC49A1-113D-4670-A241-A12FC5854506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2774E7-E44A-4929-BEF8-5F37F556A5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750326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330036" y="637454"/>
            <a:ext cx="9144000" cy="2387600"/>
          </a:xfrm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</a:pPr>
            <a:r>
              <a:rPr lang="tr-TR" dirty="0" smtClean="0"/>
              <a:t> </a:t>
            </a:r>
            <a:br>
              <a:rPr lang="tr-TR" dirty="0" smtClean="0"/>
            </a:br>
            <a:r>
              <a:rPr lang="tr-TR" dirty="0" smtClean="0"/>
              <a:t>Gözlem ve Görüşme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588184"/>
            <a:ext cx="9144000" cy="1655762"/>
          </a:xfrm>
        </p:spPr>
        <p:txBody>
          <a:bodyPr/>
          <a:lstStyle/>
          <a:p>
            <a:r>
              <a:rPr lang="tr-TR" dirty="0" smtClean="0"/>
              <a:t>Yrd. Doç. Dr. Ömer KUTLU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10081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b="1" dirty="0" smtClean="0"/>
              <a:t>Gözlem</a:t>
            </a:r>
          </a:p>
          <a:p>
            <a:pPr marL="514350" indent="-514350" algn="just">
              <a:lnSpc>
                <a:spcPct val="100000"/>
              </a:lnSpc>
              <a:spcBef>
                <a:spcPts val="0"/>
              </a:spcBef>
              <a:buAutoNum type="arabicPeriod"/>
            </a:pPr>
            <a:endParaRPr lang="tr-TR" b="1" dirty="0" smtClean="0"/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altLang="tr-TR" dirty="0" err="1" smtClean="0"/>
              <a:t>B</a:t>
            </a:r>
            <a:r>
              <a:rPr lang="en-US" altLang="tr-TR" dirty="0" err="1" smtClean="0"/>
              <a:t>ir</a:t>
            </a:r>
            <a:r>
              <a:rPr lang="en-US" altLang="tr-TR" dirty="0" smtClean="0"/>
              <a:t> </a:t>
            </a:r>
            <a:r>
              <a:rPr lang="en-US" altLang="tr-TR" dirty="0" err="1"/>
              <a:t>şeyi</a:t>
            </a:r>
            <a:r>
              <a:rPr lang="en-US" altLang="tr-TR" dirty="0"/>
              <a:t> </a:t>
            </a:r>
            <a:r>
              <a:rPr lang="en-US" altLang="tr-TR" dirty="0" err="1"/>
              <a:t>iyi</a:t>
            </a:r>
            <a:r>
              <a:rPr lang="en-US" altLang="tr-TR" dirty="0"/>
              <a:t> </a:t>
            </a:r>
            <a:r>
              <a:rPr lang="en-US" altLang="tr-TR" dirty="0" err="1"/>
              <a:t>anlamak</a:t>
            </a:r>
            <a:r>
              <a:rPr lang="en-US" altLang="tr-TR" dirty="0"/>
              <a:t> </a:t>
            </a:r>
            <a:r>
              <a:rPr lang="en-US" altLang="tr-TR" dirty="0" err="1"/>
              <a:t>için</a:t>
            </a:r>
            <a:r>
              <a:rPr lang="en-US" altLang="tr-TR" dirty="0"/>
              <a:t> </a:t>
            </a:r>
            <a:r>
              <a:rPr lang="en-US" altLang="tr-TR" dirty="0" err="1"/>
              <a:t>onun</a:t>
            </a:r>
            <a:r>
              <a:rPr lang="en-US" altLang="tr-TR" dirty="0"/>
              <a:t> </a:t>
            </a:r>
            <a:r>
              <a:rPr lang="en-US" altLang="tr-TR" dirty="0" err="1"/>
              <a:t>kendi</a:t>
            </a:r>
            <a:r>
              <a:rPr lang="en-US" altLang="tr-TR" dirty="0"/>
              <a:t> </a:t>
            </a:r>
            <a:r>
              <a:rPr lang="en-US" altLang="tr-TR" dirty="0" err="1"/>
              <a:t>kendine</a:t>
            </a:r>
            <a:r>
              <a:rPr lang="en-US" altLang="tr-TR" dirty="0"/>
              <a:t> </a:t>
            </a:r>
            <a:r>
              <a:rPr lang="en-US" altLang="tr-TR" dirty="0" err="1"/>
              <a:t>meydana</a:t>
            </a:r>
            <a:r>
              <a:rPr lang="en-US" altLang="tr-TR" dirty="0"/>
              <a:t> </a:t>
            </a:r>
            <a:r>
              <a:rPr lang="en-US" altLang="tr-TR" dirty="0" err="1"/>
              <a:t>çıkan</a:t>
            </a:r>
            <a:r>
              <a:rPr lang="en-US" altLang="tr-TR" dirty="0"/>
              <a:t> </a:t>
            </a:r>
            <a:r>
              <a:rPr lang="en-US" altLang="tr-TR" dirty="0" err="1"/>
              <a:t>bütün</a:t>
            </a:r>
            <a:r>
              <a:rPr lang="en-US" altLang="tr-TR" dirty="0"/>
              <a:t> </a:t>
            </a:r>
            <a:r>
              <a:rPr lang="en-US" altLang="tr-TR" dirty="0" err="1"/>
              <a:t>belirtilerini</a:t>
            </a:r>
            <a:r>
              <a:rPr lang="en-US" altLang="tr-TR" dirty="0"/>
              <a:t> </a:t>
            </a:r>
            <a:r>
              <a:rPr lang="en-US" altLang="tr-TR" dirty="0" err="1"/>
              <a:t>gözden</a:t>
            </a:r>
            <a:r>
              <a:rPr lang="en-US" altLang="tr-TR" dirty="0"/>
              <a:t> </a:t>
            </a:r>
            <a:r>
              <a:rPr lang="en-US" altLang="tr-TR" dirty="0" err="1"/>
              <a:t>geçirmektir</a:t>
            </a:r>
            <a:r>
              <a:rPr lang="en-US" altLang="tr-TR" dirty="0" smtClean="0"/>
              <a:t>.</a:t>
            </a:r>
            <a:endParaRPr lang="tr-TR" altLang="tr-TR" dirty="0" smtClean="0"/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tr-TR" altLang="tr-TR" dirty="0" smtClean="0"/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tr-TR" dirty="0" err="1"/>
              <a:t>Gözlem</a:t>
            </a:r>
            <a:r>
              <a:rPr lang="en-US" altLang="tr-TR" dirty="0"/>
              <a:t> </a:t>
            </a:r>
            <a:r>
              <a:rPr lang="en-US" altLang="tr-TR" dirty="0" err="1"/>
              <a:t>tekniğinin</a:t>
            </a:r>
            <a:r>
              <a:rPr lang="en-US" altLang="tr-TR" dirty="0"/>
              <a:t> </a:t>
            </a:r>
            <a:r>
              <a:rPr lang="en-US" altLang="tr-TR" dirty="0" err="1"/>
              <a:t>en</a:t>
            </a:r>
            <a:r>
              <a:rPr lang="en-US" altLang="tr-TR" dirty="0"/>
              <a:t> </a:t>
            </a:r>
            <a:r>
              <a:rPr lang="en-US" altLang="tr-TR" dirty="0" err="1"/>
              <a:t>önemli</a:t>
            </a:r>
            <a:r>
              <a:rPr lang="en-US" altLang="tr-TR" dirty="0"/>
              <a:t> </a:t>
            </a:r>
            <a:r>
              <a:rPr lang="en-US" altLang="tr-TR" dirty="0" err="1"/>
              <a:t>özelliği</a:t>
            </a:r>
            <a:r>
              <a:rPr lang="en-US" altLang="tr-TR" dirty="0"/>
              <a:t>, </a:t>
            </a:r>
            <a:r>
              <a:rPr lang="en-US" altLang="tr-TR" dirty="0" err="1"/>
              <a:t>gözlenenlerin</a:t>
            </a:r>
            <a:r>
              <a:rPr lang="en-US" altLang="tr-TR" dirty="0"/>
              <a:t> </a:t>
            </a:r>
            <a:r>
              <a:rPr lang="en-US" altLang="tr-TR" dirty="0" err="1"/>
              <a:t>kendi</a:t>
            </a:r>
            <a:r>
              <a:rPr lang="en-US" altLang="tr-TR" dirty="0"/>
              <a:t> </a:t>
            </a:r>
            <a:r>
              <a:rPr lang="en-US" altLang="tr-TR" dirty="0" err="1"/>
              <a:t>doğal</a:t>
            </a:r>
            <a:r>
              <a:rPr lang="en-US" altLang="tr-TR" dirty="0"/>
              <a:t> </a:t>
            </a:r>
            <a:r>
              <a:rPr lang="en-US" altLang="tr-TR" dirty="0" err="1"/>
              <a:t>ortamları</a:t>
            </a:r>
            <a:r>
              <a:rPr lang="en-US" altLang="tr-TR" dirty="0"/>
              <a:t> </a:t>
            </a:r>
            <a:r>
              <a:rPr lang="en-US" altLang="tr-TR" dirty="0" err="1"/>
              <a:t>içinde</a:t>
            </a:r>
            <a:r>
              <a:rPr lang="en-US" altLang="tr-TR" dirty="0"/>
              <a:t> </a:t>
            </a:r>
            <a:r>
              <a:rPr lang="en-US" altLang="tr-TR" dirty="0" err="1"/>
              <a:t>bulunmasıdır</a:t>
            </a:r>
            <a:r>
              <a:rPr lang="en-US" altLang="tr-TR" dirty="0"/>
              <a:t>. </a:t>
            </a:r>
            <a:r>
              <a:rPr lang="en-US" altLang="tr-TR" dirty="0" err="1" smtClean="0"/>
              <a:t>Bir</a:t>
            </a:r>
            <a:r>
              <a:rPr lang="en-US" altLang="tr-TR" dirty="0" smtClean="0"/>
              <a:t> </a:t>
            </a:r>
            <a:r>
              <a:rPr lang="en-US" altLang="tr-TR" dirty="0" err="1"/>
              <a:t>çok</a:t>
            </a:r>
            <a:r>
              <a:rPr lang="en-US" altLang="tr-TR" dirty="0"/>
              <a:t> </a:t>
            </a:r>
            <a:r>
              <a:rPr lang="en-US" altLang="tr-TR" dirty="0" err="1"/>
              <a:t>davranış</a:t>
            </a:r>
            <a:r>
              <a:rPr lang="en-US" altLang="tr-TR" dirty="0"/>
              <a:t> </a:t>
            </a:r>
            <a:r>
              <a:rPr lang="en-US" altLang="tr-TR" dirty="0" err="1"/>
              <a:t>bu</a:t>
            </a:r>
            <a:r>
              <a:rPr lang="en-US" altLang="tr-TR" dirty="0"/>
              <a:t> </a:t>
            </a:r>
            <a:r>
              <a:rPr lang="en-US" altLang="tr-TR" dirty="0" err="1"/>
              <a:t>şekilde</a:t>
            </a:r>
            <a:r>
              <a:rPr lang="en-US" altLang="tr-TR" dirty="0"/>
              <a:t> </a:t>
            </a:r>
            <a:r>
              <a:rPr lang="en-US" altLang="tr-TR" dirty="0" err="1"/>
              <a:t>objektif</a:t>
            </a:r>
            <a:r>
              <a:rPr lang="en-US" altLang="tr-TR" dirty="0"/>
              <a:t> </a:t>
            </a:r>
            <a:r>
              <a:rPr lang="en-US" altLang="tr-TR" dirty="0" err="1"/>
              <a:t>olarak</a:t>
            </a:r>
            <a:r>
              <a:rPr lang="en-US" altLang="tr-TR" dirty="0"/>
              <a:t> </a:t>
            </a:r>
            <a:r>
              <a:rPr lang="en-US" altLang="tr-TR" dirty="0" err="1"/>
              <a:t>belirlenebilir</a:t>
            </a:r>
            <a:r>
              <a:rPr lang="en-US" altLang="tr-TR" dirty="0"/>
              <a:t>. </a:t>
            </a:r>
            <a:endParaRPr lang="tr-TR" altLang="tr-TR" dirty="0" smtClean="0"/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tr-TR" altLang="tr-TR" dirty="0" smtClean="0"/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tr-TR" dirty="0" err="1" smtClean="0"/>
              <a:t>Gözlemde</a:t>
            </a:r>
            <a:r>
              <a:rPr lang="en-US" altLang="tr-TR" dirty="0" smtClean="0"/>
              <a:t> </a:t>
            </a:r>
            <a:r>
              <a:rPr lang="en-US" altLang="tr-TR" dirty="0" err="1"/>
              <a:t>gözlemci</a:t>
            </a:r>
            <a:r>
              <a:rPr lang="en-US" altLang="tr-TR" dirty="0"/>
              <a:t> </a:t>
            </a:r>
            <a:r>
              <a:rPr lang="en-US" altLang="tr-TR" dirty="0" err="1"/>
              <a:t>ve</a:t>
            </a:r>
            <a:r>
              <a:rPr lang="en-US" altLang="tr-TR" dirty="0"/>
              <a:t> </a:t>
            </a:r>
            <a:r>
              <a:rPr lang="en-US" altLang="tr-TR" dirty="0" err="1"/>
              <a:t>gözlenen</a:t>
            </a:r>
            <a:r>
              <a:rPr lang="en-US" altLang="tr-TR" dirty="0"/>
              <a:t> </a:t>
            </a:r>
            <a:r>
              <a:rPr lang="en-US" altLang="tr-TR" dirty="0" err="1"/>
              <a:t>olmak</a:t>
            </a:r>
            <a:r>
              <a:rPr lang="en-US" altLang="tr-TR" dirty="0"/>
              <a:t> </a:t>
            </a:r>
            <a:r>
              <a:rPr lang="en-US" altLang="tr-TR" dirty="0" err="1"/>
              <a:t>üzere</a:t>
            </a:r>
            <a:r>
              <a:rPr lang="en-US" altLang="tr-TR" dirty="0"/>
              <a:t> </a:t>
            </a:r>
            <a:r>
              <a:rPr lang="en-US" altLang="tr-TR" dirty="0" err="1"/>
              <a:t>iki</a:t>
            </a:r>
            <a:r>
              <a:rPr lang="en-US" altLang="tr-TR" dirty="0"/>
              <a:t> </a:t>
            </a:r>
            <a:r>
              <a:rPr lang="en-US" altLang="tr-TR" dirty="0" err="1"/>
              <a:t>taraf</a:t>
            </a:r>
            <a:r>
              <a:rPr lang="en-US" altLang="tr-TR" dirty="0"/>
              <a:t> </a:t>
            </a:r>
            <a:r>
              <a:rPr lang="en-US" altLang="tr-TR" dirty="0" err="1"/>
              <a:t>vardır</a:t>
            </a:r>
            <a:r>
              <a:rPr lang="en-US" altLang="tr-TR" dirty="0" smtClean="0"/>
              <a:t>.</a:t>
            </a:r>
            <a:endParaRPr lang="tr-TR" altLang="tr-TR" dirty="0" smtClean="0"/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tr-TR" altLang="tr-TR" dirty="0"/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altLang="tr-TR" dirty="0" smtClean="0"/>
              <a:t>(</a:t>
            </a:r>
            <a:r>
              <a:rPr lang="tr-TR" altLang="tr-TR" dirty="0" err="1" smtClean="0"/>
              <a:t>Karasar</a:t>
            </a:r>
            <a:r>
              <a:rPr lang="tr-TR" altLang="tr-TR" dirty="0" smtClean="0"/>
              <a:t>, 2012)</a:t>
            </a:r>
            <a:endParaRPr lang="tr-TR" altLang="tr-TR" dirty="0"/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10042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dirty="0" smtClean="0"/>
              <a:t>Gözlem yönteminin avantajları</a:t>
            </a:r>
            <a:r>
              <a:rPr lang="tr-TR" dirty="0" smtClean="0"/>
              <a:t>;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lvl="0" algn="just">
              <a:lnSpc>
                <a:spcPct val="100000"/>
              </a:lnSpc>
              <a:spcBef>
                <a:spcPts val="0"/>
              </a:spcBef>
            </a:pPr>
            <a:r>
              <a:rPr lang="tr-TR" dirty="0" smtClean="0"/>
              <a:t>Sözel </a:t>
            </a:r>
            <a:r>
              <a:rPr lang="tr-TR" dirty="0"/>
              <a:t>olmayan davranışların da gözlemlenmesi</a:t>
            </a:r>
            <a:r>
              <a:rPr lang="tr-TR" dirty="0" smtClean="0"/>
              <a:t>,</a:t>
            </a:r>
          </a:p>
          <a:p>
            <a:pPr lvl="0" algn="just">
              <a:lnSpc>
                <a:spcPct val="100000"/>
              </a:lnSpc>
              <a:spcBef>
                <a:spcPts val="0"/>
              </a:spcBef>
            </a:pPr>
            <a:r>
              <a:rPr lang="tr-TR" dirty="0" smtClean="0"/>
              <a:t>Doğal </a:t>
            </a:r>
            <a:r>
              <a:rPr lang="tr-TR" dirty="0"/>
              <a:t>ortamda gözlemlenmesi, yapaylık unsurlarının diğer yöntemlere göre daha az olması </a:t>
            </a:r>
            <a:endParaRPr lang="tr-TR" dirty="0" smtClean="0"/>
          </a:p>
          <a:p>
            <a:pPr lvl="0" algn="just">
              <a:lnSpc>
                <a:spcPct val="100000"/>
              </a:lnSpc>
              <a:spcBef>
                <a:spcPts val="0"/>
              </a:spcBef>
            </a:pPr>
            <a:r>
              <a:rPr lang="tr-TR" dirty="0" smtClean="0"/>
              <a:t>Zaman </a:t>
            </a:r>
            <a:r>
              <a:rPr lang="tr-TR" dirty="0"/>
              <a:t>sınırının olmaması gibi avantajlarından söz edilebilir. </a:t>
            </a:r>
            <a:endParaRPr lang="tr-TR" dirty="0" smtClean="0"/>
          </a:p>
          <a:p>
            <a:pPr lvl="0" algn="just">
              <a:lnSpc>
                <a:spcPct val="100000"/>
              </a:lnSpc>
              <a:spcBef>
                <a:spcPts val="0"/>
              </a:spcBef>
            </a:pPr>
            <a:endParaRPr lang="tr-TR" dirty="0"/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dirty="0"/>
              <a:t>Gözlem yönteminin dezavantajları;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dirty="0"/>
              <a:t>  </a:t>
            </a:r>
          </a:p>
          <a:p>
            <a:pPr lvl="0" algn="just">
              <a:lnSpc>
                <a:spcPct val="100000"/>
              </a:lnSpc>
              <a:spcBef>
                <a:spcPts val="0"/>
              </a:spcBef>
            </a:pPr>
            <a:r>
              <a:rPr lang="tr-TR" dirty="0"/>
              <a:t>Gözlemcinin etkisinin diğer yöntemlere göre daha fazla olması,</a:t>
            </a:r>
          </a:p>
          <a:p>
            <a:pPr lvl="0" algn="just">
              <a:lnSpc>
                <a:spcPct val="100000"/>
              </a:lnSpc>
              <a:spcBef>
                <a:spcPts val="0"/>
              </a:spcBef>
            </a:pPr>
            <a:r>
              <a:rPr lang="tr-TR" dirty="0"/>
              <a:t>Zaman kaybının yaşanması,</a:t>
            </a:r>
          </a:p>
          <a:p>
            <a:pPr lvl="0" algn="just">
              <a:lnSpc>
                <a:spcPct val="100000"/>
              </a:lnSpc>
              <a:spcBef>
                <a:spcPts val="0"/>
              </a:spcBef>
            </a:pPr>
            <a:r>
              <a:rPr lang="tr-TR" dirty="0"/>
              <a:t>Gözlemin kontrol edilmesinin güç olması,</a:t>
            </a:r>
          </a:p>
          <a:p>
            <a:pPr lvl="0" algn="just">
              <a:lnSpc>
                <a:spcPct val="100000"/>
              </a:lnSpc>
              <a:spcBef>
                <a:spcPts val="0"/>
              </a:spcBef>
            </a:pPr>
            <a:r>
              <a:rPr lang="tr-TR" dirty="0"/>
              <a:t>Gözleme ilişkin verilerin sayısallaştırılması ve </a:t>
            </a:r>
          </a:p>
          <a:p>
            <a:pPr lvl="0" algn="just">
              <a:lnSpc>
                <a:spcPct val="100000"/>
              </a:lnSpc>
              <a:spcBef>
                <a:spcPts val="0"/>
              </a:spcBef>
            </a:pPr>
            <a:r>
              <a:rPr lang="tr-TR" dirty="0"/>
              <a:t>Örneklemin sınırlı sayıda olması ifade edilebilir.  </a:t>
            </a:r>
            <a:endParaRPr lang="tr-TR" dirty="0" smtClean="0"/>
          </a:p>
          <a:p>
            <a:pPr marL="0" lv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tr-TR" dirty="0"/>
          </a:p>
          <a:p>
            <a:pPr marL="0" lv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dirty="0"/>
              <a:t>(Büyüköztürk vd., 2013)</a:t>
            </a:r>
          </a:p>
          <a:p>
            <a:pPr lvl="0" algn="just">
              <a:lnSpc>
                <a:spcPct val="100000"/>
              </a:lnSpc>
              <a:spcBef>
                <a:spcPts val="0"/>
              </a:spcBef>
            </a:pPr>
            <a:endParaRPr lang="tr-TR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408428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9545" y="897370"/>
            <a:ext cx="10515600" cy="4591217"/>
          </a:xfrm>
        </p:spPr>
        <p:txBody>
          <a:bodyPr>
            <a:normAutofit fontScale="92500" lnSpcReduction="20000"/>
          </a:bodyPr>
          <a:lstStyle/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tr-TR" b="1" dirty="0" smtClean="0"/>
              <a:t>Gözlemin sınıflandırılması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endParaRPr lang="tr-TR" b="1" dirty="0" smtClean="0"/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tr-TR" dirty="0" smtClean="0"/>
              <a:t>A. Yapılandırılma Durumuna Göre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tr-TR" dirty="0" smtClean="0"/>
              <a:t>    1. Yapılandırılmamış gözlem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tr-TR" dirty="0" smtClean="0"/>
              <a:t>    2.</a:t>
            </a:r>
            <a:r>
              <a:rPr lang="tr-TR" dirty="0"/>
              <a:t> Yapılandırılmış </a:t>
            </a:r>
            <a:r>
              <a:rPr lang="tr-TR" dirty="0" smtClean="0"/>
              <a:t>gözlem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tr-TR" dirty="0" smtClean="0"/>
              <a:t>B. Katılımcı Durumuna Göre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tr-TR" dirty="0" smtClean="0"/>
              <a:t>    1. Katılımcı </a:t>
            </a:r>
            <a:r>
              <a:rPr lang="tr-TR" dirty="0"/>
              <a:t>gözlem: </a:t>
            </a:r>
            <a:endParaRPr lang="tr-TR" dirty="0" smtClean="0"/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tr-TR" dirty="0" smtClean="0"/>
              <a:t>    2. Katılımcı </a:t>
            </a:r>
            <a:r>
              <a:rPr lang="tr-TR" dirty="0"/>
              <a:t>olunmayan </a:t>
            </a:r>
            <a:r>
              <a:rPr lang="tr-TR" dirty="0" smtClean="0"/>
              <a:t>gözlem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tr-TR" dirty="0" smtClean="0"/>
              <a:t>    3. Katılımcı </a:t>
            </a:r>
            <a:r>
              <a:rPr lang="tr-TR" dirty="0"/>
              <a:t>olarak </a:t>
            </a:r>
            <a:r>
              <a:rPr lang="tr-TR" dirty="0" smtClean="0"/>
              <a:t>gözlemci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endParaRPr lang="tr-TR" dirty="0"/>
          </a:p>
          <a:p>
            <a:pPr marL="0" lv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tr-TR" dirty="0"/>
              <a:t>(Büyüköztürk vd., 2013)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053378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199" y="1418640"/>
            <a:ext cx="10824411" cy="5094455"/>
          </a:xfrm>
        </p:spPr>
        <p:txBody>
          <a:bodyPr>
            <a:normAutofit fontScale="77500" lnSpcReduction="20000"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tr-TR" b="1" dirty="0" smtClean="0"/>
              <a:t>Görüşme</a:t>
            </a:r>
            <a:endParaRPr lang="tr-TR" b="1" dirty="0" smtClean="0"/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tr-TR" b="1" dirty="0" smtClean="0"/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en-US" altLang="tr-TR" dirty="0" err="1"/>
              <a:t>Sözlü</a:t>
            </a:r>
            <a:r>
              <a:rPr lang="en-US" altLang="tr-TR" dirty="0"/>
              <a:t> </a:t>
            </a:r>
            <a:r>
              <a:rPr lang="en-US" altLang="tr-TR" dirty="0" err="1"/>
              <a:t>iletişim</a:t>
            </a:r>
            <a:r>
              <a:rPr lang="en-US" altLang="tr-TR" dirty="0"/>
              <a:t> </a:t>
            </a:r>
            <a:r>
              <a:rPr lang="en-US" altLang="tr-TR" dirty="0" err="1"/>
              <a:t>yoluyla</a:t>
            </a:r>
            <a:r>
              <a:rPr lang="en-US" altLang="tr-TR" dirty="0"/>
              <a:t> </a:t>
            </a:r>
            <a:r>
              <a:rPr lang="en-US" altLang="tr-TR" dirty="0" err="1"/>
              <a:t>veri</a:t>
            </a:r>
            <a:r>
              <a:rPr lang="en-US" altLang="tr-TR" dirty="0"/>
              <a:t> </a:t>
            </a:r>
            <a:r>
              <a:rPr lang="en-US" altLang="tr-TR" dirty="0" err="1"/>
              <a:t>toplama</a:t>
            </a:r>
            <a:r>
              <a:rPr lang="en-US" altLang="tr-TR" dirty="0"/>
              <a:t> </a:t>
            </a:r>
            <a:r>
              <a:rPr lang="en-US" altLang="tr-TR" dirty="0" err="1"/>
              <a:t>tekniğidir</a:t>
            </a:r>
            <a:r>
              <a:rPr lang="en-US" altLang="tr-TR" dirty="0"/>
              <a:t>. </a:t>
            </a:r>
            <a:r>
              <a:rPr lang="en-US" altLang="tr-TR" dirty="0" err="1"/>
              <a:t>Görüşme</a:t>
            </a:r>
            <a:r>
              <a:rPr lang="en-US" altLang="tr-TR" dirty="0"/>
              <a:t> </a:t>
            </a:r>
            <a:r>
              <a:rPr lang="en-US" altLang="tr-TR" dirty="0" err="1"/>
              <a:t>yüzyüze</a:t>
            </a:r>
            <a:r>
              <a:rPr lang="en-US" altLang="tr-TR" dirty="0"/>
              <a:t> </a:t>
            </a:r>
            <a:r>
              <a:rPr lang="en-US" altLang="tr-TR" dirty="0" err="1"/>
              <a:t>yapılabildiği</a:t>
            </a:r>
            <a:r>
              <a:rPr lang="en-US" altLang="tr-TR" dirty="0"/>
              <a:t> </a:t>
            </a:r>
            <a:r>
              <a:rPr lang="en-US" altLang="tr-TR" dirty="0" err="1"/>
              <a:t>gibi</a:t>
            </a:r>
            <a:r>
              <a:rPr lang="tr-TR" altLang="tr-TR" dirty="0"/>
              <a:t>,</a:t>
            </a:r>
            <a:r>
              <a:rPr lang="en-US" altLang="tr-TR" dirty="0"/>
              <a:t> </a:t>
            </a:r>
            <a:r>
              <a:rPr lang="en-US" altLang="tr-TR" dirty="0" err="1"/>
              <a:t>telefon</a:t>
            </a:r>
            <a:r>
              <a:rPr lang="en-US" altLang="tr-TR" dirty="0"/>
              <a:t> </a:t>
            </a:r>
            <a:r>
              <a:rPr lang="en-US" altLang="tr-TR" dirty="0" err="1"/>
              <a:t>gibi</a:t>
            </a:r>
            <a:r>
              <a:rPr lang="en-US" altLang="tr-TR" dirty="0"/>
              <a:t> </a:t>
            </a:r>
            <a:r>
              <a:rPr lang="en-US" altLang="tr-TR" dirty="0" err="1"/>
              <a:t>iletişim</a:t>
            </a:r>
            <a:r>
              <a:rPr lang="en-US" altLang="tr-TR" dirty="0"/>
              <a:t> </a:t>
            </a:r>
            <a:r>
              <a:rPr lang="en-US" altLang="tr-TR" dirty="0" err="1"/>
              <a:t>araçlarıyla</a:t>
            </a:r>
            <a:r>
              <a:rPr lang="en-US" altLang="tr-TR" dirty="0"/>
              <a:t> da </a:t>
            </a:r>
            <a:r>
              <a:rPr lang="en-US" altLang="tr-TR" dirty="0" err="1"/>
              <a:t>yapılabilir</a:t>
            </a:r>
            <a:r>
              <a:rPr lang="en-US" altLang="tr-TR" dirty="0" smtClean="0"/>
              <a:t>.</a:t>
            </a:r>
            <a:endParaRPr lang="tr-TR" altLang="tr-TR" dirty="0" smtClean="0"/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endParaRPr lang="en-US" altLang="tr-TR" dirty="0"/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en-US" altLang="tr-TR" dirty="0" err="1"/>
              <a:t>Görüşmede</a:t>
            </a:r>
            <a:r>
              <a:rPr lang="en-US" altLang="tr-TR" dirty="0"/>
              <a:t> </a:t>
            </a:r>
            <a:r>
              <a:rPr lang="en-US" altLang="tr-TR" dirty="0" err="1"/>
              <a:t>iletişimi</a:t>
            </a:r>
            <a:r>
              <a:rPr lang="en-US" altLang="tr-TR" dirty="0"/>
              <a:t> </a:t>
            </a:r>
            <a:r>
              <a:rPr lang="en-US" altLang="tr-TR" dirty="0" err="1"/>
              <a:t>sağlamak</a:t>
            </a:r>
            <a:r>
              <a:rPr lang="en-US" altLang="tr-TR" dirty="0"/>
              <a:t>, </a:t>
            </a:r>
            <a:r>
              <a:rPr lang="en-US" altLang="tr-TR" dirty="0" err="1"/>
              <a:t>sürdürmek</a:t>
            </a:r>
            <a:r>
              <a:rPr lang="en-US" altLang="tr-TR" dirty="0"/>
              <a:t> </a:t>
            </a:r>
            <a:r>
              <a:rPr lang="en-US" altLang="tr-TR" dirty="0" err="1"/>
              <a:t>ve</a:t>
            </a:r>
            <a:r>
              <a:rPr lang="en-US" altLang="tr-TR" dirty="0"/>
              <a:t> </a:t>
            </a:r>
            <a:r>
              <a:rPr lang="en-US" altLang="tr-TR" dirty="0" err="1"/>
              <a:t>veri</a:t>
            </a:r>
            <a:r>
              <a:rPr lang="en-US" altLang="tr-TR" dirty="0"/>
              <a:t> </a:t>
            </a:r>
            <a:r>
              <a:rPr lang="en-US" altLang="tr-TR" dirty="0" err="1"/>
              <a:t>toplayabilmek</a:t>
            </a:r>
            <a:r>
              <a:rPr lang="en-US" altLang="tr-TR" dirty="0"/>
              <a:t> </a:t>
            </a:r>
            <a:r>
              <a:rPr lang="en-US" altLang="tr-TR" dirty="0" err="1"/>
              <a:t>kolay</a:t>
            </a:r>
            <a:r>
              <a:rPr lang="en-US" altLang="tr-TR" dirty="0"/>
              <a:t> </a:t>
            </a:r>
            <a:r>
              <a:rPr lang="en-US" altLang="tr-TR" dirty="0" err="1"/>
              <a:t>değildir</a:t>
            </a:r>
            <a:r>
              <a:rPr lang="en-US" altLang="tr-TR" dirty="0"/>
              <a:t>. </a:t>
            </a:r>
            <a:endParaRPr lang="tr-TR" altLang="tr-TR" dirty="0" smtClean="0"/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endParaRPr lang="tr-TR" altLang="tr-TR" dirty="0" smtClean="0"/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en-US" altLang="tr-TR" dirty="0" err="1"/>
              <a:t>Görüşmede</a:t>
            </a:r>
            <a:r>
              <a:rPr lang="en-US" altLang="tr-TR" dirty="0"/>
              <a:t> </a:t>
            </a:r>
            <a:r>
              <a:rPr lang="en-US" altLang="tr-TR" dirty="0" err="1"/>
              <a:t>söylenenlerin</a:t>
            </a:r>
            <a:r>
              <a:rPr lang="en-US" altLang="tr-TR" dirty="0"/>
              <a:t> </a:t>
            </a:r>
            <a:r>
              <a:rPr lang="en-US" altLang="tr-TR" dirty="0" err="1"/>
              <a:t>yüzeysel</a:t>
            </a:r>
            <a:r>
              <a:rPr lang="en-US" altLang="tr-TR" dirty="0"/>
              <a:t>  </a:t>
            </a:r>
            <a:r>
              <a:rPr lang="en-US" altLang="tr-TR" dirty="0" err="1"/>
              <a:t>anlamları</a:t>
            </a:r>
            <a:r>
              <a:rPr lang="en-US" altLang="tr-TR" dirty="0"/>
              <a:t> </a:t>
            </a:r>
            <a:r>
              <a:rPr lang="en-US" altLang="tr-TR" dirty="0" err="1"/>
              <a:t>yanında</a:t>
            </a:r>
            <a:r>
              <a:rPr lang="en-US" altLang="tr-TR" dirty="0"/>
              <a:t> </a:t>
            </a:r>
            <a:r>
              <a:rPr lang="en-US" altLang="tr-TR" dirty="0" err="1"/>
              <a:t>gerçek</a:t>
            </a:r>
            <a:r>
              <a:rPr lang="en-US" altLang="tr-TR" dirty="0"/>
              <a:t> </a:t>
            </a:r>
            <a:r>
              <a:rPr lang="en-US" altLang="tr-TR" dirty="0" err="1"/>
              <a:t>ve</a:t>
            </a:r>
            <a:r>
              <a:rPr lang="en-US" altLang="tr-TR" dirty="0"/>
              <a:t> </a:t>
            </a:r>
            <a:r>
              <a:rPr lang="en-US" altLang="tr-TR" dirty="0" err="1"/>
              <a:t>derinliğine</a:t>
            </a:r>
            <a:r>
              <a:rPr lang="en-US" altLang="tr-TR" dirty="0"/>
              <a:t> </a:t>
            </a:r>
            <a:r>
              <a:rPr lang="en-US" altLang="tr-TR" dirty="0" err="1"/>
              <a:t>anlamlar</a:t>
            </a:r>
            <a:r>
              <a:rPr lang="tr-TR" altLang="tr-TR" dirty="0"/>
              <a:t> </a:t>
            </a:r>
            <a:r>
              <a:rPr lang="en-US" altLang="tr-TR" dirty="0"/>
              <a:t>da </a:t>
            </a:r>
            <a:r>
              <a:rPr lang="en-US" altLang="tr-TR" dirty="0" err="1"/>
              <a:t>çıkartılabilir</a:t>
            </a:r>
            <a:r>
              <a:rPr lang="en-US" altLang="tr-TR" dirty="0"/>
              <a:t>. </a:t>
            </a:r>
            <a:endParaRPr lang="tr-TR" altLang="tr-TR" dirty="0" smtClean="0"/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endParaRPr lang="tr-TR" altLang="tr-TR" dirty="0" smtClean="0"/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en-US" altLang="tr-TR" dirty="0" err="1"/>
              <a:t>Kolay</a:t>
            </a:r>
            <a:r>
              <a:rPr lang="en-US" altLang="tr-TR" dirty="0"/>
              <a:t> </a:t>
            </a:r>
            <a:r>
              <a:rPr lang="en-US" altLang="tr-TR" dirty="0" err="1"/>
              <a:t>görünmekle</a:t>
            </a:r>
            <a:r>
              <a:rPr lang="en-US" altLang="tr-TR" dirty="0"/>
              <a:t> </a:t>
            </a:r>
            <a:r>
              <a:rPr lang="en-US" altLang="tr-TR" dirty="0" err="1"/>
              <a:t>birlikte</a:t>
            </a:r>
            <a:r>
              <a:rPr lang="en-US" altLang="tr-TR" dirty="0"/>
              <a:t> </a:t>
            </a:r>
            <a:r>
              <a:rPr lang="en-US" altLang="tr-TR" dirty="0" err="1"/>
              <a:t>görüşmecilerin</a:t>
            </a:r>
            <a:r>
              <a:rPr lang="en-US" altLang="tr-TR" dirty="0"/>
              <a:t> </a:t>
            </a:r>
            <a:r>
              <a:rPr lang="en-US" altLang="tr-TR" dirty="0" err="1"/>
              <a:t>seçimi</a:t>
            </a:r>
            <a:r>
              <a:rPr lang="tr-TR" altLang="tr-TR" dirty="0"/>
              <a:t> ve</a:t>
            </a:r>
            <a:r>
              <a:rPr lang="en-US" altLang="tr-TR" dirty="0"/>
              <a:t> </a:t>
            </a:r>
            <a:r>
              <a:rPr lang="en-US" altLang="tr-TR" dirty="0" err="1"/>
              <a:t>eğitimi</a:t>
            </a:r>
            <a:r>
              <a:rPr lang="en-US" altLang="tr-TR" dirty="0"/>
              <a:t> </a:t>
            </a:r>
            <a:r>
              <a:rPr lang="en-US" altLang="tr-TR" dirty="0" err="1"/>
              <a:t>özel</a:t>
            </a:r>
            <a:r>
              <a:rPr lang="en-US" altLang="tr-TR" dirty="0"/>
              <a:t> </a:t>
            </a:r>
            <a:r>
              <a:rPr lang="en-US" altLang="tr-TR" dirty="0" err="1"/>
              <a:t>çaba</a:t>
            </a:r>
            <a:r>
              <a:rPr lang="en-US" altLang="tr-TR" dirty="0"/>
              <a:t> </a:t>
            </a:r>
            <a:r>
              <a:rPr lang="en-US" altLang="tr-TR" dirty="0" err="1"/>
              <a:t>ve</a:t>
            </a:r>
            <a:r>
              <a:rPr lang="en-US" altLang="tr-TR" dirty="0"/>
              <a:t> </a:t>
            </a:r>
            <a:r>
              <a:rPr lang="en-US" altLang="tr-TR" dirty="0" err="1"/>
              <a:t>duyarlık</a:t>
            </a:r>
            <a:r>
              <a:rPr lang="en-US" altLang="tr-TR" dirty="0"/>
              <a:t> </a:t>
            </a:r>
            <a:r>
              <a:rPr lang="en-US" altLang="tr-TR" dirty="0" err="1"/>
              <a:t>gerektirir</a:t>
            </a:r>
            <a:r>
              <a:rPr lang="en-US" altLang="tr-TR" dirty="0" smtClean="0"/>
              <a:t>.</a:t>
            </a:r>
            <a:endParaRPr lang="tr-TR" altLang="tr-TR" dirty="0" smtClean="0"/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endParaRPr lang="tr-TR" altLang="tr-TR" dirty="0"/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tr-TR" altLang="tr-TR" dirty="0" smtClean="0"/>
              <a:t>(</a:t>
            </a:r>
            <a:r>
              <a:rPr lang="tr-TR" altLang="tr-TR" dirty="0" err="1" smtClean="0"/>
              <a:t>Karasar</a:t>
            </a:r>
            <a:r>
              <a:rPr lang="tr-TR" altLang="tr-TR" dirty="0" smtClean="0"/>
              <a:t>, 2012)</a:t>
            </a:r>
            <a:endParaRPr lang="tr-TR" altLang="tr-TR" dirty="0"/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endParaRPr lang="tr-TR" altLang="tr-TR" dirty="0"/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endParaRPr lang="tr-TR" altLang="tr-TR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720443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220746"/>
            <a:ext cx="10515600" cy="1325563"/>
          </a:xfrm>
        </p:spPr>
        <p:txBody>
          <a:bodyPr>
            <a:normAutofit/>
          </a:bodyPr>
          <a:lstStyle/>
          <a:p>
            <a:r>
              <a:rPr lang="tr-TR" sz="3600" b="1" dirty="0"/>
              <a:t>Veri Toplama Teknikleri (Büyüköztürk vd., 2013)</a:t>
            </a:r>
            <a:endParaRPr lang="tr-TR" sz="36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351338"/>
          </a:xfrm>
        </p:spPr>
        <p:txBody>
          <a:bodyPr>
            <a:normAutofit fontScale="92500" lnSpcReduction="20000"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tr-TR" dirty="0"/>
              <a:t>Görüşme </a:t>
            </a:r>
            <a:r>
              <a:rPr lang="tr-TR" dirty="0" smtClean="0"/>
              <a:t>tekniğinin avantajları;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tr-TR" dirty="0"/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tr-TR" dirty="0"/>
              <a:t>Zengin bilgiye sahip katılımcıların ilk açıklamasını koruması, </a:t>
            </a:r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tr-TR" dirty="0" smtClean="0"/>
              <a:t>Görüşmelerin </a:t>
            </a:r>
            <a:r>
              <a:rPr lang="tr-TR" dirty="0"/>
              <a:t>araştırma sürecinin herhangi bir aşamasında kullanılabilmesi, </a:t>
            </a:r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tr-TR" dirty="0"/>
              <a:t>Görüşmecinin hazır olacağından katılımcıların sorularını anında cevaplandırabilmesi ve karmaşık yönergelerin görüşmeci tarafından anlaşılır kılınması,  </a:t>
            </a:r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tr-TR" dirty="0"/>
              <a:t>Görüşmelerin, görüşmeci ile katılımcılar arasındaki işbirliğinde en etkili yol </a:t>
            </a:r>
            <a:r>
              <a:rPr lang="tr-TR" dirty="0" smtClean="0"/>
              <a:t>olması</a:t>
            </a:r>
            <a:endParaRPr lang="tr-TR" dirty="0"/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tr-TR" dirty="0"/>
              <a:t>Görüşmeci ile katılımcılar arasında güven ve dostluk kurulması ile karmaşık ve hassas konuların ifade </a:t>
            </a:r>
            <a:r>
              <a:rPr lang="tr-TR" dirty="0" smtClean="0"/>
              <a:t>edilebilmesi</a:t>
            </a:r>
          </a:p>
          <a:p>
            <a:pPr lvl="0">
              <a:lnSpc>
                <a:spcPct val="100000"/>
              </a:lnSpc>
              <a:spcBef>
                <a:spcPts val="0"/>
              </a:spcBef>
            </a:pPr>
            <a:endParaRPr lang="tr-TR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tr-TR" dirty="0"/>
              <a:t>(Büyüköztürk vd., 2013)</a:t>
            </a: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816366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tr-TR" dirty="0"/>
              <a:t>Görüşme tekniğinin </a:t>
            </a:r>
            <a:r>
              <a:rPr lang="tr-TR" dirty="0" smtClean="0"/>
              <a:t>dezavantajları;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tr-TR" dirty="0"/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tr-TR" dirty="0"/>
              <a:t>Görüşmecinin eğitilmesinin ve hazırlanmasının zaman alması,</a:t>
            </a:r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tr-TR" dirty="0"/>
              <a:t>Tanışmanın, dostça ilişki kurabilmenin ve analizlerdeki veri yoğunluğunun zaman alması, </a:t>
            </a:r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tr-TR" dirty="0"/>
              <a:t>Görüşmecinin görünüşü, konuşması, beklentileri, görüşme tipi/çeşidi, </a:t>
            </a:r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tr-TR" dirty="0"/>
              <a:t>Görüşmecinin görüşülen kişi ile ayak uydurmak durumunda kalması,</a:t>
            </a:r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tr-TR" dirty="0"/>
              <a:t>Görüşmecinin sosyal kabul edilebilme, onaylama ve itiraz etmeme etkisi gibi durumlara karşı yanlı </a:t>
            </a:r>
            <a:r>
              <a:rPr lang="tr-TR" dirty="0" smtClean="0"/>
              <a:t>davranabilmesi </a:t>
            </a:r>
            <a:endParaRPr lang="tr-TR" dirty="0" smtClean="0"/>
          </a:p>
          <a:p>
            <a:pPr lvl="0">
              <a:lnSpc>
                <a:spcPct val="100000"/>
              </a:lnSpc>
              <a:spcBef>
                <a:spcPts val="0"/>
              </a:spcBef>
            </a:pPr>
            <a:endParaRPr lang="tr-TR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tr-TR" dirty="0"/>
              <a:t>(Büyüköztürk vd., 2013)</a:t>
            </a: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endParaRPr lang="tr-TR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079722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b="1" dirty="0"/>
              <a:t>Veri Toplama Teknikleri (Büyüköztürk vd., 2013)</a:t>
            </a:r>
            <a:endParaRPr lang="tr-TR" sz="36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tr-TR" b="1" dirty="0"/>
              <a:t>Görüşmenin </a:t>
            </a:r>
            <a:r>
              <a:rPr lang="tr-TR" b="1" dirty="0" smtClean="0"/>
              <a:t>Sınıflandırılması;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tr-TR" b="1" dirty="0"/>
          </a:p>
          <a:p>
            <a:pPr marL="514350" indent="-514350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r>
              <a:rPr lang="tr-TR" dirty="0" smtClean="0"/>
              <a:t>Yapılandırılmış görüşme</a:t>
            </a:r>
          </a:p>
          <a:p>
            <a:pPr marL="514350" indent="-514350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r>
              <a:rPr lang="tr-TR" dirty="0"/>
              <a:t>Yapılandırılmamış </a:t>
            </a:r>
            <a:r>
              <a:rPr lang="tr-TR" dirty="0" smtClean="0"/>
              <a:t>görüşme</a:t>
            </a:r>
          </a:p>
          <a:p>
            <a:pPr marL="514350" indent="-514350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r>
              <a:rPr lang="tr-TR" dirty="0"/>
              <a:t>Yarı yapılandırılmış </a:t>
            </a:r>
            <a:r>
              <a:rPr lang="tr-TR" dirty="0" smtClean="0"/>
              <a:t>görüşme</a:t>
            </a:r>
          </a:p>
          <a:p>
            <a:pPr marL="514350" indent="-514350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r>
              <a:rPr lang="tr-TR" dirty="0" err="1"/>
              <a:t>Etnografik</a:t>
            </a:r>
            <a:r>
              <a:rPr lang="tr-TR" dirty="0"/>
              <a:t> </a:t>
            </a:r>
            <a:r>
              <a:rPr lang="tr-TR" dirty="0" smtClean="0"/>
              <a:t>görüşme</a:t>
            </a:r>
          </a:p>
          <a:p>
            <a:pPr marL="514350" indent="-514350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r>
              <a:rPr lang="tr-TR" dirty="0"/>
              <a:t>Odak grup </a:t>
            </a:r>
            <a:r>
              <a:rPr lang="tr-TR" dirty="0" smtClean="0"/>
              <a:t>görüşmesi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tr-TR" i="1" dirty="0" smtClean="0"/>
              <a:t>(Büyüköztürk </a:t>
            </a:r>
            <a:r>
              <a:rPr lang="tr-TR" i="1" dirty="0"/>
              <a:t>vd., 2013)</a:t>
            </a:r>
          </a:p>
          <a:p>
            <a:pPr marL="514350" indent="-514350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36431611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Kaynakça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sz="2200" dirty="0"/>
              <a:t>Büyüköztürk, Ş., Akgün, Ö. E., Karadeniz, Ş., Demirel, F. </a:t>
            </a:r>
            <a:r>
              <a:rPr lang="tr-TR" sz="2200" dirty="0" smtClean="0"/>
              <a:t>ve </a:t>
            </a:r>
            <a:r>
              <a:rPr lang="tr-TR" sz="2200" dirty="0"/>
              <a:t>Kılıç, E. (2013). </a:t>
            </a:r>
            <a:r>
              <a:rPr lang="tr-TR" sz="2200" i="1" dirty="0"/>
              <a:t>Bilimsel araştırma 	yöntemleri.</a:t>
            </a:r>
            <a:r>
              <a:rPr lang="tr-TR" sz="2200" dirty="0"/>
              <a:t> Ankara: </a:t>
            </a:r>
            <a:r>
              <a:rPr lang="tr-TR" sz="2200" dirty="0" err="1"/>
              <a:t>Pegem</a:t>
            </a:r>
            <a:r>
              <a:rPr lang="tr-TR" sz="2200" dirty="0"/>
              <a:t> Akademi</a:t>
            </a:r>
          </a:p>
          <a:p>
            <a:pPr marL="0" indent="0">
              <a:buNone/>
            </a:pPr>
            <a:endParaRPr lang="tr-TR" sz="2200" dirty="0"/>
          </a:p>
          <a:p>
            <a:pPr marL="0" indent="0">
              <a:buNone/>
            </a:pPr>
            <a:r>
              <a:rPr lang="tr-TR" sz="2200" dirty="0" err="1"/>
              <a:t>Karasar</a:t>
            </a:r>
            <a:r>
              <a:rPr lang="tr-TR" sz="2200" dirty="0"/>
              <a:t>, N. (2012). </a:t>
            </a:r>
            <a:r>
              <a:rPr lang="tr-TR" sz="2200" i="1" dirty="0"/>
              <a:t>Bilimsel araştırma yöntemleri (24. baskı). </a:t>
            </a:r>
            <a:r>
              <a:rPr lang="tr-TR" sz="2200" dirty="0"/>
              <a:t>Ankara: Nobel Yayınevi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8739955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520</TotalTime>
  <Words>440</Words>
  <Application>Microsoft Office PowerPoint</Application>
  <PresentationFormat>Geniş ekran</PresentationFormat>
  <Paragraphs>84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Office Teması</vt:lpstr>
      <vt:lpstr>  Gözlem ve Görüşme</vt:lpstr>
      <vt:lpstr>PowerPoint Sunusu</vt:lpstr>
      <vt:lpstr>PowerPoint Sunusu</vt:lpstr>
      <vt:lpstr>PowerPoint Sunusu</vt:lpstr>
      <vt:lpstr>PowerPoint Sunusu</vt:lpstr>
      <vt:lpstr>Veri Toplama Teknikleri (Büyüköztürk vd., 2013)</vt:lpstr>
      <vt:lpstr>PowerPoint Sunusu</vt:lpstr>
      <vt:lpstr>Veri Toplama Teknikleri (Büyüköztürk vd., 2013)</vt:lpstr>
      <vt:lpstr>Kaynakça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eğitim</dc:creator>
  <cp:lastModifiedBy>TUGCE</cp:lastModifiedBy>
  <cp:revision>84</cp:revision>
  <dcterms:created xsi:type="dcterms:W3CDTF">2017-05-17T14:13:10Z</dcterms:created>
  <dcterms:modified xsi:type="dcterms:W3CDTF">2018-01-30T12:39:12Z</dcterms:modified>
</cp:coreProperties>
</file>