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87" r:id="rId5"/>
    <p:sldId id="288" r:id="rId6"/>
    <p:sldId id="289" r:id="rId7"/>
    <p:sldId id="290" r:id="rId8"/>
    <p:sldId id="291" r:id="rId9"/>
    <p:sldId id="30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2" autoAdjust="0"/>
    <p:restoredTop sz="94660"/>
  </p:normalViewPr>
  <p:slideViewPr>
    <p:cSldViewPr snapToGrid="0">
      <p:cViewPr varScale="1">
        <p:scale>
          <a:sx n="69" d="100"/>
          <a:sy n="69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30036" y="637454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Gözlem ve Görüşme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588184"/>
            <a:ext cx="9144000" cy="1655762"/>
          </a:xfrm>
        </p:spPr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Gözlem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err="1" smtClean="0"/>
              <a:t>B</a:t>
            </a:r>
            <a:r>
              <a:rPr lang="en-US" altLang="tr-TR" dirty="0" err="1" smtClean="0"/>
              <a:t>ir</a:t>
            </a:r>
            <a:r>
              <a:rPr lang="en-US" altLang="tr-TR" dirty="0" smtClean="0"/>
              <a:t> </a:t>
            </a:r>
            <a:r>
              <a:rPr lang="en-US" altLang="tr-TR" dirty="0" err="1"/>
              <a:t>şeyi</a:t>
            </a:r>
            <a:r>
              <a:rPr lang="en-US" altLang="tr-TR" dirty="0"/>
              <a:t> </a:t>
            </a:r>
            <a:r>
              <a:rPr lang="en-US" altLang="tr-TR" dirty="0" err="1"/>
              <a:t>iyi</a:t>
            </a:r>
            <a:r>
              <a:rPr lang="en-US" altLang="tr-TR" dirty="0"/>
              <a:t> </a:t>
            </a:r>
            <a:r>
              <a:rPr lang="en-US" altLang="tr-TR" dirty="0" err="1"/>
              <a:t>anlamak</a:t>
            </a:r>
            <a:r>
              <a:rPr lang="en-US" altLang="tr-TR" dirty="0"/>
              <a:t> </a:t>
            </a:r>
            <a:r>
              <a:rPr lang="en-US" altLang="tr-TR" dirty="0" err="1"/>
              <a:t>için</a:t>
            </a:r>
            <a:r>
              <a:rPr lang="en-US" altLang="tr-TR" dirty="0"/>
              <a:t> </a:t>
            </a:r>
            <a:r>
              <a:rPr lang="en-US" altLang="tr-TR" dirty="0" err="1"/>
              <a:t>onun</a:t>
            </a:r>
            <a:r>
              <a:rPr lang="en-US" altLang="tr-TR" dirty="0"/>
              <a:t> </a:t>
            </a:r>
            <a:r>
              <a:rPr lang="en-US" altLang="tr-TR" dirty="0" err="1"/>
              <a:t>kendi</a:t>
            </a:r>
            <a:r>
              <a:rPr lang="en-US" altLang="tr-TR" dirty="0"/>
              <a:t> </a:t>
            </a:r>
            <a:r>
              <a:rPr lang="en-US" altLang="tr-TR" dirty="0" err="1"/>
              <a:t>kendine</a:t>
            </a:r>
            <a:r>
              <a:rPr lang="en-US" altLang="tr-TR" dirty="0"/>
              <a:t> </a:t>
            </a:r>
            <a:r>
              <a:rPr lang="en-US" altLang="tr-TR" dirty="0" err="1"/>
              <a:t>meydana</a:t>
            </a:r>
            <a:r>
              <a:rPr lang="en-US" altLang="tr-TR" dirty="0"/>
              <a:t> </a:t>
            </a:r>
            <a:r>
              <a:rPr lang="en-US" altLang="tr-TR" dirty="0" err="1"/>
              <a:t>çıkan</a:t>
            </a:r>
            <a:r>
              <a:rPr lang="en-US" altLang="tr-TR" dirty="0"/>
              <a:t> </a:t>
            </a:r>
            <a:r>
              <a:rPr lang="en-US" altLang="tr-TR" dirty="0" err="1"/>
              <a:t>bütün</a:t>
            </a:r>
            <a:r>
              <a:rPr lang="en-US" altLang="tr-TR" dirty="0"/>
              <a:t> </a:t>
            </a:r>
            <a:r>
              <a:rPr lang="en-US" altLang="tr-TR" dirty="0" err="1"/>
              <a:t>belirtilerini</a:t>
            </a:r>
            <a:r>
              <a:rPr lang="en-US" altLang="tr-TR" dirty="0"/>
              <a:t> </a:t>
            </a:r>
            <a:r>
              <a:rPr lang="en-US" altLang="tr-TR" dirty="0" err="1"/>
              <a:t>gözden</a:t>
            </a:r>
            <a:r>
              <a:rPr lang="en-US" altLang="tr-TR" dirty="0"/>
              <a:t> </a:t>
            </a:r>
            <a:r>
              <a:rPr lang="en-US" altLang="tr-TR" dirty="0" err="1"/>
              <a:t>geçirmektir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dirty="0" err="1"/>
              <a:t>Gözlem</a:t>
            </a:r>
            <a:r>
              <a:rPr lang="en-US" altLang="tr-TR" dirty="0"/>
              <a:t> </a:t>
            </a:r>
            <a:r>
              <a:rPr lang="en-US" altLang="tr-TR" dirty="0" err="1"/>
              <a:t>tekniğinin</a:t>
            </a:r>
            <a:r>
              <a:rPr lang="en-US" altLang="tr-TR" dirty="0"/>
              <a:t> </a:t>
            </a:r>
            <a:r>
              <a:rPr lang="en-US" altLang="tr-TR" dirty="0" err="1"/>
              <a:t>en</a:t>
            </a:r>
            <a:r>
              <a:rPr lang="en-US" altLang="tr-TR" dirty="0"/>
              <a:t> </a:t>
            </a:r>
            <a:r>
              <a:rPr lang="en-US" altLang="tr-TR" dirty="0" err="1"/>
              <a:t>önemli</a:t>
            </a:r>
            <a:r>
              <a:rPr lang="en-US" altLang="tr-TR" dirty="0"/>
              <a:t> </a:t>
            </a:r>
            <a:r>
              <a:rPr lang="en-US" altLang="tr-TR" dirty="0" err="1"/>
              <a:t>özelliği</a:t>
            </a:r>
            <a:r>
              <a:rPr lang="en-US" altLang="tr-TR" dirty="0"/>
              <a:t>, </a:t>
            </a:r>
            <a:r>
              <a:rPr lang="en-US" altLang="tr-TR" dirty="0" err="1"/>
              <a:t>gözlenenlerin</a:t>
            </a:r>
            <a:r>
              <a:rPr lang="en-US" altLang="tr-TR" dirty="0"/>
              <a:t> </a:t>
            </a:r>
            <a:r>
              <a:rPr lang="en-US" altLang="tr-TR" dirty="0" err="1"/>
              <a:t>kendi</a:t>
            </a:r>
            <a:r>
              <a:rPr lang="en-US" altLang="tr-TR" dirty="0"/>
              <a:t> </a:t>
            </a:r>
            <a:r>
              <a:rPr lang="en-US" altLang="tr-TR" dirty="0" err="1"/>
              <a:t>doğal</a:t>
            </a:r>
            <a:r>
              <a:rPr lang="en-US" altLang="tr-TR" dirty="0"/>
              <a:t> </a:t>
            </a:r>
            <a:r>
              <a:rPr lang="en-US" altLang="tr-TR" dirty="0" err="1"/>
              <a:t>ortamları</a:t>
            </a:r>
            <a:r>
              <a:rPr lang="en-US" altLang="tr-TR" dirty="0"/>
              <a:t> </a:t>
            </a:r>
            <a:r>
              <a:rPr lang="en-US" altLang="tr-TR" dirty="0" err="1"/>
              <a:t>içinde</a:t>
            </a:r>
            <a:r>
              <a:rPr lang="en-US" altLang="tr-TR" dirty="0"/>
              <a:t> </a:t>
            </a:r>
            <a:r>
              <a:rPr lang="en-US" altLang="tr-TR" dirty="0" err="1"/>
              <a:t>bulunmasıdır</a:t>
            </a:r>
            <a:r>
              <a:rPr lang="en-US" altLang="tr-TR" dirty="0"/>
              <a:t>.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/>
              <a:t>çok</a:t>
            </a:r>
            <a:r>
              <a:rPr lang="en-US" altLang="tr-TR" dirty="0"/>
              <a:t> </a:t>
            </a:r>
            <a:r>
              <a:rPr lang="en-US" altLang="tr-TR" dirty="0" err="1"/>
              <a:t>davranış</a:t>
            </a:r>
            <a:r>
              <a:rPr lang="en-US" altLang="tr-TR" dirty="0"/>
              <a:t> </a:t>
            </a:r>
            <a:r>
              <a:rPr lang="en-US" altLang="tr-TR" dirty="0" err="1"/>
              <a:t>bu</a:t>
            </a:r>
            <a:r>
              <a:rPr lang="en-US" altLang="tr-TR" dirty="0"/>
              <a:t> </a:t>
            </a:r>
            <a:r>
              <a:rPr lang="en-US" altLang="tr-TR" dirty="0" err="1"/>
              <a:t>şekilde</a:t>
            </a:r>
            <a:r>
              <a:rPr lang="en-US" altLang="tr-TR" dirty="0"/>
              <a:t> </a:t>
            </a:r>
            <a:r>
              <a:rPr lang="en-US" altLang="tr-TR" dirty="0" err="1"/>
              <a:t>objektif</a:t>
            </a:r>
            <a:r>
              <a:rPr lang="en-US" altLang="tr-TR" dirty="0"/>
              <a:t> </a:t>
            </a:r>
            <a:r>
              <a:rPr lang="en-US" altLang="tr-TR" dirty="0" err="1"/>
              <a:t>olarak</a:t>
            </a:r>
            <a:r>
              <a:rPr lang="en-US" altLang="tr-TR" dirty="0"/>
              <a:t> </a:t>
            </a:r>
            <a:r>
              <a:rPr lang="en-US" altLang="tr-TR" dirty="0" err="1"/>
              <a:t>belirlenebilir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dirty="0" err="1" smtClean="0"/>
              <a:t>Gözlemde</a:t>
            </a:r>
            <a:r>
              <a:rPr lang="en-US" altLang="tr-TR" dirty="0" smtClean="0"/>
              <a:t> </a:t>
            </a:r>
            <a:r>
              <a:rPr lang="en-US" altLang="tr-TR" dirty="0" err="1"/>
              <a:t>gözlemci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gözlenen</a:t>
            </a:r>
            <a:r>
              <a:rPr lang="en-US" altLang="tr-TR" dirty="0"/>
              <a:t> </a:t>
            </a:r>
            <a:r>
              <a:rPr lang="en-US" altLang="tr-TR" dirty="0" err="1"/>
              <a:t>olmak</a:t>
            </a:r>
            <a:r>
              <a:rPr lang="en-US" altLang="tr-TR" dirty="0"/>
              <a:t> </a:t>
            </a:r>
            <a:r>
              <a:rPr lang="en-US" altLang="tr-TR" dirty="0" err="1"/>
              <a:t>üzere</a:t>
            </a:r>
            <a:r>
              <a:rPr lang="en-US" altLang="tr-TR" dirty="0"/>
              <a:t> </a:t>
            </a:r>
            <a:r>
              <a:rPr lang="en-US" altLang="tr-TR" dirty="0" err="1"/>
              <a:t>iki</a:t>
            </a:r>
            <a:r>
              <a:rPr lang="en-US" altLang="tr-TR" dirty="0"/>
              <a:t> </a:t>
            </a:r>
            <a:r>
              <a:rPr lang="en-US" altLang="tr-TR" dirty="0" err="1"/>
              <a:t>taraf</a:t>
            </a:r>
            <a:r>
              <a:rPr lang="en-US" altLang="tr-TR" dirty="0"/>
              <a:t> </a:t>
            </a:r>
            <a:r>
              <a:rPr lang="en-US" altLang="tr-TR" dirty="0" err="1"/>
              <a:t>vardır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Karasar</a:t>
            </a:r>
            <a:r>
              <a:rPr lang="tr-TR" altLang="tr-TR" dirty="0" smtClean="0"/>
              <a:t>, 2012)</a:t>
            </a:r>
            <a:endParaRPr lang="tr-TR" alt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00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Gözlem yönteminin avantajları</a:t>
            </a:r>
            <a:r>
              <a:rPr lang="tr-TR" dirty="0" smtClean="0"/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Sözel </a:t>
            </a:r>
            <a:r>
              <a:rPr lang="tr-TR" dirty="0"/>
              <a:t>olmayan davranışların da gözlemlenmesi</a:t>
            </a:r>
            <a:r>
              <a:rPr lang="tr-TR" dirty="0" smtClean="0"/>
              <a:t>,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Doğal </a:t>
            </a:r>
            <a:r>
              <a:rPr lang="tr-TR" dirty="0"/>
              <a:t>ortamda gözlemlenmesi, yapaylık unsurlarının diğer yöntemlere göre daha az olması </a:t>
            </a:r>
            <a:endParaRPr lang="tr-TR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Zaman </a:t>
            </a:r>
            <a:r>
              <a:rPr lang="tr-TR" dirty="0"/>
              <a:t>sınırının olmaması gibi avantajlarından söz edilebilir. </a:t>
            </a:r>
            <a:endParaRPr lang="tr-TR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Gözlem yönteminin dezavantajları;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Gözlemcinin etkisinin diğer yöntemlere göre daha fazla olması,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Zaman kaybının yaşanması,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Gözlemin kontrol edilmesinin güç olması,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Gözleme ilişkin verilerin sayısallaştırılması ve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Örneklemin sınırlı sayıda olması ifade edilebilir.  </a:t>
            </a:r>
            <a:endParaRPr lang="tr-TR" dirty="0" smtClean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(Büyüköztürk vd., 2013)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084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9545" y="897370"/>
            <a:ext cx="10515600" cy="459121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Gözlemin sınıflandırılması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A. Yapılandırılma Durumuna Göre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    1. Yapılandırılmamış gözlem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    2.</a:t>
            </a:r>
            <a:r>
              <a:rPr lang="tr-TR" dirty="0"/>
              <a:t> Yapılandırılmış </a:t>
            </a:r>
            <a:r>
              <a:rPr lang="tr-TR" dirty="0" smtClean="0"/>
              <a:t>gözlem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B. Katılımcı Durumuna Göre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    1. Katılımcı </a:t>
            </a:r>
            <a:r>
              <a:rPr lang="tr-TR" dirty="0"/>
              <a:t>gözlem: </a:t>
            </a:r>
            <a:endParaRPr lang="tr-TR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    2. Katılımcı </a:t>
            </a:r>
            <a:r>
              <a:rPr lang="tr-TR" dirty="0"/>
              <a:t>olunmayan </a:t>
            </a:r>
            <a:r>
              <a:rPr lang="tr-TR" dirty="0" smtClean="0"/>
              <a:t>gözlem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    3. Katılımcı </a:t>
            </a:r>
            <a:r>
              <a:rPr lang="tr-TR" dirty="0"/>
              <a:t>olarak </a:t>
            </a:r>
            <a:r>
              <a:rPr lang="tr-TR" dirty="0" smtClean="0"/>
              <a:t>gözlemci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dirty="0"/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(Büyüköztürk vd., 2013)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5337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18640"/>
            <a:ext cx="10824411" cy="509445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 smtClean="0"/>
              <a:t>Görüşme</a:t>
            </a:r>
            <a:endParaRPr lang="tr-TR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tr-TR" dirty="0" err="1"/>
              <a:t>Sözlü</a:t>
            </a:r>
            <a:r>
              <a:rPr lang="en-US" altLang="tr-TR" dirty="0"/>
              <a:t> </a:t>
            </a:r>
            <a:r>
              <a:rPr lang="en-US" altLang="tr-TR" dirty="0" err="1"/>
              <a:t>iletişim</a:t>
            </a:r>
            <a:r>
              <a:rPr lang="en-US" altLang="tr-TR" dirty="0"/>
              <a:t> </a:t>
            </a:r>
            <a:r>
              <a:rPr lang="en-US" altLang="tr-TR" dirty="0" err="1"/>
              <a:t>yoluyla</a:t>
            </a:r>
            <a:r>
              <a:rPr lang="en-US" altLang="tr-TR" dirty="0"/>
              <a:t> </a:t>
            </a:r>
            <a:r>
              <a:rPr lang="en-US" altLang="tr-TR" dirty="0" err="1"/>
              <a:t>veri</a:t>
            </a:r>
            <a:r>
              <a:rPr lang="en-US" altLang="tr-TR" dirty="0"/>
              <a:t> </a:t>
            </a:r>
            <a:r>
              <a:rPr lang="en-US" altLang="tr-TR" dirty="0" err="1"/>
              <a:t>toplama</a:t>
            </a:r>
            <a:r>
              <a:rPr lang="en-US" altLang="tr-TR" dirty="0"/>
              <a:t> </a:t>
            </a:r>
            <a:r>
              <a:rPr lang="en-US" altLang="tr-TR" dirty="0" err="1"/>
              <a:t>tekniğidir</a:t>
            </a:r>
            <a:r>
              <a:rPr lang="en-US" altLang="tr-TR" dirty="0"/>
              <a:t>. </a:t>
            </a:r>
            <a:r>
              <a:rPr lang="en-US" altLang="tr-TR" dirty="0" err="1"/>
              <a:t>Görüşme</a:t>
            </a:r>
            <a:r>
              <a:rPr lang="en-US" altLang="tr-TR" dirty="0"/>
              <a:t> </a:t>
            </a:r>
            <a:r>
              <a:rPr lang="en-US" altLang="tr-TR" dirty="0" err="1"/>
              <a:t>yüzyüze</a:t>
            </a:r>
            <a:r>
              <a:rPr lang="en-US" altLang="tr-TR" dirty="0"/>
              <a:t> </a:t>
            </a:r>
            <a:r>
              <a:rPr lang="en-US" altLang="tr-TR" dirty="0" err="1"/>
              <a:t>yapılabildiği</a:t>
            </a:r>
            <a:r>
              <a:rPr lang="en-US" altLang="tr-TR" dirty="0"/>
              <a:t> </a:t>
            </a:r>
            <a:r>
              <a:rPr lang="en-US" altLang="tr-TR" dirty="0" err="1"/>
              <a:t>gibi</a:t>
            </a:r>
            <a:r>
              <a:rPr lang="tr-TR" altLang="tr-TR" dirty="0"/>
              <a:t>,</a:t>
            </a:r>
            <a:r>
              <a:rPr lang="en-US" altLang="tr-TR" dirty="0"/>
              <a:t> </a:t>
            </a:r>
            <a:r>
              <a:rPr lang="en-US" altLang="tr-TR" dirty="0" err="1"/>
              <a:t>telefon</a:t>
            </a:r>
            <a:r>
              <a:rPr lang="en-US" altLang="tr-TR" dirty="0"/>
              <a:t> </a:t>
            </a:r>
            <a:r>
              <a:rPr lang="en-US" altLang="tr-TR" dirty="0" err="1"/>
              <a:t>gibi</a:t>
            </a:r>
            <a:r>
              <a:rPr lang="en-US" altLang="tr-TR" dirty="0"/>
              <a:t> </a:t>
            </a:r>
            <a:r>
              <a:rPr lang="en-US" altLang="tr-TR" dirty="0" err="1"/>
              <a:t>iletişim</a:t>
            </a:r>
            <a:r>
              <a:rPr lang="en-US" altLang="tr-TR" dirty="0"/>
              <a:t> </a:t>
            </a:r>
            <a:r>
              <a:rPr lang="en-US" altLang="tr-TR" dirty="0" err="1"/>
              <a:t>araçlarıyla</a:t>
            </a:r>
            <a:r>
              <a:rPr lang="en-US" altLang="tr-TR" dirty="0"/>
              <a:t> da </a:t>
            </a:r>
            <a:r>
              <a:rPr lang="en-US" altLang="tr-TR" dirty="0" err="1"/>
              <a:t>yapılabilir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en-US" altLang="tr-TR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tr-TR" dirty="0" err="1"/>
              <a:t>Görüşmede</a:t>
            </a:r>
            <a:r>
              <a:rPr lang="en-US" altLang="tr-TR" dirty="0"/>
              <a:t> </a:t>
            </a:r>
            <a:r>
              <a:rPr lang="en-US" altLang="tr-TR" dirty="0" err="1"/>
              <a:t>iletişimi</a:t>
            </a:r>
            <a:r>
              <a:rPr lang="en-US" altLang="tr-TR" dirty="0"/>
              <a:t> </a:t>
            </a:r>
            <a:r>
              <a:rPr lang="en-US" altLang="tr-TR" dirty="0" err="1"/>
              <a:t>sağlamak</a:t>
            </a:r>
            <a:r>
              <a:rPr lang="en-US" altLang="tr-TR" dirty="0"/>
              <a:t>, </a:t>
            </a:r>
            <a:r>
              <a:rPr lang="en-US" altLang="tr-TR" dirty="0" err="1"/>
              <a:t>sürdürmek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veri</a:t>
            </a:r>
            <a:r>
              <a:rPr lang="en-US" altLang="tr-TR" dirty="0"/>
              <a:t> </a:t>
            </a:r>
            <a:r>
              <a:rPr lang="en-US" altLang="tr-TR" dirty="0" err="1"/>
              <a:t>toplayabilmek</a:t>
            </a:r>
            <a:r>
              <a:rPr lang="en-US" altLang="tr-TR" dirty="0"/>
              <a:t> </a:t>
            </a:r>
            <a:r>
              <a:rPr lang="en-US" altLang="tr-TR" dirty="0" err="1"/>
              <a:t>kolay</a:t>
            </a:r>
            <a:r>
              <a:rPr lang="en-US" altLang="tr-TR" dirty="0"/>
              <a:t> </a:t>
            </a:r>
            <a:r>
              <a:rPr lang="en-US" altLang="tr-TR" dirty="0" err="1"/>
              <a:t>değildir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tr-TR" altLang="tr-TR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tr-TR" dirty="0" err="1"/>
              <a:t>Görüşmede</a:t>
            </a:r>
            <a:r>
              <a:rPr lang="en-US" altLang="tr-TR" dirty="0"/>
              <a:t> </a:t>
            </a:r>
            <a:r>
              <a:rPr lang="en-US" altLang="tr-TR" dirty="0" err="1"/>
              <a:t>söylenenlerin</a:t>
            </a:r>
            <a:r>
              <a:rPr lang="en-US" altLang="tr-TR" dirty="0"/>
              <a:t> </a:t>
            </a:r>
            <a:r>
              <a:rPr lang="en-US" altLang="tr-TR" dirty="0" err="1"/>
              <a:t>yüzeysel</a:t>
            </a:r>
            <a:r>
              <a:rPr lang="en-US" altLang="tr-TR" dirty="0"/>
              <a:t>  </a:t>
            </a:r>
            <a:r>
              <a:rPr lang="en-US" altLang="tr-TR" dirty="0" err="1"/>
              <a:t>anlamları</a:t>
            </a:r>
            <a:r>
              <a:rPr lang="en-US" altLang="tr-TR" dirty="0"/>
              <a:t> </a:t>
            </a:r>
            <a:r>
              <a:rPr lang="en-US" altLang="tr-TR" dirty="0" err="1"/>
              <a:t>yanında</a:t>
            </a:r>
            <a:r>
              <a:rPr lang="en-US" altLang="tr-TR" dirty="0"/>
              <a:t> </a:t>
            </a:r>
            <a:r>
              <a:rPr lang="en-US" altLang="tr-TR" dirty="0" err="1"/>
              <a:t>gerçek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derinliğine</a:t>
            </a:r>
            <a:r>
              <a:rPr lang="en-US" altLang="tr-TR" dirty="0"/>
              <a:t> </a:t>
            </a:r>
            <a:r>
              <a:rPr lang="en-US" altLang="tr-TR" dirty="0" err="1"/>
              <a:t>anlamlar</a:t>
            </a:r>
            <a:r>
              <a:rPr lang="tr-TR" altLang="tr-TR" dirty="0"/>
              <a:t> </a:t>
            </a:r>
            <a:r>
              <a:rPr lang="en-US" altLang="tr-TR" dirty="0"/>
              <a:t>da </a:t>
            </a:r>
            <a:r>
              <a:rPr lang="en-US" altLang="tr-TR" dirty="0" err="1"/>
              <a:t>çıkartılabilir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tr-TR" altLang="tr-TR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altLang="tr-TR" dirty="0" err="1"/>
              <a:t>Kolay</a:t>
            </a:r>
            <a:r>
              <a:rPr lang="en-US" altLang="tr-TR" dirty="0"/>
              <a:t> </a:t>
            </a:r>
            <a:r>
              <a:rPr lang="en-US" altLang="tr-TR" dirty="0" err="1"/>
              <a:t>görünmekle</a:t>
            </a:r>
            <a:r>
              <a:rPr lang="en-US" altLang="tr-TR" dirty="0"/>
              <a:t> </a:t>
            </a:r>
            <a:r>
              <a:rPr lang="en-US" altLang="tr-TR" dirty="0" err="1"/>
              <a:t>birlikte</a:t>
            </a:r>
            <a:r>
              <a:rPr lang="en-US" altLang="tr-TR" dirty="0"/>
              <a:t> </a:t>
            </a:r>
            <a:r>
              <a:rPr lang="en-US" altLang="tr-TR" dirty="0" err="1"/>
              <a:t>görüşmecilerin</a:t>
            </a:r>
            <a:r>
              <a:rPr lang="en-US" altLang="tr-TR" dirty="0"/>
              <a:t> </a:t>
            </a:r>
            <a:r>
              <a:rPr lang="en-US" altLang="tr-TR" dirty="0" err="1"/>
              <a:t>seçimi</a:t>
            </a:r>
            <a:r>
              <a:rPr lang="tr-TR" altLang="tr-TR" dirty="0"/>
              <a:t> ve</a:t>
            </a:r>
            <a:r>
              <a:rPr lang="en-US" altLang="tr-TR" dirty="0"/>
              <a:t> </a:t>
            </a:r>
            <a:r>
              <a:rPr lang="en-US" altLang="tr-TR" dirty="0" err="1"/>
              <a:t>eğitimi</a:t>
            </a:r>
            <a:r>
              <a:rPr lang="en-US" altLang="tr-TR" dirty="0"/>
              <a:t> </a:t>
            </a:r>
            <a:r>
              <a:rPr lang="en-US" altLang="tr-TR" dirty="0" err="1"/>
              <a:t>özel</a:t>
            </a:r>
            <a:r>
              <a:rPr lang="en-US" altLang="tr-TR" dirty="0"/>
              <a:t> </a:t>
            </a:r>
            <a:r>
              <a:rPr lang="en-US" altLang="tr-TR" dirty="0" err="1"/>
              <a:t>çaba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duyarlık</a:t>
            </a:r>
            <a:r>
              <a:rPr lang="en-US" altLang="tr-TR" dirty="0"/>
              <a:t> </a:t>
            </a:r>
            <a:r>
              <a:rPr lang="en-US" altLang="tr-TR" dirty="0" err="1"/>
              <a:t>gerektirir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tr-TR" altLang="tr-TR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Karasar</a:t>
            </a:r>
            <a:r>
              <a:rPr lang="tr-TR" altLang="tr-TR" dirty="0" smtClean="0"/>
              <a:t>, 2012)</a:t>
            </a:r>
            <a:endParaRPr lang="tr-TR" altLang="tr-TR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tr-TR" altLang="tr-TR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tr-TR" alt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204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20746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/>
              <a:t>Veri Toplama Teknikleri (Büyüköztürk vd., 2013)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Görüşme </a:t>
            </a:r>
            <a:r>
              <a:rPr lang="tr-TR" dirty="0" smtClean="0"/>
              <a:t>tekniğinin avantajları;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Zengin bilgiye sahip katılımcıların ilk açıklamasını koruması,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Görüşmelerin </a:t>
            </a:r>
            <a:r>
              <a:rPr lang="tr-TR" dirty="0"/>
              <a:t>araştırma sürecinin herhangi bir aşamasında kullanılabilmesi,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Görüşmecinin hazır olacağından katılımcıların sorularını anında cevaplandırabilmesi ve karmaşık yönergelerin görüşmeci tarafından anlaşılır kılınması,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Görüşmelerin, görüşmeci ile katılımcılar arasındaki işbirliğinde en etkili yol </a:t>
            </a:r>
            <a:r>
              <a:rPr lang="tr-TR" dirty="0" smtClean="0"/>
              <a:t>olması</a:t>
            </a:r>
            <a:endParaRPr lang="tr-TR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Görüşmeci ile katılımcılar arasında güven ve dostluk kurulması ile karmaşık ve hassas konuların ifade </a:t>
            </a:r>
            <a:r>
              <a:rPr lang="tr-TR" dirty="0" smtClean="0"/>
              <a:t>edilebilmesi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(Büyüköztürk vd., 2013)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1636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Görüşme tekniğinin </a:t>
            </a:r>
            <a:r>
              <a:rPr lang="tr-TR" dirty="0" smtClean="0"/>
              <a:t>dezavantajları;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Görüşmecinin eğitilmesinin ve hazırlanmasının zaman alması,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Tanışmanın, dostça ilişki kurabilmenin ve analizlerdeki veri yoğunluğunun zaman alması,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Görüşmecinin görünüşü, konuşması, beklentileri, görüşme tipi/çeşidi,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Görüşmecinin görüşülen kişi ile ayak uydurmak durumunda kalması,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Görüşmecinin sosyal kabul edilebilme, onaylama ve itiraz etmeme etkisi gibi durumlara karşı yanlı </a:t>
            </a:r>
            <a:r>
              <a:rPr lang="tr-TR" dirty="0" smtClean="0"/>
              <a:t>davranabilmesi </a:t>
            </a:r>
            <a:endParaRPr lang="tr-TR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(Büyüköztürk vd., 2013)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972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Veri Toplama Teknikleri (Büyüköztürk vd., 2013)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Görüşmenin </a:t>
            </a:r>
            <a:r>
              <a:rPr lang="tr-TR" b="1" dirty="0" smtClean="0"/>
              <a:t>Sınıflandırılması;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dirty="0" smtClean="0"/>
              <a:t>Yapılandırılmış görüşme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dirty="0"/>
              <a:t>Yapılandırılmamış </a:t>
            </a:r>
            <a:r>
              <a:rPr lang="tr-TR" dirty="0" smtClean="0"/>
              <a:t>görüşme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dirty="0"/>
              <a:t>Yarı yapılandırılmış </a:t>
            </a:r>
            <a:r>
              <a:rPr lang="tr-TR" dirty="0" smtClean="0"/>
              <a:t>görüşme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dirty="0" err="1"/>
              <a:t>Etnografik</a:t>
            </a:r>
            <a:r>
              <a:rPr lang="tr-TR" dirty="0"/>
              <a:t> </a:t>
            </a:r>
            <a:r>
              <a:rPr lang="tr-TR" dirty="0" smtClean="0"/>
              <a:t>görüşme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dirty="0"/>
              <a:t>Odak grup </a:t>
            </a:r>
            <a:r>
              <a:rPr lang="tr-TR" dirty="0" smtClean="0"/>
              <a:t>görüşmesi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i="1" dirty="0" smtClean="0"/>
              <a:t>(Büyüköztürk </a:t>
            </a:r>
            <a:r>
              <a:rPr lang="tr-TR" i="1" dirty="0"/>
              <a:t>vd., 2013)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43161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</a:t>
            </a:r>
            <a:r>
              <a:rPr lang="tr-TR" sz="2200" dirty="0" smtClean="0"/>
              <a:t>ve </a:t>
            </a:r>
            <a:r>
              <a:rPr lang="tr-TR" sz="2200" dirty="0"/>
              <a:t>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7399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440</Words>
  <Application>Microsoft Office PowerPoint</Application>
  <PresentationFormat>Geniş ekran</PresentationFormat>
  <Paragraphs>84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Gözlem ve Görüşme</vt:lpstr>
      <vt:lpstr>PowerPoint Sunusu</vt:lpstr>
      <vt:lpstr>PowerPoint Sunusu</vt:lpstr>
      <vt:lpstr>PowerPoint Sunusu</vt:lpstr>
      <vt:lpstr>PowerPoint Sunusu</vt:lpstr>
      <vt:lpstr>Veri Toplama Teknikleri (Büyüköztürk vd., 2013)</vt:lpstr>
      <vt:lpstr>PowerPoint Sunusu</vt:lpstr>
      <vt:lpstr>Veri Toplama Teknikleri (Büyüköztürk vd., 2013)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84</cp:revision>
  <dcterms:created xsi:type="dcterms:W3CDTF">2017-05-17T14:13:10Z</dcterms:created>
  <dcterms:modified xsi:type="dcterms:W3CDTF">2018-01-30T12:39:12Z</dcterms:modified>
</cp:coreProperties>
</file>