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39"/>
  </p:notesMasterIdLst>
  <p:sldIdLst>
    <p:sldId id="256" r:id="rId2"/>
    <p:sldId id="257" r:id="rId3"/>
    <p:sldId id="295" r:id="rId4"/>
    <p:sldId id="258" r:id="rId5"/>
    <p:sldId id="260" r:id="rId6"/>
    <p:sldId id="261" r:id="rId7"/>
    <p:sldId id="262" r:id="rId8"/>
    <p:sldId id="297" r:id="rId9"/>
    <p:sldId id="263" r:id="rId10"/>
    <p:sldId id="298" r:id="rId11"/>
    <p:sldId id="264" r:id="rId12"/>
    <p:sldId id="265" r:id="rId13"/>
    <p:sldId id="266" r:id="rId14"/>
    <p:sldId id="259" r:id="rId15"/>
    <p:sldId id="268" r:id="rId16"/>
    <p:sldId id="29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9" r:id="rId26"/>
    <p:sldId id="290" r:id="rId27"/>
    <p:sldId id="277" r:id="rId28"/>
    <p:sldId id="291" r:id="rId29"/>
    <p:sldId id="292" r:id="rId30"/>
    <p:sldId id="293" r:id="rId31"/>
    <p:sldId id="294" r:id="rId32"/>
    <p:sldId id="280" r:id="rId33"/>
    <p:sldId id="281" r:id="rId34"/>
    <p:sldId id="282" r:id="rId35"/>
    <p:sldId id="283" r:id="rId36"/>
    <p:sldId id="267" r:id="rId37"/>
    <p:sldId id="288" r:id="rId38"/>
  </p:sldIdLst>
  <p:sldSz cx="9144000" cy="6858000" type="screen4x3"/>
  <p:notesSz cx="7099300" cy="10234613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808080"/>
    <a:srgbClr val="0E29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8" autoAdjust="0"/>
    <p:restoredTop sz="94852" autoAdjust="0"/>
  </p:normalViewPr>
  <p:slideViewPr>
    <p:cSldViewPr>
      <p:cViewPr varScale="1">
        <p:scale>
          <a:sx n="70" d="100"/>
          <a:sy n="70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Click to edit Master text styles</a:t>
            </a:r>
          </a:p>
          <a:p>
            <a:pPr lvl="1"/>
            <a:r>
              <a:rPr lang="de-CH" noProof="0" smtClean="0"/>
              <a:t>Second level</a:t>
            </a:r>
          </a:p>
          <a:p>
            <a:pPr lvl="2"/>
            <a:r>
              <a:rPr lang="de-CH" noProof="0" smtClean="0"/>
              <a:t>Third level</a:t>
            </a:r>
          </a:p>
          <a:p>
            <a:pPr lvl="3"/>
            <a:r>
              <a:rPr lang="de-CH" noProof="0" smtClean="0"/>
              <a:t>Fourth level</a:t>
            </a:r>
          </a:p>
          <a:p>
            <a:pPr lvl="4"/>
            <a:r>
              <a:rPr lang="de-CH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491E6579-0F8F-4299-9218-DF615EC15B6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165232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83201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439841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722035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783354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969930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270325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77160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55811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851312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318">
              <a:defRPr sz="2600">
                <a:solidFill>
                  <a:schemeClr val="tx1"/>
                </a:solidFill>
                <a:latin typeface="Arial" charset="0"/>
              </a:defRPr>
            </a:lvl1pPr>
            <a:lvl2pPr marL="789554" indent="-303675" defTabSz="990318">
              <a:defRPr sz="2600">
                <a:solidFill>
                  <a:schemeClr val="tx1"/>
                </a:solidFill>
                <a:latin typeface="Arial" charset="0"/>
              </a:defRPr>
            </a:lvl2pPr>
            <a:lvl3pPr marL="1214699" indent="-242940" defTabSz="990318">
              <a:defRPr sz="2600">
                <a:solidFill>
                  <a:schemeClr val="tx1"/>
                </a:solidFill>
                <a:latin typeface="Arial" charset="0"/>
              </a:defRPr>
            </a:lvl3pPr>
            <a:lvl4pPr marL="1700579" indent="-242940" defTabSz="990318">
              <a:defRPr sz="2600">
                <a:solidFill>
                  <a:schemeClr val="tx1"/>
                </a:solidFill>
                <a:latin typeface="Arial" charset="0"/>
              </a:defRPr>
            </a:lvl4pPr>
            <a:lvl5pPr marL="2186458" indent="-242940" defTabSz="990318">
              <a:defRPr sz="2600">
                <a:solidFill>
                  <a:schemeClr val="tx1"/>
                </a:solidFill>
                <a:latin typeface="Arial" charset="0"/>
              </a:defRPr>
            </a:lvl5pPr>
            <a:lvl6pPr marL="2672337" indent="-242940" defTabSz="990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3158217" indent="-242940" defTabSz="990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644097" indent="-242940" defTabSz="990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4129976" indent="-242940" defTabSz="990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FA26F2C-C5CC-42C8-9E09-3C6C03CA1E6A}" type="slidenum">
              <a:rPr lang="en-US" sz="1300"/>
              <a:pPr/>
              <a:t>32</a:t>
            </a:fld>
            <a:endParaRPr lang="en-US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897" y="4862142"/>
            <a:ext cx="5205510" cy="4605227"/>
          </a:xfrm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318">
              <a:defRPr sz="2600">
                <a:solidFill>
                  <a:schemeClr val="tx1"/>
                </a:solidFill>
                <a:latin typeface="Arial" charset="0"/>
              </a:defRPr>
            </a:lvl1pPr>
            <a:lvl2pPr marL="789554" indent="-303675" defTabSz="990318">
              <a:defRPr sz="2600">
                <a:solidFill>
                  <a:schemeClr val="tx1"/>
                </a:solidFill>
                <a:latin typeface="Arial" charset="0"/>
              </a:defRPr>
            </a:lvl2pPr>
            <a:lvl3pPr marL="1214699" indent="-242940" defTabSz="990318">
              <a:defRPr sz="2600">
                <a:solidFill>
                  <a:schemeClr val="tx1"/>
                </a:solidFill>
                <a:latin typeface="Arial" charset="0"/>
              </a:defRPr>
            </a:lvl3pPr>
            <a:lvl4pPr marL="1700579" indent="-242940" defTabSz="990318">
              <a:defRPr sz="2600">
                <a:solidFill>
                  <a:schemeClr val="tx1"/>
                </a:solidFill>
                <a:latin typeface="Arial" charset="0"/>
              </a:defRPr>
            </a:lvl4pPr>
            <a:lvl5pPr marL="2186458" indent="-242940" defTabSz="990318">
              <a:defRPr sz="2600">
                <a:solidFill>
                  <a:schemeClr val="tx1"/>
                </a:solidFill>
                <a:latin typeface="Arial" charset="0"/>
              </a:defRPr>
            </a:lvl5pPr>
            <a:lvl6pPr marL="2672337" indent="-242940" defTabSz="990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3158217" indent="-242940" defTabSz="990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644097" indent="-242940" defTabSz="990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4129976" indent="-242940" defTabSz="990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07D1A6-7DD8-4002-BEC8-21FF4589F8A2}" type="slidenum">
              <a:rPr lang="en-US" sz="1300"/>
              <a:pPr/>
              <a:t>33</a:t>
            </a:fld>
            <a:endParaRPr 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897" y="4862142"/>
            <a:ext cx="5205510" cy="4605227"/>
          </a:xfrm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182317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318">
              <a:defRPr sz="2600">
                <a:solidFill>
                  <a:schemeClr val="tx1"/>
                </a:solidFill>
                <a:latin typeface="Arial" charset="0"/>
              </a:defRPr>
            </a:lvl1pPr>
            <a:lvl2pPr marL="789554" indent="-303675" defTabSz="990318">
              <a:defRPr sz="2600">
                <a:solidFill>
                  <a:schemeClr val="tx1"/>
                </a:solidFill>
                <a:latin typeface="Arial" charset="0"/>
              </a:defRPr>
            </a:lvl2pPr>
            <a:lvl3pPr marL="1214699" indent="-242940" defTabSz="990318">
              <a:defRPr sz="2600">
                <a:solidFill>
                  <a:schemeClr val="tx1"/>
                </a:solidFill>
                <a:latin typeface="Arial" charset="0"/>
              </a:defRPr>
            </a:lvl3pPr>
            <a:lvl4pPr marL="1700579" indent="-242940" defTabSz="990318">
              <a:defRPr sz="2600">
                <a:solidFill>
                  <a:schemeClr val="tx1"/>
                </a:solidFill>
                <a:latin typeface="Arial" charset="0"/>
              </a:defRPr>
            </a:lvl4pPr>
            <a:lvl5pPr marL="2186458" indent="-242940" defTabSz="990318">
              <a:defRPr sz="2600">
                <a:solidFill>
                  <a:schemeClr val="tx1"/>
                </a:solidFill>
                <a:latin typeface="Arial" charset="0"/>
              </a:defRPr>
            </a:lvl5pPr>
            <a:lvl6pPr marL="2672337" indent="-242940" defTabSz="990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3158217" indent="-242940" defTabSz="990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644097" indent="-242940" defTabSz="990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4129976" indent="-242940" defTabSz="990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35D763-588D-4267-81D2-850EFD191974}" type="slidenum">
              <a:rPr lang="en-US" sz="1300"/>
              <a:pPr/>
              <a:t>34</a:t>
            </a:fld>
            <a:endParaRPr 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897" y="4862142"/>
            <a:ext cx="5205510" cy="4605227"/>
          </a:xfrm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61162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47019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224817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792304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51255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355435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604566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61444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OSignet_frb_rgb_14m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6207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24013" y="471488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54000" indent="-254000" algn="l">
              <a:defRPr/>
            </a:pPr>
            <a:r>
              <a:rPr lang="en-GB" sz="1100" b="1">
                <a:solidFill>
                  <a:srgbClr val="0E2960"/>
                </a:solidFill>
                <a:latin typeface="Arial" charset="0"/>
                <a:ea typeface="ＭＳ Ｐゴシック" pitchFamily="34" charset="-128"/>
              </a:rPr>
              <a:t>AO Foundation</a:t>
            </a:r>
            <a:endParaRPr lang="en-GB" sz="1100">
              <a:solidFill>
                <a:srgbClr val="0E2960"/>
              </a:solidFill>
              <a:latin typeface="Arial" charset="0"/>
              <a:ea typeface="ＭＳ Ｐゴシック" pitchFamily="34" charset="-128"/>
            </a:endParaRPr>
          </a:p>
          <a:p>
            <a:pPr marL="254000" indent="-254000" algn="l">
              <a:defRPr/>
            </a:pPr>
            <a:r>
              <a:rPr lang="en-GB" sz="1100">
                <a:solidFill>
                  <a:srgbClr val="0E2960"/>
                </a:solidFill>
                <a:latin typeface="Arial" charset="0"/>
                <a:ea typeface="ＭＳ Ｐゴシック" pitchFamily="34" charset="-128"/>
              </a:rPr>
              <a:t>	Education</a:t>
            </a:r>
            <a:endParaRPr lang="de-CH" sz="1800">
              <a:latin typeface="Arial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4427538" y="1700213"/>
            <a:ext cx="411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7" name="Picture 27" descr="50_years_20mm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8175" y="381000"/>
            <a:ext cx="4000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0825"/>
            <a:ext cx="8277225" cy="4683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57388"/>
            <a:ext cx="8277225" cy="468312"/>
          </a:xfrm>
        </p:spPr>
        <p:txBody>
          <a:bodyPr lIns="0" tIns="0" rIns="0" bIns="0"/>
          <a:lstStyle>
            <a:lvl1pPr marL="0" indent="0">
              <a:lnSpc>
                <a:spcPts val="3400"/>
              </a:lnSpc>
              <a:buFontTx/>
              <a:buNone/>
              <a:defRPr sz="3200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64689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189D-8761-43AF-877C-C80AC8BD5419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07722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89713" y="381000"/>
            <a:ext cx="2068512" cy="5818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56313" cy="5818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C7890-D90E-4B3A-80F8-FD98D95EB21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711707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D209A-2CF5-4C05-83D7-B2FE2456F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0880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E720-865A-413B-AC4A-5E9DA6D6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420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9C54-097A-4AD1-B4F5-E1A27CAA1A1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5590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3B21-1ED6-4941-973B-3553A8C2C76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43278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81000" y="1520825"/>
            <a:ext cx="40624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95813" y="1520825"/>
            <a:ext cx="40624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5D907-D1A2-4438-8A22-4AD18EEABC9A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408059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3295A-99FA-4DC8-B998-B5A01AACFE1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41317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04EA8-5639-4A87-8D72-522CF15BF60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24093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2A8DB-855E-444C-A097-ECA5109D063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421279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53DF-63EC-4969-BC0A-E4AE4ADB82F7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34069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48300-774F-4C48-898C-7DA5F94BE46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59393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277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  <a:endParaRPr lang="de-CH" altLang="tr-TR" smtClean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602413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latin typeface="Arial" charset="0"/>
              </a:defRPr>
            </a:lvl1pPr>
          </a:lstStyle>
          <a:p>
            <a:pPr>
              <a:defRPr/>
            </a:pPr>
            <a:fld id="{1855CEA8-889B-4634-8E81-B72827A7DAF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  <p:pic>
        <p:nvPicPr>
          <p:cNvPr id="2052" name="Picture 10" descr="AOSignet_frb_rgb_14m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345238"/>
            <a:ext cx="444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0825"/>
            <a:ext cx="827722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tr-TR" smtClean="0"/>
              <a:t>Textmasterformate durch Klicken bearbeiten</a:t>
            </a:r>
          </a:p>
          <a:p>
            <a:pPr lvl="1"/>
            <a:r>
              <a:rPr lang="de-DE" altLang="tr-TR" smtClean="0"/>
              <a:t>Zweite Ebene</a:t>
            </a:r>
          </a:p>
          <a:p>
            <a:pPr lvl="2"/>
            <a:r>
              <a:rPr lang="de-DE" altLang="tr-TR" smtClean="0"/>
              <a:t>Dritte Ebene</a:t>
            </a:r>
          </a:p>
          <a:p>
            <a:pPr lvl="3"/>
            <a:r>
              <a:rPr lang="de-DE" altLang="tr-TR" smtClean="0"/>
              <a:t>Vierte Ebene</a:t>
            </a:r>
          </a:p>
          <a:p>
            <a:pPr lvl="4"/>
            <a:r>
              <a:rPr lang="de-DE" altLang="tr-TR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4" r:id="rId12"/>
    <p:sldLayoutId id="2147483815" r:id="rId1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953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81000" y="6096000"/>
            <a:ext cx="41925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ts val="1800"/>
              </a:lnSpc>
            </a:pPr>
            <a:r>
              <a:rPr lang="tr-TR" altLang="tr-TR" sz="1600" b="1" dirty="0" smtClean="0">
                <a:solidFill>
                  <a:srgbClr val="808080"/>
                </a:solidFill>
              </a:rPr>
              <a:t>Dr. Mahmut KALEM</a:t>
            </a:r>
            <a:endParaRPr lang="de-CH" altLang="tr-TR" sz="1600" b="1" dirty="0">
              <a:solidFill>
                <a:srgbClr val="808080"/>
              </a:solidFill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724400" y="6096000"/>
            <a:ext cx="3886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tr-TR" altLang="tr-TR" sz="1600" b="1" dirty="0" smtClean="0">
                <a:solidFill>
                  <a:srgbClr val="808080"/>
                </a:solidFill>
              </a:rPr>
              <a:t>Ankara Üniversitesi Tıp Fakültesi</a:t>
            </a:r>
          </a:p>
          <a:p>
            <a:pPr algn="r" eaLnBrk="1" hangingPunct="1">
              <a:lnSpc>
                <a:spcPts val="1800"/>
              </a:lnSpc>
            </a:pPr>
            <a:r>
              <a:rPr lang="tr-TR" altLang="tr-TR" sz="1600" b="1" dirty="0" smtClean="0">
                <a:solidFill>
                  <a:srgbClr val="808080"/>
                </a:solidFill>
              </a:rPr>
              <a:t>Ortopedi ve Travmatoloji Anabilim Dalı</a:t>
            </a:r>
          </a:p>
          <a:p>
            <a:pPr algn="r" eaLnBrk="1" hangingPunct="1">
              <a:lnSpc>
                <a:spcPts val="1800"/>
              </a:lnSpc>
            </a:pPr>
            <a:r>
              <a:rPr lang="tr-TR" altLang="tr-TR" sz="1600" b="1" dirty="0" smtClean="0">
                <a:solidFill>
                  <a:srgbClr val="808080"/>
                </a:solidFill>
              </a:rPr>
              <a:t>2015</a:t>
            </a:r>
            <a:endParaRPr lang="de-CH" altLang="tr-TR" sz="1600" b="1" dirty="0">
              <a:solidFill>
                <a:srgbClr val="808080"/>
              </a:solidFill>
            </a:endParaRPr>
          </a:p>
        </p:txBody>
      </p:sp>
      <p:sp>
        <p:nvSpPr>
          <p:cNvPr id="7173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2123728" y="2924944"/>
            <a:ext cx="5184576" cy="1512168"/>
          </a:xfrm>
        </p:spPr>
        <p:txBody>
          <a:bodyPr/>
          <a:lstStyle/>
          <a:p>
            <a:pPr eaLnBrk="1" hangingPunct="1"/>
            <a:r>
              <a:rPr lang="tr-TR" altLang="tr-TR" sz="4400" dirty="0" smtClean="0"/>
              <a:t>Çocuk Kırıkları</a:t>
            </a:r>
            <a:endParaRPr lang="en-US" altLang="tr-TR" sz="4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1686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2" name="Picture 4" descr="C:\Documents and Settings\user\Desktop\FEMUR KIRIĞI\DOGRU,KUZEY DOGU\DOGRU,KUZEY DOGU\DOGRU,KUZEY DOGU.Ser2.Img0.jpg"/>
          <p:cNvPicPr>
            <a:picLocks noChangeAspect="1" noChangeArrowheads="1"/>
          </p:cNvPicPr>
          <p:nvPr/>
        </p:nvPicPr>
        <p:blipFill>
          <a:blip r:embed="rId2" cstate="print"/>
          <a:srcRect l="28652" r="26324"/>
          <a:stretch>
            <a:fillRect/>
          </a:stretch>
        </p:blipFill>
        <p:spPr bwMode="auto">
          <a:xfrm>
            <a:off x="6572264" y="1357298"/>
            <a:ext cx="1571636" cy="4071966"/>
          </a:xfrm>
          <a:prstGeom prst="rect">
            <a:avLst/>
          </a:prstGeom>
          <a:noFill/>
        </p:spPr>
      </p:pic>
      <p:pic>
        <p:nvPicPr>
          <p:cNvPr id="2054" name="Picture 6" descr="C:\Documents and Settings\user\Desktop\FEMUR KIRIĞI\DOGRU,KUZEY DOGU\DOGRU,KUZEY DOGU.Ser1.Img1.jpg"/>
          <p:cNvPicPr>
            <a:picLocks noChangeAspect="1" noChangeArrowheads="1"/>
          </p:cNvPicPr>
          <p:nvPr/>
        </p:nvPicPr>
        <p:blipFill>
          <a:blip r:embed="rId3" cstate="print"/>
          <a:srcRect l="37859" t="207" r="38957" b="207"/>
          <a:stretch>
            <a:fillRect/>
          </a:stretch>
        </p:blipFill>
        <p:spPr bwMode="auto">
          <a:xfrm>
            <a:off x="4429124" y="1357298"/>
            <a:ext cx="2071702" cy="4071942"/>
          </a:xfrm>
          <a:prstGeom prst="rect">
            <a:avLst/>
          </a:prstGeom>
          <a:noFill/>
        </p:spPr>
      </p:pic>
      <p:pic>
        <p:nvPicPr>
          <p:cNvPr id="2055" name="Picture 7" descr="C:\Documents and Settings\user\Desktop\FEMUR KIRIĞI\DOGRU,KUZEY DOGU\DOGRU,KUZEY DOGU.Ser3.Img1.jpg"/>
          <p:cNvPicPr>
            <a:picLocks noChangeAspect="1" noChangeArrowheads="1"/>
          </p:cNvPicPr>
          <p:nvPr/>
        </p:nvPicPr>
        <p:blipFill>
          <a:blip r:embed="rId4" cstate="print"/>
          <a:srcRect l="27215" t="207" r="49522"/>
          <a:stretch>
            <a:fillRect/>
          </a:stretch>
        </p:blipFill>
        <p:spPr bwMode="auto">
          <a:xfrm>
            <a:off x="428596" y="1357298"/>
            <a:ext cx="1928827" cy="4071966"/>
          </a:xfrm>
          <a:prstGeom prst="rect">
            <a:avLst/>
          </a:prstGeom>
          <a:noFill/>
        </p:spPr>
      </p:pic>
      <p:pic>
        <p:nvPicPr>
          <p:cNvPr id="2056" name="Picture 8" descr="C:\Documents and Settings\user\Desktop\FEMUR KIRIĞI\DOGRU,KUZEY DOGU\DOGRU,KUZEY DOGU.Ser2.Img1.jpg"/>
          <p:cNvPicPr>
            <a:picLocks noChangeAspect="1" noChangeArrowheads="1"/>
          </p:cNvPicPr>
          <p:nvPr/>
        </p:nvPicPr>
        <p:blipFill>
          <a:blip r:embed="rId5" cstate="print"/>
          <a:srcRect l="35854" r="39534"/>
          <a:stretch>
            <a:fillRect/>
          </a:stretch>
        </p:blipFill>
        <p:spPr bwMode="auto">
          <a:xfrm>
            <a:off x="2428860" y="1357298"/>
            <a:ext cx="1928826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6360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Büyüme plağına yakın kırıkta yeniden şekillenme çok etkilidir</a:t>
            </a:r>
            <a:endParaRPr lang="en-US" dirty="0" smtClean="0"/>
          </a:p>
        </p:txBody>
      </p:sp>
      <p:pic>
        <p:nvPicPr>
          <p:cNvPr id="13315" name="Picture 3" descr="npo000025"/>
          <p:cNvPicPr>
            <a:picLocks noChangeAspect="1" noChangeArrowheads="1"/>
          </p:cNvPicPr>
          <p:nvPr/>
        </p:nvPicPr>
        <p:blipFill>
          <a:blip r:embed="rId3" cstate="print">
            <a:lum bright="-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230562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 descr="npo0000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836863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10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5791200" cy="648072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 y</a:t>
            </a:r>
            <a:r>
              <a:rPr lang="tr-TR" dirty="0" smtClean="0"/>
              <a:t>ıl sonra</a:t>
            </a:r>
            <a:endParaRPr lang="en-US" dirty="0" smtClean="0"/>
          </a:p>
        </p:txBody>
      </p:sp>
      <p:pic>
        <p:nvPicPr>
          <p:cNvPr id="14339" name="Picture 3" descr="npo00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11308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 descr="npo00002b"/>
          <p:cNvPicPr>
            <a:picLocks noChangeAspect="1" noChangeArrowheads="1"/>
          </p:cNvPicPr>
          <p:nvPr/>
        </p:nvPicPr>
        <p:blipFill>
          <a:blip r:embed="rId4" cstate="print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20040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32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5791200" cy="576064"/>
          </a:xfrm>
        </p:spPr>
        <p:txBody>
          <a:bodyPr/>
          <a:lstStyle/>
          <a:p>
            <a:r>
              <a:rPr lang="en-US" dirty="0" smtClean="0"/>
              <a:t>2 </a:t>
            </a:r>
            <a:r>
              <a:rPr lang="en-US" dirty="0"/>
              <a:t>y</a:t>
            </a:r>
            <a:r>
              <a:rPr lang="tr-TR" dirty="0" err="1" smtClean="0"/>
              <a:t>ıl</a:t>
            </a:r>
            <a:r>
              <a:rPr lang="tr-TR" dirty="0" smtClean="0"/>
              <a:t> sonra</a:t>
            </a:r>
            <a:endParaRPr lang="en-US" dirty="0" smtClean="0"/>
          </a:p>
        </p:txBody>
      </p:sp>
      <p:pic>
        <p:nvPicPr>
          <p:cNvPr id="15363" name="Picture 3075" descr="npo0000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30495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3076" descr="npo00002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38"/>
          <a:stretch/>
        </p:blipFill>
        <p:spPr bwMode="auto">
          <a:xfrm>
            <a:off x="5364088" y="1196752"/>
            <a:ext cx="2514600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91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791200" cy="720080"/>
          </a:xfrm>
        </p:spPr>
        <p:txBody>
          <a:bodyPr>
            <a:normAutofit/>
          </a:bodyPr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77225" cy="4678363"/>
          </a:xfrm>
        </p:spPr>
        <p:txBody>
          <a:bodyPr>
            <a:normAutofit fontScale="92500" lnSpcReduction="10000"/>
          </a:bodyPr>
          <a:lstStyle/>
          <a:p>
            <a:r>
              <a:rPr lang="tr-TR" sz="3200" dirty="0" smtClean="0"/>
              <a:t>Çoğunlukla konservatif</a:t>
            </a:r>
          </a:p>
          <a:p>
            <a:pPr marL="0" indent="0">
              <a:buNone/>
            </a:pPr>
            <a:endParaRPr lang="tr-TR" sz="32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1" lang="tr-TR" sz="3200" dirty="0" smtClean="0"/>
              <a:t>Cerrahi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kumimoji="1" lang="tr-TR" sz="2800" dirty="0" smtClean="0"/>
              <a:t>Büyüme plağı yaralanması</a:t>
            </a:r>
            <a:r>
              <a:rPr kumimoji="1" lang="de-CH" sz="2800" dirty="0" smtClean="0"/>
              <a:t> </a:t>
            </a:r>
            <a:endParaRPr kumimoji="1" lang="de-CH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kumimoji="1" lang="tr-TR" sz="2800" dirty="0" smtClean="0"/>
              <a:t>Yerleştirilemeyen kırıklar</a:t>
            </a:r>
            <a:endParaRPr kumimoji="1" lang="de-CH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kumimoji="1" lang="tr-TR" sz="2800" dirty="0" smtClean="0"/>
              <a:t>Dengesiz uzun kemik kırıkları</a:t>
            </a:r>
            <a:endParaRPr kumimoji="1" lang="de-CH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kumimoji="1" lang="de-CH" sz="2800" dirty="0" smtClean="0"/>
              <a:t>Fem</a:t>
            </a:r>
            <a:r>
              <a:rPr kumimoji="1" lang="tr-TR" sz="2800" dirty="0" smtClean="0"/>
              <a:t>ur boyun kırığı</a:t>
            </a:r>
            <a:endParaRPr kumimoji="1" lang="de-CH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kumimoji="1" lang="tr-TR" sz="2800" dirty="0" smtClean="0"/>
              <a:t>Açık kırık</a:t>
            </a:r>
            <a:endParaRPr kumimoji="1" lang="de-CH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kumimoji="1" lang="de-CH" sz="2800" dirty="0" smtClean="0"/>
              <a:t>Pol</a:t>
            </a:r>
            <a:r>
              <a:rPr kumimoji="1" lang="tr-TR" sz="2800" dirty="0" smtClean="0"/>
              <a:t>itravma</a:t>
            </a:r>
            <a:endParaRPr kumimoji="1" lang="de-CH" sz="2800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E9C54-097A-4AD1-B4F5-E1A27CAA1A18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932929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91264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smtClean="0"/>
              <a:t>Büyüme Plağı:  </a:t>
            </a:r>
            <a:br>
              <a:rPr lang="tr-TR" dirty="0" smtClean="0"/>
            </a:br>
            <a:r>
              <a:rPr lang="tr-TR" dirty="0" smtClean="0"/>
              <a:t>Tedavi prensipleri</a:t>
            </a:r>
            <a:endParaRPr lang="de-CH" dirty="0" smtClean="0"/>
          </a:p>
        </p:txBody>
      </p:sp>
      <p:sp>
        <p:nvSpPr>
          <p:cNvPr id="19459" name="Rectangle 9"/>
          <p:cNvSpPr>
            <a:spLocks noGrp="1" noChangeArrowheads="1"/>
          </p:cNvSpPr>
          <p:nvPr>
            <p:ph idx="1"/>
          </p:nvPr>
        </p:nvSpPr>
        <p:spPr>
          <a:xfrm>
            <a:off x="285720" y="1916832"/>
            <a:ext cx="8858280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tr-TR" dirty="0" smtClean="0"/>
              <a:t>Büyüme plağı kırıklarında tam bir yeniden yerleştirme</a:t>
            </a:r>
            <a:endParaRPr lang="en-US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kumimoji="1" lang="tr-TR" dirty="0" smtClean="0"/>
              <a:t>Kalıcı şekil bozukluğu oluşabilir</a:t>
            </a:r>
            <a:endParaRPr kumimoji="1" lang="en-US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kumimoji="1" lang="tr-TR" dirty="0" smtClean="0"/>
              <a:t>Tekrarlayan düzeltme girişimleri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kumimoji="1" lang="tr-TR" dirty="0" smtClean="0"/>
              <a:t>Hastayı ve yakını bilgilendirme</a:t>
            </a:r>
            <a:r>
              <a:rPr kumimoji="1" lang="en-US" dirty="0" smtClean="0"/>
              <a:t> 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  <a:buFont typeface="Symbol" pitchFamily="18" charset="2"/>
              <a:buChar char="-"/>
            </a:pPr>
            <a:r>
              <a:rPr kumimoji="1" lang="tr-TR" sz="2800" dirty="0" smtClean="0"/>
              <a:t>Uzun süreli, yakın takip</a:t>
            </a:r>
            <a:endParaRPr kumimoji="1" lang="en-US" sz="2800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kumimoji="1" lang="en-US" dirty="0" smtClean="0"/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None/>
            </a:pPr>
            <a:endParaRPr kumimoji="1" lang="en-US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xmlns="" val="4062292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Epifiz</a:t>
            </a:r>
            <a:r>
              <a:rPr lang="en-US" dirty="0" smtClean="0"/>
              <a:t> </a:t>
            </a:r>
            <a:r>
              <a:rPr lang="en-US" dirty="0" err="1" smtClean="0"/>
              <a:t>kırıkları</a:t>
            </a:r>
            <a:r>
              <a:rPr lang="en-US" dirty="0" smtClean="0"/>
              <a:t>: </a:t>
            </a:r>
            <a:r>
              <a:rPr lang="tr-TR" dirty="0" err="1" smtClean="0"/>
              <a:t>G</a:t>
            </a:r>
            <a:r>
              <a:rPr lang="en-US" dirty="0" err="1" smtClean="0"/>
              <a:t>örülme</a:t>
            </a:r>
            <a:r>
              <a:rPr lang="en-US" dirty="0" smtClean="0"/>
              <a:t> </a:t>
            </a:r>
            <a:r>
              <a:rPr lang="en-US" dirty="0" err="1" smtClean="0"/>
              <a:t>sıklığı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Distal radius  %46</a:t>
            </a:r>
          </a:p>
          <a:p>
            <a:r>
              <a:rPr lang="en-US" dirty="0" smtClean="0"/>
              <a:t>Distal </a:t>
            </a:r>
            <a:r>
              <a:rPr lang="en-US" dirty="0" err="1" smtClean="0"/>
              <a:t>humerus</a:t>
            </a:r>
            <a:r>
              <a:rPr lang="en-US" dirty="0" smtClean="0"/>
              <a:t> %14</a:t>
            </a:r>
          </a:p>
          <a:p>
            <a:r>
              <a:rPr lang="en-US" dirty="0" smtClean="0"/>
              <a:t>Distal fibula %13</a:t>
            </a:r>
          </a:p>
          <a:p>
            <a:r>
              <a:rPr lang="en-US" dirty="0" smtClean="0"/>
              <a:t>Distal tibia %11</a:t>
            </a:r>
          </a:p>
          <a:p>
            <a:r>
              <a:rPr lang="en-US" dirty="0" smtClean="0"/>
              <a:t>Distal ulna %5</a:t>
            </a:r>
          </a:p>
          <a:p>
            <a:r>
              <a:rPr lang="en-US" dirty="0" err="1" smtClean="0"/>
              <a:t>Proksimal</a:t>
            </a:r>
            <a:r>
              <a:rPr lang="en-US" dirty="0" smtClean="0"/>
              <a:t> radius %5</a:t>
            </a:r>
          </a:p>
          <a:p>
            <a:r>
              <a:rPr lang="en-US" dirty="0" err="1" smtClean="0"/>
              <a:t>Proksimal</a:t>
            </a:r>
            <a:r>
              <a:rPr lang="en-US" dirty="0" smtClean="0"/>
              <a:t> </a:t>
            </a:r>
            <a:r>
              <a:rPr lang="en-US" dirty="0" err="1" smtClean="0"/>
              <a:t>humerus</a:t>
            </a:r>
            <a:r>
              <a:rPr lang="en-US" dirty="0" smtClean="0"/>
              <a:t> %3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E9C54-097A-4AD1-B4F5-E1A27CAA1A18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68413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5562600" cy="10207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Salter Harris </a:t>
            </a:r>
            <a:br>
              <a:rPr lang="en-US" dirty="0" smtClean="0"/>
            </a:br>
            <a:r>
              <a:rPr lang="tr-TR" dirty="0" smtClean="0"/>
              <a:t>Sınıflaması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72816"/>
            <a:ext cx="4191000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tr-TR" dirty="0" smtClean="0"/>
              <a:t>Tanımlayıcı </a:t>
            </a:r>
            <a:endParaRPr lang="en-US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tr-TR" dirty="0" err="1" smtClean="0"/>
              <a:t>Prognoz</a:t>
            </a:r>
            <a:r>
              <a:rPr lang="tr-TR" dirty="0" smtClean="0"/>
              <a:t> belirleyici</a:t>
            </a:r>
            <a:endParaRPr lang="en-US" dirty="0" smtClean="0"/>
          </a:p>
        </p:txBody>
      </p:sp>
      <p:pic>
        <p:nvPicPr>
          <p:cNvPr id="20484" name="Picture 4" descr="i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8413" y="76200"/>
            <a:ext cx="405447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80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5562600" cy="10207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Salter Harris</a:t>
            </a:r>
            <a:r>
              <a:rPr lang="tr-TR" dirty="0" smtClean="0"/>
              <a:t> Sınıflaması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268760"/>
            <a:ext cx="4028256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Salter Harris I</a:t>
            </a:r>
          </a:p>
          <a:p>
            <a:pPr lvl="1" eaLnBrk="1" hangingPunct="1">
              <a:buFont typeface="Arial" pitchFamily="34" charset="0"/>
              <a:buChar char="–"/>
            </a:pPr>
            <a:r>
              <a:rPr lang="tr-TR" sz="2800" dirty="0" smtClean="0"/>
              <a:t>Büyüme plağı boyunca</a:t>
            </a:r>
            <a:endParaRPr lang="en-US" sz="2800" dirty="0" smtClean="0"/>
          </a:p>
          <a:p>
            <a:pPr lvl="1" eaLnBrk="1" hangingPunct="1">
              <a:buFont typeface="Arial" pitchFamily="34" charset="0"/>
              <a:buChar char="–"/>
            </a:pPr>
            <a:r>
              <a:rPr lang="tr-TR" sz="2800" dirty="0" smtClean="0"/>
              <a:t>M</a:t>
            </a:r>
            <a:r>
              <a:rPr lang="en-US" sz="2800" dirty="0" smtClean="0"/>
              <a:t>eta</a:t>
            </a:r>
            <a:r>
              <a:rPr lang="tr-TR" sz="2800" dirty="0" smtClean="0"/>
              <a:t>fiz ve epifiz katılmamıştır</a:t>
            </a:r>
            <a:endParaRPr lang="en-US" sz="2800" dirty="0" smtClean="0"/>
          </a:p>
          <a:p>
            <a:pPr lvl="1" eaLnBrk="1" hangingPunct="1">
              <a:buFont typeface="Arial" pitchFamily="34" charset="0"/>
              <a:buChar char="–"/>
            </a:pPr>
            <a:r>
              <a:rPr lang="tr-TR" sz="2800" dirty="0" smtClean="0"/>
              <a:t>Tanı klinik</a:t>
            </a:r>
            <a:endParaRPr lang="en-US" sz="2800" dirty="0" smtClean="0"/>
          </a:p>
          <a:p>
            <a:pPr lvl="1" eaLnBrk="1" hangingPunct="1">
              <a:buFont typeface="Arial" pitchFamily="34" charset="0"/>
              <a:buChar char="–"/>
            </a:pPr>
            <a:r>
              <a:rPr lang="tr-TR" sz="2800" dirty="0" smtClean="0"/>
              <a:t>K</a:t>
            </a:r>
            <a:r>
              <a:rPr lang="en-US" sz="2800" dirty="0" err="1" smtClean="0"/>
              <a:t>onservati</a:t>
            </a:r>
            <a:r>
              <a:rPr lang="tr-TR" sz="2800" dirty="0" smtClean="0"/>
              <a:t>f </a:t>
            </a:r>
            <a:r>
              <a:rPr lang="tr-TR" sz="2800" dirty="0" err="1" smtClean="0"/>
              <a:t>tdv</a:t>
            </a:r>
            <a:endParaRPr lang="en-US" sz="2800" dirty="0" smtClean="0"/>
          </a:p>
        </p:txBody>
      </p:sp>
      <p:pic>
        <p:nvPicPr>
          <p:cNvPr id="21508" name="Picture 8" descr="salt1fib03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88" t="10223" r="9201" b="13100"/>
          <a:stretch>
            <a:fillRect/>
          </a:stretch>
        </p:blipFill>
        <p:spPr>
          <a:xfrm>
            <a:off x="6743090" y="77153"/>
            <a:ext cx="2286000" cy="3810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4" descr="i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06775"/>
            <a:ext cx="224313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4419600" y="4419600"/>
            <a:ext cx="2514600" cy="304800"/>
          </a:xfrm>
          <a:prstGeom prst="rightArrow">
            <a:avLst>
              <a:gd name="adj1" fmla="val 50000"/>
              <a:gd name="adj2" fmla="val 26873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69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Salter Harris </a:t>
            </a:r>
            <a:br>
              <a:rPr lang="en-US" dirty="0" smtClean="0"/>
            </a:br>
            <a:r>
              <a:rPr lang="tr-TR" dirty="0" smtClean="0"/>
              <a:t>Sınıflaması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4033018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Salter Harris II</a:t>
            </a:r>
          </a:p>
          <a:p>
            <a:pPr lvl="1">
              <a:buFont typeface="Arial" pitchFamily="34" charset="0"/>
              <a:buChar char="–"/>
            </a:pPr>
            <a:r>
              <a:rPr lang="tr-TR" sz="2800" dirty="0"/>
              <a:t>Büyüme plağı boyunca</a:t>
            </a:r>
            <a:endParaRPr lang="en-US" sz="2800" dirty="0"/>
          </a:p>
          <a:p>
            <a:pPr lvl="1" eaLnBrk="1" hangingPunct="1">
              <a:buFont typeface="Symbol" pitchFamily="18" charset="2"/>
              <a:buChar char="-"/>
            </a:pPr>
            <a:r>
              <a:rPr lang="tr-TR" sz="2800" dirty="0" smtClean="0"/>
              <a:t>Eklem etkilenmez</a:t>
            </a:r>
            <a:endParaRPr lang="en-US" sz="2800" dirty="0" smtClean="0"/>
          </a:p>
          <a:p>
            <a:pPr lvl="1" eaLnBrk="1" hangingPunct="1">
              <a:buFont typeface="Symbol" pitchFamily="18" charset="2"/>
              <a:buChar char="-"/>
            </a:pPr>
            <a:r>
              <a:rPr lang="en-US" sz="2800" dirty="0" smtClean="0"/>
              <a:t>Meta</a:t>
            </a:r>
            <a:r>
              <a:rPr lang="tr-TR" sz="2800" dirty="0" smtClean="0"/>
              <a:t>fizyel</a:t>
            </a:r>
            <a:r>
              <a:rPr lang="en-US" sz="2800" dirty="0" smtClean="0"/>
              <a:t> </a:t>
            </a:r>
            <a:r>
              <a:rPr lang="tr-TR" sz="2800" dirty="0" smtClean="0"/>
              <a:t>parça</a:t>
            </a:r>
            <a:endParaRPr lang="en-US" sz="2800" dirty="0" smtClean="0"/>
          </a:p>
          <a:p>
            <a:pPr lvl="1" eaLnBrk="1" hangingPunct="1">
              <a:buFont typeface="Symbol" pitchFamily="18" charset="2"/>
              <a:buChar char="-"/>
            </a:pPr>
            <a:r>
              <a:rPr lang="tr-TR" sz="2800" dirty="0" err="1" smtClean="0"/>
              <a:t>Stabilite</a:t>
            </a:r>
            <a:r>
              <a:rPr lang="tr-TR" sz="2800" dirty="0" smtClean="0"/>
              <a:t> ?</a:t>
            </a:r>
            <a:endParaRPr lang="en-US" sz="2800" dirty="0" smtClean="0"/>
          </a:p>
        </p:txBody>
      </p:sp>
      <p:pic>
        <p:nvPicPr>
          <p:cNvPr id="22533" name="Picture 7" descr="Picture7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86248" y="3429000"/>
            <a:ext cx="2341563" cy="3124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4" name="Picture 5" descr="i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224313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AutoShape 5"/>
          <p:cNvSpPr>
            <a:spLocks noChangeArrowheads="1"/>
          </p:cNvSpPr>
          <p:nvPr/>
        </p:nvSpPr>
        <p:spPr bwMode="auto">
          <a:xfrm rot="168575">
            <a:off x="6705600" y="2952750"/>
            <a:ext cx="1562100" cy="304800"/>
          </a:xfrm>
          <a:prstGeom prst="rightArrow">
            <a:avLst>
              <a:gd name="adj1" fmla="val 50000"/>
              <a:gd name="adj2" fmla="val 19375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22536" name="AutoShape 5"/>
          <p:cNvSpPr>
            <a:spLocks noChangeArrowheads="1"/>
          </p:cNvSpPr>
          <p:nvPr/>
        </p:nvSpPr>
        <p:spPr bwMode="auto">
          <a:xfrm rot="2711862" flipV="1">
            <a:off x="8077200" y="3405188"/>
            <a:ext cx="1363663" cy="350837"/>
          </a:xfrm>
          <a:prstGeom prst="rightArrow">
            <a:avLst>
              <a:gd name="adj1" fmla="val 50000"/>
              <a:gd name="adj2" fmla="val 19340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2537" name="Straight Arrow Connector 2"/>
          <p:cNvCxnSpPr>
            <a:cxnSpLocks noChangeShapeType="1"/>
          </p:cNvCxnSpPr>
          <p:nvPr/>
        </p:nvCxnSpPr>
        <p:spPr bwMode="auto">
          <a:xfrm flipH="1">
            <a:off x="5791200" y="1737112"/>
            <a:ext cx="609600" cy="9144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Slide_2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571480"/>
            <a:ext cx="1688648" cy="287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15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Çocuk hastada kırıklar:</a:t>
            </a:r>
            <a:br>
              <a:rPr lang="tr-TR" dirty="0" smtClean="0"/>
            </a:br>
            <a:r>
              <a:rPr lang="tr-TR" dirty="0" smtClean="0"/>
              <a:t>Farklar neler?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Epidemioloji</a:t>
            </a:r>
          </a:p>
          <a:p>
            <a:r>
              <a:rPr lang="tr-TR" dirty="0" smtClean="0"/>
              <a:t>Büyüme</a:t>
            </a:r>
          </a:p>
          <a:p>
            <a:r>
              <a:rPr lang="tr-TR" dirty="0" smtClean="0"/>
              <a:t>Tedavi yaklaşımı</a:t>
            </a:r>
          </a:p>
          <a:p>
            <a:r>
              <a:rPr lang="tr-TR" dirty="0" smtClean="0"/>
              <a:t>İstismar </a:t>
            </a:r>
            <a:r>
              <a:rPr lang="tr-TR" dirty="0" smtClean="0">
                <a:solidFill>
                  <a:srgbClr val="FF0000"/>
                </a:solidFill>
              </a:rPr>
              <a:t>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E9C54-097A-4AD1-B4F5-E1A27CAA1A18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800186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Salter Harris</a:t>
            </a:r>
            <a:br>
              <a:rPr lang="en-US" dirty="0" smtClean="0"/>
            </a:br>
            <a:r>
              <a:rPr lang="tr-TR" dirty="0" smtClean="0"/>
              <a:t>Sınıflaması</a:t>
            </a:r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643050"/>
            <a:ext cx="4675390" cy="4659430"/>
          </a:xfrm>
        </p:spPr>
        <p:txBody>
          <a:bodyPr/>
          <a:lstStyle/>
          <a:p>
            <a:pPr eaLnBrk="1" hangingPunct="1"/>
            <a:r>
              <a:rPr lang="en-US" dirty="0" smtClean="0"/>
              <a:t>Salter Harris III</a:t>
            </a:r>
          </a:p>
          <a:p>
            <a:pPr lvl="1">
              <a:buFont typeface="Symbol" pitchFamily="18" charset="2"/>
              <a:buChar char="-"/>
            </a:pPr>
            <a:r>
              <a:rPr lang="tr-TR" sz="2800" dirty="0"/>
              <a:t>Tam olmayan büyüme plağı kırığı</a:t>
            </a:r>
            <a:endParaRPr lang="en-US" sz="2800" dirty="0"/>
          </a:p>
          <a:p>
            <a:pPr lvl="1">
              <a:buFont typeface="Symbol" pitchFamily="18" charset="2"/>
              <a:buChar char="-"/>
            </a:pPr>
            <a:r>
              <a:rPr lang="tr-TR" sz="2800" dirty="0"/>
              <a:t>Eklem içi</a:t>
            </a:r>
            <a:r>
              <a:rPr lang="en-US" sz="2800" dirty="0"/>
              <a:t> </a:t>
            </a:r>
          </a:p>
          <a:p>
            <a:pPr lvl="1">
              <a:buFont typeface="Symbol" pitchFamily="18" charset="2"/>
              <a:buChar char="-"/>
            </a:pPr>
            <a:r>
              <a:rPr lang="tr-TR" sz="2800" dirty="0"/>
              <a:t>Metafiz etkilenmemiş</a:t>
            </a:r>
            <a:endParaRPr lang="en-US" sz="2800" dirty="0"/>
          </a:p>
        </p:txBody>
      </p:sp>
      <p:pic>
        <p:nvPicPr>
          <p:cNvPr id="23557" name="Chart Placeholder 5" descr="i01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61363" y="1196752"/>
            <a:ext cx="2531030" cy="380388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AutoShape 5"/>
          <p:cNvSpPr>
            <a:spLocks noChangeArrowheads="1"/>
          </p:cNvSpPr>
          <p:nvPr/>
        </p:nvSpPr>
        <p:spPr bwMode="auto">
          <a:xfrm>
            <a:off x="6023768" y="2522314"/>
            <a:ext cx="1562100" cy="304800"/>
          </a:xfrm>
          <a:prstGeom prst="rightArrow">
            <a:avLst>
              <a:gd name="adj1" fmla="val 50000"/>
              <a:gd name="adj2" fmla="val 19375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23559" name="AutoShape 5"/>
          <p:cNvSpPr>
            <a:spLocks noChangeArrowheads="1"/>
          </p:cNvSpPr>
          <p:nvPr/>
        </p:nvSpPr>
        <p:spPr bwMode="auto">
          <a:xfrm rot="-5243989">
            <a:off x="6709568" y="1685702"/>
            <a:ext cx="1562100" cy="304800"/>
          </a:xfrm>
          <a:prstGeom prst="rightArrow">
            <a:avLst>
              <a:gd name="adj1" fmla="val 50000"/>
              <a:gd name="adj2" fmla="val 19375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2" name="Picture 1" descr="Slide_2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3571876"/>
            <a:ext cx="141742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18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2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88640"/>
            <a:ext cx="3560183" cy="2880456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Salter Harris </a:t>
            </a:r>
            <a:br>
              <a:rPr lang="en-US" dirty="0" smtClean="0"/>
            </a:br>
            <a:r>
              <a:rPr lang="tr-TR" dirty="0" smtClean="0"/>
              <a:t>Sınıflaması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800"/>
            <a:ext cx="3923928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Salter Harris IV</a:t>
            </a:r>
          </a:p>
          <a:p>
            <a:pPr lvl="1">
              <a:buFont typeface="Symbol" pitchFamily="18" charset="2"/>
              <a:buChar char="-"/>
            </a:pPr>
            <a:r>
              <a:rPr lang="tr-TR" sz="2800" dirty="0"/>
              <a:t>Tam olmayan büyüme plağı kırığı</a:t>
            </a:r>
            <a:endParaRPr lang="en-US" sz="2800" dirty="0"/>
          </a:p>
          <a:p>
            <a:pPr lvl="1">
              <a:buFont typeface="Symbol" pitchFamily="18" charset="2"/>
              <a:buChar char="-"/>
            </a:pPr>
            <a:r>
              <a:rPr lang="tr-TR" sz="2800" dirty="0"/>
              <a:t>Eklem içi</a:t>
            </a:r>
            <a:r>
              <a:rPr lang="en-US" sz="2800" dirty="0"/>
              <a:t> </a:t>
            </a:r>
          </a:p>
          <a:p>
            <a:pPr lvl="1">
              <a:buFont typeface="Symbol" pitchFamily="18" charset="2"/>
              <a:buChar char="-"/>
            </a:pPr>
            <a:r>
              <a:rPr lang="tr-TR" sz="2800" dirty="0"/>
              <a:t>Metafiz </a:t>
            </a:r>
            <a:r>
              <a:rPr lang="tr-TR" sz="2800" dirty="0" smtClean="0"/>
              <a:t>etkilenmiş</a:t>
            </a:r>
            <a:endParaRPr lang="en-US" sz="2800" dirty="0"/>
          </a:p>
        </p:txBody>
      </p:sp>
      <p:pic>
        <p:nvPicPr>
          <p:cNvPr id="24580" name="Picture 7" descr="1225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2274168" cy="317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Chart Placeholder 5" descr="i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210827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36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Salter Harris </a:t>
            </a:r>
            <a:br>
              <a:rPr lang="en-US" dirty="0" smtClean="0"/>
            </a:br>
            <a:r>
              <a:rPr lang="tr-TR" dirty="0" smtClean="0"/>
              <a:t>sınıflaması</a:t>
            </a: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132856"/>
            <a:ext cx="4104456" cy="1828800"/>
          </a:xfrm>
        </p:spPr>
        <p:txBody>
          <a:bodyPr/>
          <a:lstStyle/>
          <a:p>
            <a:r>
              <a:rPr lang="en-US" dirty="0" smtClean="0"/>
              <a:t>Salter Harris V</a:t>
            </a:r>
          </a:p>
          <a:p>
            <a:pPr lvl="1">
              <a:buFont typeface="Symbol" pitchFamily="18" charset="2"/>
              <a:buChar char="-"/>
            </a:pPr>
            <a:r>
              <a:rPr lang="tr-TR" sz="2800" dirty="0" smtClean="0"/>
              <a:t>Ezilme yaralanması</a:t>
            </a:r>
            <a:endParaRPr lang="en-US" sz="2800" dirty="0"/>
          </a:p>
        </p:txBody>
      </p:sp>
      <p:pic>
        <p:nvPicPr>
          <p:cNvPr id="25605" name="Chart Placeholder 5" descr="i01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43471" y="1503520"/>
            <a:ext cx="3011488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AutoShape 5"/>
          <p:cNvSpPr>
            <a:spLocks noChangeArrowheads="1"/>
          </p:cNvSpPr>
          <p:nvPr/>
        </p:nvSpPr>
        <p:spPr bwMode="auto">
          <a:xfrm rot="5780034">
            <a:off x="6962671" y="1736882"/>
            <a:ext cx="2076450" cy="304800"/>
          </a:xfrm>
          <a:prstGeom prst="rightArrow">
            <a:avLst>
              <a:gd name="adj1" fmla="val 50000"/>
              <a:gd name="adj2" fmla="val 19371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2" name="Picture 1" descr="Slide_2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4005064"/>
            <a:ext cx="2404952" cy="21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96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724400" cy="720080"/>
          </a:xfrm>
        </p:spPr>
        <p:txBody>
          <a:bodyPr/>
          <a:lstStyle/>
          <a:p>
            <a:r>
              <a:rPr lang="tr-TR" dirty="0" smtClean="0"/>
              <a:t>Büyüme plağı </a:t>
            </a:r>
            <a:endParaRPr 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4343400" cy="1828800"/>
          </a:xfrm>
        </p:spPr>
        <p:txBody>
          <a:bodyPr/>
          <a:lstStyle/>
          <a:p>
            <a:r>
              <a:rPr lang="en-US" dirty="0" err="1" smtClean="0"/>
              <a:t>Anatomik</a:t>
            </a:r>
            <a:r>
              <a:rPr lang="en-US" dirty="0" smtClean="0"/>
              <a:t> </a:t>
            </a:r>
            <a:r>
              <a:rPr lang="tr-TR" dirty="0" smtClean="0"/>
              <a:t>yerleştirme</a:t>
            </a:r>
            <a:endParaRPr lang="en-US" dirty="0" smtClean="0"/>
          </a:p>
          <a:p>
            <a:r>
              <a:rPr lang="en-US" dirty="0" smtClean="0"/>
              <a:t>S</a:t>
            </a:r>
            <a:r>
              <a:rPr lang="tr-TR" dirty="0" err="1" smtClean="0"/>
              <a:t>ağlam</a:t>
            </a:r>
            <a:r>
              <a:rPr lang="tr-TR" dirty="0" smtClean="0"/>
              <a:t> tespit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6628" name="Picture 12" descr="Picture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63246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3" descr="Picture2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4" b="22000"/>
          <a:stretch/>
        </p:blipFill>
        <p:spPr bwMode="auto">
          <a:xfrm>
            <a:off x="5141976" y="0"/>
            <a:ext cx="400202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68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3" descr="Picture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2" descr="Picture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6172200" cy="550893"/>
          </a:xfrm>
        </p:spPr>
        <p:txBody>
          <a:bodyPr/>
          <a:lstStyle/>
          <a:p>
            <a:pPr eaLnBrk="1" hangingPunct="1"/>
            <a:r>
              <a:rPr lang="en-US" dirty="0" smtClean="0"/>
              <a:t>Salter III</a:t>
            </a:r>
          </a:p>
        </p:txBody>
      </p:sp>
      <p:pic>
        <p:nvPicPr>
          <p:cNvPr id="27653" name="Picture 14" descr="Picture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0"/>
            <a:ext cx="228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5" descr="Picture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28924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6" descr="Picture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25908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44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Salter Harris IV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304EA8-5639-4A87-8D72-522CF15BF60C}" type="slidenum">
              <a:rPr lang="de-CH" smtClean="0"/>
              <a:pPr>
                <a:defRPr/>
              </a:pPr>
              <a:t>25</a:t>
            </a:fld>
            <a:endParaRPr lang="de-CH"/>
          </a:p>
        </p:txBody>
      </p:sp>
      <p:pic>
        <p:nvPicPr>
          <p:cNvPr id="3074" name="Picture 2" descr="C:\Users\Yalım\Pictures\ort\pedtrav\epifiz\ankle\beyzanurkocaman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13136" y="1213336"/>
            <a:ext cx="5891515" cy="441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Yalım\Pictures\ort\pedtrav\epifiz\ankle\beyzanurkocaman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26552" y="1348817"/>
            <a:ext cx="5823250" cy="43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4106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304EA8-5639-4A87-8D72-522CF15BF60C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  <p:pic>
        <p:nvPicPr>
          <p:cNvPr id="4098" name="Picture 2" descr="C:\Users\Yalım\Pictures\ort\pedtrav\epifiz\ankle\beyzanurkocaman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0837" y="1478300"/>
            <a:ext cx="595326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Yalım\Pictures\ort\pedtrav\epifiz\ankle\beyzanurkoca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4178" y="1567893"/>
            <a:ext cx="5714331" cy="428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1031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Büyüme durması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931224" cy="43735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tr-TR" dirty="0" smtClean="0"/>
              <a:t>Kaymış büyüme plağı kırıklarında daha sık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Salter Harris IV</a:t>
            </a:r>
            <a:r>
              <a:rPr lang="tr-TR" dirty="0"/>
              <a:t> daha </a:t>
            </a:r>
            <a:r>
              <a:rPr lang="tr-TR" dirty="0" smtClean="0"/>
              <a:t>sık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tr-TR" dirty="0" smtClean="0"/>
              <a:t>Tekrarlayan yeniden yerleştirme girişimleri </a:t>
            </a:r>
            <a:r>
              <a:rPr lang="tr-TR" dirty="0"/>
              <a:t>sonrasında daha sık</a:t>
            </a:r>
            <a:endParaRPr lang="en-US" dirty="0"/>
          </a:p>
          <a:p>
            <a:pPr>
              <a:lnSpc>
                <a:spcPct val="20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54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5791200" cy="1371600"/>
          </a:xfrm>
        </p:spPr>
        <p:txBody>
          <a:bodyPr/>
          <a:lstStyle/>
          <a:p>
            <a:r>
              <a:rPr lang="tr-TR" dirty="0"/>
              <a:t>Büyüme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durması</a:t>
            </a:r>
            <a:endParaRPr lang="tr-TR" dirty="0"/>
          </a:p>
        </p:txBody>
      </p:sp>
      <p:pic>
        <p:nvPicPr>
          <p:cNvPr id="5122" name="Picture 2" descr="C:\Users\Yalım\Pictures\ort\pedtrav\epifiz\arrest\DSCF0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53" y="1798637"/>
            <a:ext cx="3508772" cy="46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E9C54-097A-4AD1-B4F5-E1A27CAA1A18}" type="slidenum">
              <a:rPr lang="de-CH" smtClean="0"/>
              <a:pPr>
                <a:defRPr/>
              </a:pPr>
              <a:t>28</a:t>
            </a:fld>
            <a:endParaRPr lang="de-CH"/>
          </a:p>
        </p:txBody>
      </p:sp>
      <p:pic>
        <p:nvPicPr>
          <p:cNvPr id="5123" name="Picture 3" descr="C:\Users\Yalım\Pictures\ort\pedtrav\epifiz\arrest\DSCF0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10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9556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E9C54-097A-4AD1-B4F5-E1A27CAA1A18}" type="slidenum">
              <a:rPr lang="de-CH" smtClean="0"/>
              <a:pPr>
                <a:defRPr/>
              </a:pPr>
              <a:t>29</a:t>
            </a:fld>
            <a:endParaRPr lang="de-CH"/>
          </a:p>
        </p:txBody>
      </p:sp>
      <p:pic>
        <p:nvPicPr>
          <p:cNvPr id="6146" name="Picture 2" descr="C:\Users\Yalım\Pictures\ort\pedtrav\epifiz\arrest\DSCF0126 1.5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904656" cy="49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4131" y="557912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/>
              <a:t>1.5 ay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xmlns="" val="97173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Özellikler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Kemikler</a:t>
            </a:r>
            <a:r>
              <a:rPr lang="en-US" dirty="0" smtClean="0"/>
              <a:t> </a:t>
            </a:r>
            <a:r>
              <a:rPr lang="en-US" dirty="0" err="1" smtClean="0"/>
              <a:t>esnek</a:t>
            </a:r>
            <a:endParaRPr lang="en-US" dirty="0" smtClean="0"/>
          </a:p>
          <a:p>
            <a:r>
              <a:rPr lang="en-US" dirty="0" err="1" smtClean="0"/>
              <a:t>Periost</a:t>
            </a:r>
            <a:r>
              <a:rPr lang="en-US" dirty="0" smtClean="0"/>
              <a:t> </a:t>
            </a:r>
            <a:r>
              <a:rPr lang="en-US" dirty="0" err="1" smtClean="0"/>
              <a:t>kalın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canlı</a:t>
            </a:r>
            <a:endParaRPr lang="en-US" dirty="0" smtClean="0"/>
          </a:p>
          <a:p>
            <a:r>
              <a:rPr lang="en-US" dirty="0" err="1" smtClean="0"/>
              <a:t>Büyüme</a:t>
            </a:r>
            <a:r>
              <a:rPr lang="en-US" dirty="0" smtClean="0"/>
              <a:t> </a:t>
            </a:r>
            <a:r>
              <a:rPr lang="en-US" dirty="0" err="1" smtClean="0"/>
              <a:t>kıkırdakları</a:t>
            </a:r>
            <a:r>
              <a:rPr lang="en-US" dirty="0" smtClean="0"/>
              <a:t> </a:t>
            </a:r>
            <a:r>
              <a:rPr lang="en-US" dirty="0" err="1" smtClean="0"/>
              <a:t>zayıf</a:t>
            </a:r>
            <a:endParaRPr lang="en-US" dirty="0" smtClean="0"/>
          </a:p>
          <a:p>
            <a:r>
              <a:rPr lang="en-US" dirty="0" err="1" smtClean="0"/>
              <a:t>Yeniden</a:t>
            </a:r>
            <a:r>
              <a:rPr lang="en-US" dirty="0" smtClean="0"/>
              <a:t> </a:t>
            </a:r>
            <a:r>
              <a:rPr lang="en-US" dirty="0" err="1" smtClean="0"/>
              <a:t>şekillenme</a:t>
            </a:r>
            <a:r>
              <a:rPr lang="en-US" dirty="0" smtClean="0"/>
              <a:t> </a:t>
            </a:r>
            <a:r>
              <a:rPr lang="en-US" dirty="0" err="1" smtClean="0"/>
              <a:t>gücü</a:t>
            </a:r>
            <a:endParaRPr lang="en-US" dirty="0" smtClean="0"/>
          </a:p>
          <a:p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büyüme</a:t>
            </a:r>
            <a:r>
              <a:rPr lang="en-US" dirty="0" smtClean="0"/>
              <a:t> </a:t>
            </a:r>
            <a:r>
              <a:rPr lang="en-US" dirty="0" err="1" smtClean="0"/>
              <a:t>ihtimali</a:t>
            </a:r>
            <a:endParaRPr lang="en-US" dirty="0" smtClean="0"/>
          </a:p>
          <a:p>
            <a:r>
              <a:rPr lang="en-US" dirty="0" err="1" smtClean="0"/>
              <a:t>Komplikasyonlar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55CEA8-889B-4634-8E81-B72827A7DAFD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178050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2A8DB-855E-444C-A097-ECA5109D0634}" type="slidenum">
              <a:rPr lang="de-CH" smtClean="0"/>
              <a:pPr>
                <a:defRPr/>
              </a:pPr>
              <a:t>30</a:t>
            </a:fld>
            <a:endParaRPr lang="de-CH"/>
          </a:p>
        </p:txBody>
      </p:sp>
      <p:pic>
        <p:nvPicPr>
          <p:cNvPr id="7170" name="Picture 2" descr="C:\Users\Yalım\Pictures\ort\pedtrav\epifiz\arrest\samiçoba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2030" y="1176442"/>
            <a:ext cx="6174226" cy="46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83671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1 yıl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2048224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2A8DB-855E-444C-A097-ECA5109D0634}" type="slidenum">
              <a:rPr lang="de-CH" smtClean="0"/>
              <a:pPr>
                <a:defRPr/>
              </a:pPr>
              <a:t>31</a:t>
            </a:fld>
            <a:endParaRPr lang="de-CH"/>
          </a:p>
        </p:txBody>
      </p:sp>
      <p:pic>
        <p:nvPicPr>
          <p:cNvPr id="8194" name="Picture 2" descr="C:\Users\Yalım\Pictures\ort\pedtrav\epifiz\arrest\samiçoban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9118" y="814730"/>
            <a:ext cx="6564430" cy="49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5555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onteggia type I L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3340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Monteggia type I post S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5589588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0" y="7938"/>
            <a:ext cx="2579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Not so different…</a:t>
            </a:r>
          </a:p>
        </p:txBody>
      </p:sp>
    </p:spTree>
    <p:extLst>
      <p:ext uri="{BB962C8B-B14F-4D97-AF65-F5344CB8AC3E}">
        <p14:creationId xmlns:p14="http://schemas.microsoft.com/office/powerpoint/2010/main" xmlns="" val="30874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Femur # 7 AP - un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0556" y="1155254"/>
            <a:ext cx="4052887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comminuted femur 12 male exfix 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893" y="1310829"/>
            <a:ext cx="2428875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30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54965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</a:t>
            </a:r>
          </a:p>
        </p:txBody>
      </p:sp>
      <p:pic>
        <p:nvPicPr>
          <p:cNvPr id="37891" name="Picture 15" descr="Picture44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81623"/>
            <a:ext cx="1665288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6" descr="Picture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2608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08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5" descr="28FX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536" y="1447800"/>
            <a:ext cx="3043238" cy="42052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5" name="Picture 3" descr="113_13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16811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Picture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81"/>
          <a:stretch/>
        </p:blipFill>
        <p:spPr bwMode="auto">
          <a:xfrm>
            <a:off x="5436096" y="1447800"/>
            <a:ext cx="2408238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11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Çocuk İstismarı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Metafizyel kırıklar (metafiz köşelerinde)</a:t>
            </a:r>
          </a:p>
          <a:p>
            <a:r>
              <a:rPr lang="tr-TR" dirty="0" smtClean="0"/>
              <a:t>Posterior costa kırıkları</a:t>
            </a:r>
          </a:p>
          <a:p>
            <a:r>
              <a:rPr lang="tr-TR" dirty="0" smtClean="0"/>
              <a:t>Skapula kırıkları</a:t>
            </a:r>
          </a:p>
          <a:p>
            <a:r>
              <a:rPr lang="tr-TR" dirty="0" smtClean="0"/>
              <a:t>Spinöz çıkıntı kırıkları</a:t>
            </a:r>
          </a:p>
          <a:p>
            <a:r>
              <a:rPr lang="tr-TR" dirty="0" smtClean="0"/>
              <a:t>Sternum kırığı</a:t>
            </a:r>
          </a:p>
          <a:p>
            <a:r>
              <a:rPr lang="tr-TR" dirty="0" smtClean="0"/>
              <a:t>Çoklu kırıklar</a:t>
            </a:r>
          </a:p>
          <a:p>
            <a:r>
              <a:rPr lang="tr-TR" dirty="0" smtClean="0"/>
              <a:t>İyileşmenin değişik evrelerinde kırıklar</a:t>
            </a:r>
          </a:p>
          <a:p>
            <a:r>
              <a:rPr lang="tr-TR" dirty="0" err="1" smtClean="0"/>
              <a:t>Vs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E9C54-097A-4AD1-B4F5-E1A27CAA1A18}" type="slidenum">
              <a:rPr lang="de-CH" smtClean="0"/>
              <a:pPr>
                <a:defRPr/>
              </a:pPr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935890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 söz!!!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Büyüme nedeni ile daha fazla ihtimam gereken kırıklar</a:t>
            </a:r>
          </a:p>
          <a:p>
            <a:r>
              <a:rPr lang="tr-TR" dirty="0" smtClean="0"/>
              <a:t>Çoğunluğu konservatif</a:t>
            </a:r>
          </a:p>
          <a:p>
            <a:r>
              <a:rPr lang="tr-TR" dirty="0" smtClean="0"/>
              <a:t>İyi tedavi ile yüz güldürücü sonuçlar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E9C54-097A-4AD1-B4F5-E1A27CAA1A18}" type="slidenum">
              <a:rPr lang="de-CH" smtClean="0"/>
              <a:pPr>
                <a:defRPr/>
              </a:pPr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17414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Epidemiyoloji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Sık izlenir           % 30</a:t>
            </a:r>
          </a:p>
          <a:p>
            <a:r>
              <a:rPr lang="tr-TR" dirty="0" smtClean="0"/>
              <a:t>Üst ekstremite    % 60</a:t>
            </a:r>
          </a:p>
          <a:p>
            <a:r>
              <a:rPr lang="tr-TR" dirty="0" smtClean="0"/>
              <a:t>Büyüme plağı     % 20</a:t>
            </a:r>
          </a:p>
          <a:p>
            <a:r>
              <a:rPr lang="tr-TR" dirty="0" smtClean="0"/>
              <a:t>Açık kırık             %3</a:t>
            </a:r>
          </a:p>
          <a:p>
            <a:endParaRPr lang="tr-TR" dirty="0" smtClean="0"/>
          </a:p>
          <a:p>
            <a:r>
              <a:rPr lang="tr-TR" dirty="0" smtClean="0"/>
              <a:t>Tedavi genelde basit</a:t>
            </a:r>
          </a:p>
          <a:p>
            <a:r>
              <a:rPr lang="tr-TR" dirty="0" smtClean="0"/>
              <a:t>Sonuçlar iyi</a:t>
            </a:r>
          </a:p>
          <a:p>
            <a:r>
              <a:rPr lang="tr-TR" dirty="0" smtClean="0"/>
              <a:t>Sekonder kazancı olmayan hasta grubu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E9C54-097A-4AD1-B4F5-E1A27CAA1A18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31686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77225" cy="914400"/>
          </a:xfrm>
        </p:spPr>
        <p:txBody>
          <a:bodyPr>
            <a:normAutofit/>
          </a:bodyPr>
          <a:lstStyle/>
          <a:p>
            <a:r>
              <a:rPr lang="tr-TR" dirty="0" smtClean="0"/>
              <a:t>Büyümenin etkileri</a:t>
            </a:r>
            <a:br>
              <a:rPr lang="tr-TR" dirty="0" smtClean="0"/>
            </a:br>
            <a:r>
              <a:rPr lang="en-US" dirty="0" err="1" smtClean="0"/>
              <a:t>Anatomİ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30160" y="1268760"/>
            <a:ext cx="5343128" cy="46783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tr-TR" dirty="0" smtClean="0"/>
              <a:t>Epifiz</a:t>
            </a:r>
            <a:r>
              <a:rPr lang="en-US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tr-TR" dirty="0" smtClean="0"/>
              <a:t>Kalın Periost</a:t>
            </a:r>
            <a:endParaRPr lang="en-US" dirty="0" smtClean="0"/>
          </a:p>
          <a:p>
            <a:pPr marL="1076325" lvl="2">
              <a:spcAft>
                <a:spcPts val="600"/>
              </a:spcAft>
              <a:buFont typeface="Symbol" pitchFamily="18" charset="2"/>
              <a:buChar char="-"/>
            </a:pPr>
            <a:r>
              <a:rPr lang="tr-TR" sz="2800" dirty="0" smtClean="0"/>
              <a:t>Kayma az olur</a:t>
            </a:r>
            <a:endParaRPr lang="en-US" sz="2800" dirty="0" smtClean="0"/>
          </a:p>
          <a:p>
            <a:pPr marL="1076325" lvl="2">
              <a:spcAft>
                <a:spcPts val="600"/>
              </a:spcAft>
              <a:buFont typeface="Symbol" pitchFamily="18" charset="2"/>
              <a:buChar char="-"/>
            </a:pPr>
            <a:r>
              <a:rPr lang="tr-TR" sz="2800" dirty="0" smtClean="0"/>
              <a:t>Yerleştirmeyi destekler</a:t>
            </a:r>
            <a:endParaRPr lang="en-US" sz="2800" dirty="0" smtClean="0"/>
          </a:p>
          <a:p>
            <a:pPr eaLnBrk="1" hangingPunct="1">
              <a:spcAft>
                <a:spcPts val="600"/>
              </a:spcAft>
            </a:pPr>
            <a:r>
              <a:rPr lang="tr-TR" dirty="0" smtClean="0"/>
              <a:t>Hızlı ve düzgün iyileşir</a:t>
            </a:r>
            <a:endParaRPr lang="de-CH" dirty="0"/>
          </a:p>
          <a:p>
            <a:pPr eaLnBrk="1" hangingPunct="1">
              <a:spcAft>
                <a:spcPts val="600"/>
              </a:spcAft>
            </a:pPr>
            <a:r>
              <a:rPr kumimoji="1" lang="tr-TR" dirty="0" smtClean="0"/>
              <a:t>Yeniden şekillenme kapasitesi </a:t>
            </a:r>
            <a:r>
              <a:rPr kumimoji="1" lang="tr-TR" dirty="0" smtClean="0">
                <a:solidFill>
                  <a:srgbClr val="FF0000"/>
                </a:solidFill>
              </a:rPr>
              <a:t>(</a:t>
            </a:r>
            <a:r>
              <a:rPr kumimoji="1" lang="tr-TR" dirty="0" err="1" smtClean="0">
                <a:solidFill>
                  <a:srgbClr val="FF0000"/>
                </a:solidFill>
              </a:rPr>
              <a:t>remodelizasyon</a:t>
            </a:r>
            <a:r>
              <a:rPr kumimoji="1" lang="tr-TR" dirty="0" smtClean="0">
                <a:solidFill>
                  <a:srgbClr val="FF0000"/>
                </a:solidFill>
              </a:rPr>
              <a:t>)</a:t>
            </a:r>
            <a:endParaRPr kumimoji="1" lang="de-CH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9220" name="Picture 4" descr="i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244633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5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>
          <a:xfrm>
            <a:off x="323528" y="321984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 smtClean="0"/>
              <a:t>Genel takip prensipleri</a:t>
            </a:r>
            <a:endParaRPr lang="de-CH" dirty="0" smtClean="0"/>
          </a:p>
        </p:txBody>
      </p:sp>
      <p:sp>
        <p:nvSpPr>
          <p:cNvPr id="6147" name="Rectangle 9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7992888" cy="230425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tr-TR" dirty="0" smtClean="0"/>
              <a:t>Yeniden şekillenme</a:t>
            </a:r>
            <a:endParaRPr kumimoji="1" lang="de-CH" dirty="0"/>
          </a:p>
          <a:p>
            <a:pPr>
              <a:defRPr/>
            </a:pPr>
            <a:r>
              <a:rPr kumimoji="1" lang="tr-TR" dirty="0" smtClean="0"/>
              <a:t>Cisim  yanlış yerleştirmelerinin çoğu düzelir</a:t>
            </a:r>
            <a:endParaRPr kumimoji="1" lang="de-CH" dirty="0" smtClean="0"/>
          </a:p>
          <a:p>
            <a:pPr lvl="1">
              <a:buFont typeface="Symbol" pitchFamily="18" charset="2"/>
              <a:buChar char="-"/>
              <a:defRPr/>
            </a:pPr>
            <a:r>
              <a:rPr kumimoji="1" lang="tr-TR" sz="2800" dirty="0" smtClean="0"/>
              <a:t>Yaş</a:t>
            </a:r>
            <a:r>
              <a:rPr kumimoji="1" lang="de-CH" sz="2800" dirty="0" smtClean="0"/>
              <a:t>, </a:t>
            </a:r>
            <a:r>
              <a:rPr kumimoji="1" lang="tr-TR" sz="2800" dirty="0" smtClean="0"/>
              <a:t>kalan büyüme miktarı</a:t>
            </a:r>
            <a:r>
              <a:rPr kumimoji="1" lang="de-CH" sz="2800" dirty="0" smtClean="0"/>
              <a:t> </a:t>
            </a:r>
          </a:p>
          <a:p>
            <a:pPr lvl="1">
              <a:buFont typeface="Symbol" pitchFamily="18" charset="2"/>
              <a:buChar char="-"/>
              <a:defRPr/>
            </a:pPr>
            <a:r>
              <a:rPr kumimoji="1" lang="tr-TR" sz="2800" dirty="0" smtClean="0"/>
              <a:t>Açılanma miktarı</a:t>
            </a:r>
            <a:endParaRPr kumimoji="1" lang="de-CH" sz="2800" dirty="0" smtClean="0"/>
          </a:p>
          <a:p>
            <a:pPr marL="0" indent="0" eaLnBrk="1" hangingPunct="1">
              <a:buNone/>
              <a:defRPr/>
            </a:pPr>
            <a:r>
              <a:rPr kumimoji="1" lang="de-CH" dirty="0" smtClean="0"/>
              <a:t> </a:t>
            </a:r>
          </a:p>
          <a:p>
            <a:pPr eaLnBrk="1" hangingPunct="1">
              <a:defRPr/>
            </a:pPr>
            <a:endParaRPr kumimoji="1" lang="en-US" dirty="0" smtClean="0"/>
          </a:p>
          <a:p>
            <a:pPr>
              <a:buClr>
                <a:schemeClr val="tx1"/>
              </a:buClr>
              <a:buFontTx/>
              <a:buNone/>
              <a:defRPr/>
            </a:pPr>
            <a:endParaRPr kumimoji="1" lang="en-US" dirty="0" smtClean="0"/>
          </a:p>
          <a:p>
            <a:pPr eaLnBrk="1" hangingPunct="1">
              <a:defRPr/>
            </a:pPr>
            <a:endParaRPr lang="de-CH" dirty="0" smtClean="0"/>
          </a:p>
        </p:txBody>
      </p:sp>
      <p:pic>
        <p:nvPicPr>
          <p:cNvPr id="10245" name="Picture 6" descr="DSC05520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2800"/>
            <a:ext cx="4673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0947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tr-TR" dirty="0" smtClean="0"/>
              <a:t>Yeniden şekillenme</a:t>
            </a:r>
            <a:endParaRPr lang="de-CH" dirty="0" smtClean="0"/>
          </a:p>
        </p:txBody>
      </p:sp>
      <p:pic>
        <p:nvPicPr>
          <p:cNvPr id="11267" name="Picture 8" descr="elbow1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49" r="4220" b="-1613"/>
          <a:stretch/>
        </p:blipFill>
        <p:spPr>
          <a:xfrm>
            <a:off x="323528" y="1700808"/>
            <a:ext cx="4748308" cy="382564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9" descr="elbow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17" r="34480"/>
          <a:stretch>
            <a:fillRect/>
          </a:stretch>
        </p:blipFill>
        <p:spPr bwMode="auto">
          <a:xfrm>
            <a:off x="5436096" y="1412776"/>
            <a:ext cx="335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7349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5D907-D1A2-4438-8A22-4AD18EEABC9A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  <p:pic>
        <p:nvPicPr>
          <p:cNvPr id="1026" name="Picture 2" descr="C:\Documents and Settings\user\Desktop\suprakondiller humerus\DENIZ,ARDA\DENIZ,ARDA.Ser2.Img1.jpg"/>
          <p:cNvPicPr>
            <a:picLocks noChangeAspect="1" noChangeArrowheads="1"/>
          </p:cNvPicPr>
          <p:nvPr/>
        </p:nvPicPr>
        <p:blipFill>
          <a:blip r:embed="rId2" cstate="print"/>
          <a:srcRect l="28572" r="28571"/>
          <a:stretch>
            <a:fillRect/>
          </a:stretch>
        </p:blipFill>
        <p:spPr bwMode="auto">
          <a:xfrm rot="5400000">
            <a:off x="328571" y="242877"/>
            <a:ext cx="3214710" cy="3443288"/>
          </a:xfrm>
          <a:prstGeom prst="rect">
            <a:avLst/>
          </a:prstGeom>
          <a:noFill/>
        </p:spPr>
      </p:pic>
      <p:pic>
        <p:nvPicPr>
          <p:cNvPr id="1027" name="Picture 3" descr="C:\Documents and Settings\user\Desktop\suprakondiller humerus\DENIZ,ARDA\DENIZ,ARDA.Ser1.Img1.jpg"/>
          <p:cNvPicPr>
            <a:picLocks noChangeAspect="1" noChangeArrowheads="1"/>
          </p:cNvPicPr>
          <p:nvPr/>
        </p:nvPicPr>
        <p:blipFill>
          <a:blip r:embed="rId3" cstate="print"/>
          <a:srcRect l="27181" r="28523"/>
          <a:stretch>
            <a:fillRect/>
          </a:stretch>
        </p:blipFill>
        <p:spPr bwMode="auto">
          <a:xfrm>
            <a:off x="1142976" y="928670"/>
            <a:ext cx="3143272" cy="324715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Desktop\suprakondiller humerus\DENIZ,ARDA\DENIZ,ARDA1.Ser2.Img1.jpg"/>
          <p:cNvPicPr>
            <a:picLocks noChangeAspect="1" noChangeArrowheads="1"/>
          </p:cNvPicPr>
          <p:nvPr/>
        </p:nvPicPr>
        <p:blipFill>
          <a:blip r:embed="rId4" cstate="print"/>
          <a:srcRect l="27272" r="27557" b="8737"/>
          <a:stretch>
            <a:fillRect/>
          </a:stretch>
        </p:blipFill>
        <p:spPr bwMode="auto">
          <a:xfrm>
            <a:off x="2000232" y="1714488"/>
            <a:ext cx="3786214" cy="3500462"/>
          </a:xfrm>
          <a:prstGeom prst="rect">
            <a:avLst/>
          </a:prstGeom>
          <a:noFill/>
        </p:spPr>
      </p:pic>
      <p:pic>
        <p:nvPicPr>
          <p:cNvPr id="1029" name="Picture 5" descr="C:\Documents and Settings\user\Desktop\suprakondiller humerus\DENIZ,ARDA\DENIZ,ARDA1.Ser1.Img1.jpg"/>
          <p:cNvPicPr>
            <a:picLocks noChangeAspect="1" noChangeArrowheads="1"/>
          </p:cNvPicPr>
          <p:nvPr/>
        </p:nvPicPr>
        <p:blipFill>
          <a:blip r:embed="rId5" cstate="print"/>
          <a:srcRect l="27771" t="774" r="26876" b="11350"/>
          <a:stretch>
            <a:fillRect/>
          </a:stretch>
        </p:blipFill>
        <p:spPr bwMode="auto">
          <a:xfrm>
            <a:off x="2928926" y="2285992"/>
            <a:ext cx="3857652" cy="3429024"/>
          </a:xfrm>
          <a:prstGeom prst="rect">
            <a:avLst/>
          </a:prstGeom>
          <a:noFill/>
        </p:spPr>
      </p:pic>
      <p:pic>
        <p:nvPicPr>
          <p:cNvPr id="1030" name="Picture 6" descr="C:\Documents and Settings\user\Desktop\suprakondiller humerus\DENIZ,ARDA\DENIZ,ARDA\DENIZ,ARDA.Ser1002.Img1002.jpg"/>
          <p:cNvPicPr>
            <a:picLocks noChangeAspect="1" noChangeArrowheads="1"/>
          </p:cNvPicPr>
          <p:nvPr/>
        </p:nvPicPr>
        <p:blipFill>
          <a:blip r:embed="rId6" cstate="print"/>
          <a:srcRect l="21873" t="406" r="21392"/>
          <a:stretch>
            <a:fillRect/>
          </a:stretch>
        </p:blipFill>
        <p:spPr bwMode="auto">
          <a:xfrm flipH="1" flipV="1">
            <a:off x="4071934" y="3000372"/>
            <a:ext cx="4357718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348405" cy="692696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smtClean="0"/>
              <a:t>Şekil bozukluğunun düzelmesi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-11832" y="1207262"/>
            <a:ext cx="4038600" cy="4525962"/>
          </a:xfrm>
        </p:spPr>
        <p:txBody>
          <a:bodyPr/>
          <a:lstStyle/>
          <a:p>
            <a:pPr eaLnBrk="1" hangingPunct="1"/>
            <a:r>
              <a:rPr lang="tr-TR" dirty="0" smtClean="0"/>
              <a:t>En iyi hareket yönünde olur</a:t>
            </a:r>
            <a:endParaRPr lang="en-US" dirty="0" smtClean="0"/>
          </a:p>
          <a:p>
            <a:pPr eaLnBrk="1" hangingPunct="1"/>
            <a:r>
              <a:rPr lang="tr-TR" dirty="0" smtClean="0"/>
              <a:t>Büyüme plağına yakın daha iyi</a:t>
            </a:r>
            <a:endParaRPr lang="en-US" dirty="0" smtClean="0"/>
          </a:p>
          <a:p>
            <a:pPr eaLnBrk="1" hangingPunct="1"/>
            <a:r>
              <a:rPr lang="tr-TR" dirty="0" smtClean="0"/>
              <a:t>Büyüme potansiyeli fazla ise iyi</a:t>
            </a:r>
            <a:endParaRPr lang="en-US" dirty="0" smtClean="0"/>
          </a:p>
          <a:p>
            <a:pPr eaLnBrk="1" hangingPunct="1"/>
            <a:r>
              <a:rPr lang="tr-TR" dirty="0" smtClean="0"/>
              <a:t>Rotasyonel bozukluk düzelmez</a:t>
            </a:r>
            <a:endParaRPr lang="en-US" dirty="0" smtClean="0"/>
          </a:p>
        </p:txBody>
      </p:sp>
      <p:pic>
        <p:nvPicPr>
          <p:cNvPr id="12292" name="Picture 14" descr="Picture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40"/>
          <a:stretch>
            <a:fillRect/>
          </a:stretch>
        </p:blipFill>
        <p:spPr bwMode="auto">
          <a:xfrm>
            <a:off x="4075817" y="1196752"/>
            <a:ext cx="564673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4075817" y="5446489"/>
            <a:ext cx="118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4 </a:t>
            </a:r>
            <a:r>
              <a:rPr lang="en-US" dirty="0" smtClean="0"/>
              <a:t>y</a:t>
            </a:r>
            <a:r>
              <a:rPr lang="tr-TR" dirty="0" smtClean="0"/>
              <a:t>aş</a:t>
            </a:r>
            <a:endParaRPr lang="en-US" sz="1800" dirty="0"/>
          </a:p>
        </p:txBody>
      </p:sp>
      <p:sp>
        <p:nvSpPr>
          <p:cNvPr id="12294" name="Line 16"/>
          <p:cNvSpPr>
            <a:spLocks noChangeShapeType="1"/>
          </p:cNvSpPr>
          <p:nvPr/>
        </p:nvSpPr>
        <p:spPr bwMode="auto">
          <a:xfrm>
            <a:off x="5655944" y="5861988"/>
            <a:ext cx="1752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" name="TextBox 1"/>
          <p:cNvSpPr txBox="1"/>
          <p:nvPr/>
        </p:nvSpPr>
        <p:spPr>
          <a:xfrm>
            <a:off x="7705594" y="5446489"/>
            <a:ext cx="147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6.5 </a:t>
            </a:r>
            <a:r>
              <a:rPr lang="en-US" sz="2400" dirty="0" smtClean="0"/>
              <a:t>y</a:t>
            </a:r>
            <a:r>
              <a:rPr lang="tr-TR" sz="2400" dirty="0" smtClean="0"/>
              <a:t>aş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048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 invaz YA">
  <a:themeElements>
    <a:clrScheme name="AO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O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433</Words>
  <Application>Microsoft Office PowerPoint</Application>
  <PresentationFormat>Ekran Gösterisi (4:3)</PresentationFormat>
  <Paragraphs>166</Paragraphs>
  <Slides>37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min invaz YA</vt:lpstr>
      <vt:lpstr>Çocuk Kırıkları</vt:lpstr>
      <vt:lpstr>Çocuk hastada kırıklar: Farklar neler?</vt:lpstr>
      <vt:lpstr>Genel Özellikler</vt:lpstr>
      <vt:lpstr>Epidemiyoloji</vt:lpstr>
      <vt:lpstr>Büyümenin etkileri Anatomİ</vt:lpstr>
      <vt:lpstr>Genel takip prensipleri</vt:lpstr>
      <vt:lpstr>Yeniden şekillenme</vt:lpstr>
      <vt:lpstr>Slayt 8</vt:lpstr>
      <vt:lpstr>Şekil bozukluğunun düzelmesi</vt:lpstr>
      <vt:lpstr>Slayt 10</vt:lpstr>
      <vt:lpstr>Büyüme plağına yakın kırıkta yeniden şekillenme çok etkilidir</vt:lpstr>
      <vt:lpstr>1 yıl sonra</vt:lpstr>
      <vt:lpstr>2 yıl sonra</vt:lpstr>
      <vt:lpstr>Tedavi</vt:lpstr>
      <vt:lpstr>Büyüme Plağı:   Tedavi prensipleri</vt:lpstr>
      <vt:lpstr>Epifiz kırıkları: Görülme sıklığı</vt:lpstr>
      <vt:lpstr>Salter Harris  Sınıflaması</vt:lpstr>
      <vt:lpstr>Salter Harris Sınıflaması</vt:lpstr>
      <vt:lpstr>Salter Harris  Sınıflaması</vt:lpstr>
      <vt:lpstr>Salter Harris Sınıflaması</vt:lpstr>
      <vt:lpstr>Salter Harris  Sınıflaması</vt:lpstr>
      <vt:lpstr>Salter Harris  sınıflaması</vt:lpstr>
      <vt:lpstr>Büyüme plağı </vt:lpstr>
      <vt:lpstr>Salter III</vt:lpstr>
      <vt:lpstr>Salter Harris IV</vt:lpstr>
      <vt:lpstr>Slayt 26</vt:lpstr>
      <vt:lpstr>Büyüme durması</vt:lpstr>
      <vt:lpstr>Büyüme  durması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Çocuk İstismarı </vt:lpstr>
      <vt:lpstr>Son söz!!!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 invaziv cerrahi:</dc:title>
  <dc:creator>Yalım</dc:creator>
  <cp:lastModifiedBy>user</cp:lastModifiedBy>
  <cp:revision>28</cp:revision>
  <dcterms:created xsi:type="dcterms:W3CDTF">2015-01-15T08:12:38Z</dcterms:created>
  <dcterms:modified xsi:type="dcterms:W3CDTF">2017-12-14T09:01:55Z</dcterms:modified>
  <cp:category>Template</cp:category>
</cp:coreProperties>
</file>