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 id="281"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8" autoAdjust="0"/>
    <p:restoredTop sz="94599"/>
  </p:normalViewPr>
  <p:slideViewPr>
    <p:cSldViewPr snapToGrid="0">
      <p:cViewPr varScale="1">
        <p:scale>
          <a:sx n="106" d="100"/>
          <a:sy n="106" d="100"/>
        </p:scale>
        <p:origin x="96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34224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914152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887699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407150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90773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329950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253E3EFF-273B-479C-B535-039B289B34A5}"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420041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253E3EFF-273B-479C-B535-039B289B34A5}"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123091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53E3EFF-273B-479C-B535-039B289B34A5}"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8774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586123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200638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E3EFF-273B-479C-B535-039B289B34A5}"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A56FD-4809-4B02-86CB-ED0EF99E2773}" type="slidenum">
              <a:rPr lang="tr-TR" smtClean="0"/>
              <a:t>‹#›</a:t>
            </a:fld>
            <a:endParaRPr lang="tr-TR"/>
          </a:p>
        </p:txBody>
      </p:sp>
    </p:spTree>
    <p:extLst>
      <p:ext uri="{BB962C8B-B14F-4D97-AF65-F5344CB8AC3E}">
        <p14:creationId xmlns:p14="http://schemas.microsoft.com/office/powerpoint/2010/main" val="23829382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671511" y="300038"/>
            <a:ext cx="3557400" cy="1980000"/>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9929308" y="228600"/>
            <a:ext cx="2391280" cy="2232000"/>
          </a:xfrm>
          <a:prstGeom prst="rect">
            <a:avLst/>
          </a:prstGeom>
        </p:spPr>
      </p:pic>
      <p:sp>
        <p:nvSpPr>
          <p:cNvPr id="6" name="Akış Çizelgesi: Delikli Teyp 5"/>
          <p:cNvSpPr/>
          <p:nvPr/>
        </p:nvSpPr>
        <p:spPr>
          <a:xfrm>
            <a:off x="2171700" y="442913"/>
            <a:ext cx="7729538" cy="1843087"/>
          </a:xfrm>
          <a:prstGeom prst="flowChartPunchedTape">
            <a:avLst/>
          </a:prstGeom>
          <a:solidFill>
            <a:srgbClr val="B2B2B2">
              <a:lumMod val="60000"/>
              <a:lumOff val="40000"/>
            </a:srgbClr>
          </a:solidFill>
          <a:ln w="12700" cap="flat" cmpd="sng" algn="ctr">
            <a:solidFill>
              <a:srgbClr val="DDDDD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1" i="0" u="none" strike="noStrike" kern="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sp>
        <p:nvSpPr>
          <p:cNvPr id="7" name="Dikdörtgen 6"/>
          <p:cNvSpPr/>
          <p:nvPr/>
        </p:nvSpPr>
        <p:spPr>
          <a:xfrm>
            <a:off x="2694411" y="781349"/>
            <a:ext cx="6774611" cy="1200329"/>
          </a:xfrm>
          <a:prstGeom prst="rect">
            <a:avLst/>
          </a:prstGeom>
          <a:noFill/>
        </p:spPr>
        <p:txBody>
          <a:bodyPr wrap="none" lIns="91440" tIns="45720" rIns="91440" bIns="45720">
            <a:spAutoFit/>
          </a:bodyPr>
          <a:lstStyle/>
          <a:p>
            <a:pPr algn="ctr"/>
            <a:r>
              <a:rPr lang="tr-TR" sz="7200" dirty="0">
                <a:ln w="0"/>
                <a:solidFill>
                  <a:prstClr val="black"/>
                </a:solidFill>
                <a:effectLst>
                  <a:outerShdw blurRad="38100" dist="19050" dir="2700000" algn="tl" rotWithShape="0">
                    <a:prstClr val="black">
                      <a:alpha val="40000"/>
                    </a:prstClr>
                  </a:outerShdw>
                </a:effectLst>
                <a:latin typeface="Jokerman" panose="04090605060D06020702" pitchFamily="82" charset="0"/>
              </a:rPr>
              <a:t>Çocuk ve Doğa</a:t>
            </a:r>
          </a:p>
        </p:txBody>
      </p:sp>
      <p:sp>
        <p:nvSpPr>
          <p:cNvPr id="8" name="Dikdörtgen 7"/>
          <p:cNvSpPr/>
          <p:nvPr/>
        </p:nvSpPr>
        <p:spPr>
          <a:xfrm>
            <a:off x="1892347" y="3065025"/>
            <a:ext cx="8493030" cy="1754326"/>
          </a:xfrm>
          <a:prstGeom prst="rect">
            <a:avLst/>
          </a:prstGeom>
          <a:noFill/>
        </p:spPr>
        <p:txBody>
          <a:bodyPr wrap="none" lIns="91440" tIns="45720" rIns="91440" bIns="4572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5400" b="0" i="0" u="none" strike="noStrike" kern="0" cap="none" spc="0" normalizeH="0" baseline="0" noProof="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Sağlık </a:t>
            </a:r>
            <a:r>
              <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Bilimleri Fakültesi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Çocuk Gelişimi Bölümü</a:t>
            </a:r>
            <a:endPar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endParaRPr>
          </a:p>
        </p:txBody>
      </p:sp>
    </p:spTree>
    <p:extLst>
      <p:ext uri="{BB962C8B-B14F-4D97-AF65-F5344CB8AC3E}">
        <p14:creationId xmlns:p14="http://schemas.microsoft.com/office/powerpoint/2010/main" val="3810753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Metin kutusu"/>
          <p:cNvSpPr txBox="1"/>
          <p:nvPr/>
        </p:nvSpPr>
        <p:spPr>
          <a:xfrm>
            <a:off x="189475" y="542926"/>
            <a:ext cx="11540563" cy="6555641"/>
          </a:xfrm>
          <a:prstGeom prst="rect">
            <a:avLst/>
          </a:prstGeom>
          <a:noFill/>
        </p:spPr>
        <p:txBody>
          <a:bodyPr wrap="square" rtlCol="0">
            <a:spAutoFit/>
          </a:bodyPr>
          <a:lstStyle/>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Gruplar çevre müzesinde sergilenmek üzere materyal ya da resim (ya da ikisini de) yapacaklardır. Çalışmalar tamamlandığında her grup kendi çalışmasını tanıtır. Tüm çalışmalar tamamlanınca müzede başka sergilenecek ürünlerin olup olamayacağı sorulur.Çocukların istediklerini hazırlamaları desteklenir.</a:t>
            </a:r>
          </a:p>
          <a:p>
            <a:pPr algn="just"/>
            <a:endParaRPr lang="tr-TR" sz="2800" dirty="0">
              <a:ln w="0"/>
              <a:effectLst>
                <a:outerShdw blurRad="38100" dist="19050" dir="2700000" algn="tl" rotWithShape="0">
                  <a:schemeClr val="dk1">
                    <a:alpha val="40000"/>
                  </a:schemeClr>
                </a:outerShdw>
              </a:effectLst>
              <a:latin typeface="Calibri"/>
            </a:endParaRPr>
          </a:p>
          <a:p>
            <a:pPr algn="just"/>
            <a:r>
              <a:rPr lang="tr-TR" sz="2800" b="1" dirty="0">
                <a:ln w="0"/>
                <a:effectLst>
                  <a:outerShdw blurRad="38100" dist="19050" dir="2700000" algn="tl" rotWithShape="0">
                    <a:schemeClr val="dk1">
                      <a:alpha val="40000"/>
                    </a:schemeClr>
                  </a:outerShdw>
                </a:effectLst>
                <a:latin typeface="Calibri"/>
              </a:rPr>
              <a:t>Değerlendirme: </a:t>
            </a:r>
            <a:r>
              <a:rPr lang="tr-TR" sz="2800" dirty="0">
                <a:ln w="0"/>
                <a:effectLst>
                  <a:outerShdw blurRad="38100" dist="19050" dir="2700000" algn="tl" rotWithShape="0">
                    <a:schemeClr val="dk1">
                      <a:alpha val="40000"/>
                    </a:schemeClr>
                  </a:outerShdw>
                </a:effectLst>
                <a:latin typeface="Calibri"/>
              </a:rPr>
              <a:t>Sınıfın içinde müze oluşturulur.Müze ailelere açılır.</a:t>
            </a:r>
          </a:p>
          <a:p>
            <a:pPr algn="just"/>
            <a:r>
              <a:rPr lang="tr-TR" sz="2800" dirty="0">
                <a:ln w="0"/>
                <a:effectLst>
                  <a:outerShdw blurRad="38100" dist="19050" dir="2700000" algn="tl" rotWithShape="0">
                    <a:schemeClr val="dk1">
                      <a:alpha val="40000"/>
                    </a:schemeClr>
                  </a:outerShdw>
                </a:effectLst>
                <a:latin typeface="Calibri"/>
              </a:rPr>
              <a:t>kinlikte dikkat edilmesi gereken noktalar:Etkinlikte çevreyle ilgili farklı konulara (çevre sorunları,çevrede yaşayan canlılar,tasarruf,geri dönüşüm vb.) dikkat çekilmelidir.</a:t>
            </a:r>
          </a:p>
          <a:p>
            <a:pPr algn="just"/>
            <a:endParaRPr lang="tr-TR" sz="2800" dirty="0">
              <a:ln w="0"/>
              <a:effectLst>
                <a:outerShdw blurRad="38100" dist="19050" dir="2700000" algn="tl" rotWithShape="0">
                  <a:schemeClr val="dk1">
                    <a:alpha val="40000"/>
                  </a:schemeClr>
                </a:outerShdw>
              </a:effectLst>
              <a:latin typeface="Calibri"/>
            </a:endParaRPr>
          </a:p>
          <a:p>
            <a:pPr algn="just"/>
            <a:r>
              <a:rPr lang="tr-TR" sz="2800" b="1" dirty="0">
                <a:ln w="0"/>
                <a:effectLst>
                  <a:outerShdw blurRad="38100" dist="19050" dir="2700000" algn="tl" rotWithShape="0">
                    <a:schemeClr val="dk1">
                      <a:alpha val="40000"/>
                    </a:schemeClr>
                  </a:outerShdw>
                </a:effectLst>
                <a:latin typeface="Calibri"/>
              </a:rPr>
              <a:t>Aile</a:t>
            </a:r>
            <a:r>
              <a:rPr lang="tr-TR" sz="3200" dirty="0">
                <a:ln w="0"/>
                <a:effectLst>
                  <a:outerShdw blurRad="38100" dist="19050" dir="2700000" algn="tl" rotWithShape="0">
                    <a:schemeClr val="dk1">
                      <a:alpha val="40000"/>
                    </a:schemeClr>
                  </a:outerShdw>
                </a:effectLst>
                <a:latin typeface="Calibri"/>
              </a:rPr>
              <a:t> </a:t>
            </a:r>
            <a:r>
              <a:rPr lang="tr-TR" sz="2800" b="1" dirty="0">
                <a:ln w="0"/>
                <a:effectLst>
                  <a:outerShdw blurRad="38100" dist="19050" dir="2700000" algn="tl" rotWithShape="0">
                    <a:schemeClr val="dk1">
                      <a:alpha val="40000"/>
                    </a:schemeClr>
                  </a:outerShdw>
                </a:effectLst>
                <a:latin typeface="Calibri"/>
              </a:rPr>
              <a:t>Katılımı: </a:t>
            </a:r>
            <a:r>
              <a:rPr lang="tr-TR" sz="2800" dirty="0">
                <a:ln w="0"/>
                <a:effectLst>
                  <a:outerShdw blurRad="38100" dist="19050" dir="2700000" algn="tl" rotWithShape="0">
                    <a:schemeClr val="dk1">
                      <a:alpha val="40000"/>
                    </a:schemeClr>
                  </a:outerShdw>
                </a:effectLst>
                <a:latin typeface="Calibri"/>
              </a:rPr>
              <a:t>Aileler çevre müzesini ziyaret etmeleri için okula davet edilirler. Okula geldiklerinde çocukları,anne-babalarını müzede gezdirirler.</a:t>
            </a:r>
          </a:p>
          <a:p>
            <a:pPr algn="just">
              <a:buFont typeface="Arial" pitchFamily="34" charset="0"/>
              <a:buChar char="•"/>
            </a:pPr>
            <a:endParaRPr lang="tr-TR" sz="2800" dirty="0">
              <a:ln w="0"/>
              <a:effectLst>
                <a:outerShdw blurRad="38100" dist="19050" dir="2700000" algn="tl" rotWithShape="0">
                  <a:schemeClr val="dk1">
                    <a:alpha val="40000"/>
                  </a:schemeClr>
                </a:outerShdw>
              </a:effectLst>
              <a:latin typeface="Calibri"/>
            </a:endParaRPr>
          </a:p>
          <a:p>
            <a:pPr algn="just">
              <a:buFont typeface="Arial" pitchFamily="34" charset="0"/>
              <a:buChar char="•"/>
            </a:pPr>
            <a:endParaRPr lang="tr-TR" sz="2800" dirty="0">
              <a:ln w="0"/>
              <a:effectLst>
                <a:outerShdw blurRad="38100" dist="19050" dir="2700000" algn="tl" rotWithShape="0">
                  <a:schemeClr val="dk1">
                    <a:alpha val="40000"/>
                  </a:schemeClr>
                </a:outerShdw>
              </a:effectLst>
              <a:latin typeface="Calibri"/>
            </a:endParaRPr>
          </a:p>
          <a:p>
            <a:pPr algn="just">
              <a:buFont typeface="Arial" pitchFamily="34" charset="0"/>
              <a:buChar char="•"/>
            </a:pPr>
            <a:endParaRPr lang="tr-TR" sz="2800" dirty="0">
              <a:ln w="0"/>
              <a:effectLst>
                <a:outerShdw blurRad="38100" dist="19050" dir="2700000" algn="tl" rotWithShape="0">
                  <a:schemeClr val="dk1">
                    <a:alpha val="40000"/>
                  </a:schemeClr>
                </a:outerShdw>
              </a:effectLst>
              <a:latin typeface="Calibri"/>
            </a:endParaRPr>
          </a:p>
        </p:txBody>
      </p:sp>
    </p:spTree>
    <p:extLst>
      <p:ext uri="{BB962C8B-B14F-4D97-AF65-F5344CB8AC3E}">
        <p14:creationId xmlns:p14="http://schemas.microsoft.com/office/powerpoint/2010/main" val="2559645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B8851B-F055-0044-83D9-D8226F41C5E8}"/>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A015A5CC-134D-D64E-A482-8EDB7549BFCB}"/>
              </a:ext>
            </a:extLst>
          </p:cNvPr>
          <p:cNvGraphicFramePr>
            <a:graphicFrameLocks noGrp="1"/>
          </p:cNvGraphicFramePr>
          <p:nvPr/>
        </p:nvGraphicFramePr>
        <p:xfrm>
          <a:off x="838200" y="3041174"/>
          <a:ext cx="10515600" cy="1920240"/>
        </p:xfrm>
        <a:graphic>
          <a:graphicData uri="http://schemas.openxmlformats.org/drawingml/2006/table">
            <a:tbl>
              <a:tblPr/>
              <a:tblGrid>
                <a:gridCol w="10515600">
                  <a:extLst>
                    <a:ext uri="{9D8B030D-6E8A-4147-A177-3AD203B41FA5}">
                      <a16:colId xmlns:a16="http://schemas.microsoft.com/office/drawing/2014/main" val="2159667174"/>
                    </a:ext>
                  </a:extLst>
                </a:gridCol>
              </a:tblGrid>
              <a:tr h="0">
                <a:tc>
                  <a:txBody>
                    <a:bodyPr/>
                    <a:lstStyle/>
                    <a:p>
                      <a:r>
                        <a:rPr lang="tr-TR">
                          <a:effectLst/>
                        </a:rPr>
                        <a:t>Atasoy, E. (2006). Çevre için eğitim: Çocuk doğa etkileşimi. Bursa: Ezgi Kitabevi. </a:t>
                      </a:r>
                    </a:p>
                  </a:txBody>
                  <a:tcPr marL="0" marR="0" marT="0" marB="0" anchor="ctr">
                    <a:lnL>
                      <a:noFill/>
                    </a:lnL>
                    <a:lnR>
                      <a:noFill/>
                    </a:lnR>
                    <a:lnT>
                      <a:noFill/>
                    </a:lnT>
                    <a:lnB>
                      <a:noFill/>
                    </a:lnB>
                  </a:tcPr>
                </a:tc>
                <a:extLst>
                  <a:ext uri="{0D108BD9-81ED-4DB2-BD59-A6C34878D82A}">
                    <a16:rowId xmlns:a16="http://schemas.microsoft.com/office/drawing/2014/main" val="4052185391"/>
                  </a:ext>
                </a:extLst>
              </a:tr>
              <a:tr h="0">
                <a:tc>
                  <a:txBody>
                    <a:bodyPr/>
                    <a:lstStyle/>
                    <a:p>
                      <a:r>
                        <a:rPr lang="tr-TR">
                          <a:effectLst/>
                        </a:rPr>
                        <a:t>Büyüktaşkapu, S., Öztürk Samur, A., Koçyiğit, S., ve Özenoğlu Kiremit, H. (2013). Çocuk ve çevre. Ankara: Vize Yayıncılık. </a:t>
                      </a:r>
                    </a:p>
                  </a:txBody>
                  <a:tcPr marL="0" marR="0" marT="0" marB="0" anchor="ctr">
                    <a:lnL>
                      <a:noFill/>
                    </a:lnL>
                    <a:lnR>
                      <a:noFill/>
                    </a:lnR>
                    <a:lnT>
                      <a:noFill/>
                    </a:lnT>
                    <a:lnB>
                      <a:noFill/>
                    </a:lnB>
                  </a:tcPr>
                </a:tc>
                <a:extLst>
                  <a:ext uri="{0D108BD9-81ED-4DB2-BD59-A6C34878D82A}">
                    <a16:rowId xmlns:a16="http://schemas.microsoft.com/office/drawing/2014/main" val="2192302795"/>
                  </a:ext>
                </a:extLst>
              </a:tr>
              <a:tr h="0">
                <a:tc>
                  <a:txBody>
                    <a:bodyPr/>
                    <a:lstStyle/>
                    <a:p>
                      <a:r>
                        <a:rPr lang="tr-TR">
                          <a:effectLst/>
                        </a:rPr>
                        <a:t>Kansu, N. (2012). Çocuğumla doğadayız. Ankara: Elma Yayınevi. </a:t>
                      </a:r>
                    </a:p>
                  </a:txBody>
                  <a:tcPr marL="0" marR="0" marT="0" marB="0" anchor="ctr">
                    <a:lnL>
                      <a:noFill/>
                    </a:lnL>
                    <a:lnR>
                      <a:noFill/>
                    </a:lnR>
                    <a:lnT>
                      <a:noFill/>
                    </a:lnT>
                    <a:lnB>
                      <a:noFill/>
                    </a:lnB>
                  </a:tcPr>
                </a:tc>
                <a:extLst>
                  <a:ext uri="{0D108BD9-81ED-4DB2-BD59-A6C34878D82A}">
                    <a16:rowId xmlns:a16="http://schemas.microsoft.com/office/drawing/2014/main" val="1585516800"/>
                  </a:ext>
                </a:extLst>
              </a:tr>
              <a:tr h="0">
                <a:tc>
                  <a:txBody>
                    <a:bodyPr/>
                    <a:lstStyle/>
                    <a:p>
                      <a:r>
                        <a:rPr lang="tr-TR">
                          <a:effectLst/>
                        </a:rPr>
                        <a:t>Louv, R. (2010). Doğadaki son çocuk. (Çev. C. Temürcü). Ankara: Tübitak Yayınları. </a:t>
                      </a:r>
                    </a:p>
                  </a:txBody>
                  <a:tcPr marL="0" marR="0" marT="0" marB="0" anchor="ctr">
                    <a:lnL>
                      <a:noFill/>
                    </a:lnL>
                    <a:lnR>
                      <a:noFill/>
                    </a:lnR>
                    <a:lnT>
                      <a:noFill/>
                    </a:lnT>
                    <a:lnB>
                      <a:noFill/>
                    </a:lnB>
                  </a:tcPr>
                </a:tc>
                <a:extLst>
                  <a:ext uri="{0D108BD9-81ED-4DB2-BD59-A6C34878D82A}">
                    <a16:rowId xmlns:a16="http://schemas.microsoft.com/office/drawing/2014/main" val="190482993"/>
                  </a:ext>
                </a:extLst>
              </a:tr>
              <a:tr h="0">
                <a:tc>
                  <a:txBody>
                    <a:bodyPr/>
                    <a:lstStyle/>
                    <a:p>
                      <a:r>
                        <a:rPr lang="tr-TR" dirty="0">
                          <a:effectLst/>
                        </a:rPr>
                        <a:t>Önder, A. ve Özkan, B. (2013). Sürdürülebilir çocuk gelişimi: Okul öncesinde etkinliklerle çevre eğitimi. Ankara: Anı Yayıncılık. </a:t>
                      </a:r>
                    </a:p>
                  </a:txBody>
                  <a:tcPr marL="0" marR="0" marT="0" marB="0" anchor="ctr">
                    <a:lnL>
                      <a:noFill/>
                    </a:lnL>
                    <a:lnR>
                      <a:noFill/>
                    </a:lnR>
                    <a:lnT>
                      <a:noFill/>
                    </a:lnT>
                    <a:lnB>
                      <a:noFill/>
                    </a:lnB>
                  </a:tcPr>
                </a:tc>
                <a:extLst>
                  <a:ext uri="{0D108BD9-81ED-4DB2-BD59-A6C34878D82A}">
                    <a16:rowId xmlns:a16="http://schemas.microsoft.com/office/drawing/2014/main" val="1263023871"/>
                  </a:ext>
                </a:extLst>
              </a:tr>
            </a:tbl>
          </a:graphicData>
        </a:graphic>
      </p:graphicFrame>
    </p:spTree>
    <p:extLst>
      <p:ext uri="{BB962C8B-B14F-4D97-AF65-F5344CB8AC3E}">
        <p14:creationId xmlns:p14="http://schemas.microsoft.com/office/powerpoint/2010/main" val="2903925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kutusu"/>
          <p:cNvSpPr txBox="1"/>
          <p:nvPr/>
        </p:nvSpPr>
        <p:spPr>
          <a:xfrm>
            <a:off x="942535" y="604911"/>
            <a:ext cx="10508567" cy="584775"/>
          </a:xfrm>
          <a:prstGeom prst="rect">
            <a:avLst/>
          </a:prstGeom>
          <a:noFill/>
        </p:spPr>
        <p:txBody>
          <a:bodyPr wrap="square" rtlCol="0">
            <a:spAutoFit/>
          </a:bodyPr>
          <a:lstStyle/>
          <a:p>
            <a:pPr algn="ctr"/>
            <a:r>
              <a:rPr lang="tr-TR" sz="3200" b="1" dirty="0">
                <a:ln w="0"/>
                <a:effectLst>
                  <a:outerShdw blurRad="38100" dist="19050" dir="2700000" algn="tl" rotWithShape="0">
                    <a:schemeClr val="dk1">
                      <a:alpha val="40000"/>
                    </a:schemeClr>
                  </a:outerShdw>
                </a:effectLst>
                <a:latin typeface="Calibri"/>
              </a:rPr>
              <a:t>GERİ  DÖNÜŞÜM İLE İLGİLİ ETKİNLİKLER:</a:t>
            </a:r>
          </a:p>
        </p:txBody>
      </p:sp>
      <p:sp>
        <p:nvSpPr>
          <p:cNvPr id="5" name="3 Metin kutusu"/>
          <p:cNvSpPr txBox="1"/>
          <p:nvPr/>
        </p:nvSpPr>
        <p:spPr>
          <a:xfrm>
            <a:off x="284804" y="1657363"/>
            <a:ext cx="11330933" cy="3970318"/>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Etkinlik Adı: </a:t>
            </a:r>
            <a:r>
              <a:rPr lang="tr-TR" sz="2800" dirty="0">
                <a:ln w="0"/>
                <a:effectLst>
                  <a:outerShdw blurRad="38100" dist="19050" dir="2700000" algn="tl" rotWithShape="0">
                    <a:schemeClr val="dk1">
                      <a:alpha val="40000"/>
                    </a:schemeClr>
                  </a:outerShdw>
                </a:effectLst>
                <a:latin typeface="Calibri"/>
              </a:rPr>
              <a:t>Geri Dönüştürelim</a:t>
            </a:r>
          </a:p>
          <a:p>
            <a:pPr algn="just"/>
            <a:r>
              <a:rPr lang="tr-TR" sz="2800" b="1" dirty="0">
                <a:ln w="0"/>
                <a:effectLst>
                  <a:outerShdw blurRad="38100" dist="19050" dir="2700000" algn="tl" rotWithShape="0">
                    <a:schemeClr val="dk1">
                      <a:alpha val="40000"/>
                    </a:schemeClr>
                  </a:outerShdw>
                </a:effectLst>
                <a:latin typeface="Calibri"/>
              </a:rPr>
              <a:t>Etkinlik Türü: </a:t>
            </a:r>
            <a:r>
              <a:rPr lang="tr-TR" sz="2800" dirty="0">
                <a:ln w="0"/>
                <a:effectLst>
                  <a:outerShdw blurRad="38100" dist="19050" dir="2700000" algn="tl" rotWithShape="0">
                    <a:schemeClr val="dk1">
                      <a:alpha val="40000"/>
                    </a:schemeClr>
                  </a:outerShdw>
                </a:effectLst>
                <a:latin typeface="Calibri"/>
              </a:rPr>
              <a:t>Oyun</a:t>
            </a:r>
          </a:p>
          <a:p>
            <a:pPr algn="just"/>
            <a:r>
              <a:rPr lang="tr-TR" sz="2800" b="1" dirty="0">
                <a:ln w="0"/>
                <a:effectLst>
                  <a:outerShdw blurRad="38100" dist="19050" dir="2700000" algn="tl" rotWithShape="0">
                    <a:schemeClr val="dk1">
                      <a:alpha val="40000"/>
                    </a:schemeClr>
                  </a:outerShdw>
                </a:effectLst>
                <a:latin typeface="Calibri"/>
              </a:rPr>
              <a:t>Yaş Grubu: </a:t>
            </a:r>
            <a:r>
              <a:rPr lang="tr-TR" sz="2800" dirty="0">
                <a:ln w="0"/>
                <a:effectLst>
                  <a:outerShdw blurRad="38100" dist="19050" dir="2700000" algn="tl" rotWithShape="0">
                    <a:schemeClr val="dk1">
                      <a:alpha val="40000"/>
                    </a:schemeClr>
                  </a:outerShdw>
                </a:effectLst>
                <a:latin typeface="Calibri"/>
              </a:rPr>
              <a:t>5-6 yaş</a:t>
            </a:r>
          </a:p>
          <a:p>
            <a:pPr algn="just"/>
            <a:r>
              <a:rPr lang="tr-TR" sz="2800" b="1" dirty="0">
                <a:ln w="0"/>
                <a:effectLst>
                  <a:outerShdw blurRad="38100" dist="19050" dir="2700000" algn="tl" rotWithShape="0">
                    <a:schemeClr val="dk1">
                      <a:alpha val="40000"/>
                    </a:schemeClr>
                  </a:outerShdw>
                </a:effectLst>
                <a:latin typeface="Calibri"/>
              </a:rPr>
              <a:t>Etkinlikle kazandırılması hedeflenen amaç ve kazanımlar: </a:t>
            </a:r>
            <a:r>
              <a:rPr lang="tr-TR" sz="2800" dirty="0">
                <a:ln w="0"/>
                <a:effectLst>
                  <a:outerShdw blurRad="38100" dist="19050" dir="2700000" algn="tl" rotWithShape="0">
                    <a:schemeClr val="dk1">
                      <a:alpha val="40000"/>
                    </a:schemeClr>
                  </a:outerShdw>
                </a:effectLst>
                <a:latin typeface="Calibri"/>
              </a:rPr>
              <a:t>Geri dönüşüm hakkında bilgilendirmek</a:t>
            </a:r>
          </a:p>
          <a:p>
            <a:pPr algn="just"/>
            <a:r>
              <a:rPr lang="tr-TR" sz="2800" b="1" dirty="0">
                <a:ln w="0"/>
                <a:effectLst>
                  <a:outerShdw blurRad="38100" dist="19050" dir="2700000" algn="tl" rotWithShape="0">
                    <a:schemeClr val="dk1">
                      <a:alpha val="40000"/>
                    </a:schemeClr>
                  </a:outerShdw>
                </a:effectLst>
                <a:latin typeface="Calibri"/>
              </a:rPr>
              <a:t>Etkinlikle kazandırılması hedeflenen kavramlar-sözcükler: </a:t>
            </a:r>
            <a:r>
              <a:rPr lang="tr-TR" sz="2800" dirty="0">
                <a:ln w="0"/>
                <a:effectLst>
                  <a:outerShdw blurRad="38100" dist="19050" dir="2700000" algn="tl" rotWithShape="0">
                    <a:schemeClr val="dk1">
                      <a:alpha val="40000"/>
                    </a:schemeClr>
                  </a:outerShdw>
                </a:effectLst>
                <a:latin typeface="Calibri"/>
              </a:rPr>
              <a:t>Geri dönüşüm,cam,metal,pil,kağıt,plastik,doğru-yanlış</a:t>
            </a:r>
          </a:p>
          <a:p>
            <a:pPr algn="just"/>
            <a:r>
              <a:rPr lang="tr-TR" sz="2800" b="1" dirty="0">
                <a:ln w="0"/>
                <a:effectLst>
                  <a:outerShdw blurRad="38100" dist="19050" dir="2700000" algn="tl" rotWithShape="0">
                    <a:schemeClr val="dk1">
                      <a:alpha val="40000"/>
                    </a:schemeClr>
                  </a:outerShdw>
                </a:effectLst>
                <a:latin typeface="Calibri"/>
              </a:rPr>
              <a:t>Materyaller: </a:t>
            </a:r>
            <a:r>
              <a:rPr lang="tr-TR" sz="2800" dirty="0">
                <a:ln w="0"/>
                <a:effectLst>
                  <a:outerShdw blurRad="38100" dist="19050" dir="2700000" algn="tl" rotWithShape="0">
                    <a:schemeClr val="dk1">
                      <a:alpha val="40000"/>
                    </a:schemeClr>
                  </a:outerShdw>
                </a:effectLst>
                <a:latin typeface="Calibri"/>
              </a:rPr>
              <a:t>Cam, pil, teneke, kağıt, plastik atıkların resimleri (kendileri de olabilir) üzerinde cam,pil,metal ve kağıtlar için çizilmiş atık kutuları, düdük.    </a:t>
            </a:r>
          </a:p>
        </p:txBody>
      </p:sp>
    </p:spTree>
    <p:extLst>
      <p:ext uri="{BB962C8B-B14F-4D97-AF65-F5344CB8AC3E}">
        <p14:creationId xmlns:p14="http://schemas.microsoft.com/office/powerpoint/2010/main" val="2220349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00038" y="302359"/>
            <a:ext cx="11544300" cy="6555641"/>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Öğrenme Süreci</a:t>
            </a:r>
            <a:r>
              <a:rPr lang="tr-TR" sz="2800" dirty="0">
                <a:ln w="0"/>
                <a:effectLst>
                  <a:outerShdw blurRad="38100" dist="19050" dir="2700000" algn="tl" rotWithShape="0">
                    <a:schemeClr val="dk1">
                      <a:alpha val="40000"/>
                    </a:schemeClr>
                  </a:outerShdw>
                </a:effectLst>
                <a:latin typeface="Calibri"/>
              </a:rPr>
              <a:t>:</a:t>
            </a:r>
          </a:p>
          <a:p>
            <a:pPr algn="just"/>
            <a:endParaRPr lang="tr-TR" sz="2800" dirty="0">
              <a:ln w="0"/>
              <a:effectLst>
                <a:outerShdw blurRad="38100" dist="19050" dir="2700000" algn="tl" rotWithShape="0">
                  <a:schemeClr val="dk1">
                    <a:alpha val="40000"/>
                  </a:schemeClr>
                </a:outerShdw>
              </a:effectLst>
              <a:latin typeface="Calibri"/>
            </a:endParaRP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Çocuklar iki gruba ayrılırlar. Gruplar yan yana dizilirler. Grupların önüne cam, pil, metal, kağıt atıkların resimleri (hatta nesnelerin kendileri de olabilir) dağınık biçimde yerleştirilir. Resimlerin arka tarafına ise üzerinde önceki gün gruplar tarafından atık kutular yerleştirilir.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Düdük sesi ile grupların en önündeki çocuklar yerdeki resimlerden bir tanesini alırlar. Ne resmi aldıklarını ve hangi kutuya atmaları gerektiğini yüksek sesle söylerler ve resimlerin arkalarındaki uygun kutuya atıp sıranın en sonuna geçerler.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Kutulardaki resimler öğretmen tarafından çocuklara gösterilerek doğru yere atılıp atılmadığı ve resimdeki atığın isminin doğru söylenip söylenmediği kontrol edilir.Doğru söyleyenler bir puan alırlar.Gruplar turlarını tamamladıklarında hangi grup en yüksek puanı almış ise oyunu kazanır.</a:t>
            </a:r>
          </a:p>
          <a:p>
            <a:pPr algn="just"/>
            <a:endParaRPr lang="tr-TR" sz="2800" dirty="0">
              <a:ln w="0"/>
              <a:effectLst>
                <a:outerShdw blurRad="38100" dist="19050" dir="2700000" algn="tl" rotWithShape="0">
                  <a:schemeClr val="dk1">
                    <a:alpha val="40000"/>
                  </a:schemeClr>
                </a:outerShdw>
              </a:effectLst>
              <a:latin typeface="Calibri"/>
            </a:endParaRPr>
          </a:p>
        </p:txBody>
      </p:sp>
    </p:spTree>
    <p:extLst>
      <p:ext uri="{BB962C8B-B14F-4D97-AF65-F5344CB8AC3E}">
        <p14:creationId xmlns:p14="http://schemas.microsoft.com/office/powerpoint/2010/main" val="233782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kutusu"/>
          <p:cNvSpPr txBox="1"/>
          <p:nvPr/>
        </p:nvSpPr>
        <p:spPr>
          <a:xfrm>
            <a:off x="314983" y="1337970"/>
            <a:ext cx="11515067" cy="3539430"/>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Değerlendirme: </a:t>
            </a:r>
            <a:r>
              <a:rPr lang="tr-TR" sz="2800" dirty="0">
                <a:ln w="0"/>
                <a:effectLst>
                  <a:outerShdw blurRad="38100" dist="19050" dir="2700000" algn="tl" rotWithShape="0">
                    <a:schemeClr val="dk1">
                      <a:alpha val="40000"/>
                    </a:schemeClr>
                  </a:outerShdw>
                </a:effectLst>
                <a:latin typeface="Calibri"/>
              </a:rPr>
              <a:t>Kazanan grup alkışlanır.Atıkları uygun kutulara atmanın önemi ile ilgili sorular sorulur.</a:t>
            </a:r>
          </a:p>
          <a:p>
            <a:pPr algn="just"/>
            <a:r>
              <a:rPr lang="tr-TR" sz="2800" b="1" dirty="0">
                <a:ln w="0"/>
                <a:effectLst>
                  <a:outerShdw blurRad="38100" dist="19050" dir="2700000" algn="tl" rotWithShape="0">
                    <a:schemeClr val="dk1">
                      <a:alpha val="40000"/>
                    </a:schemeClr>
                  </a:outerShdw>
                </a:effectLst>
                <a:latin typeface="Calibri"/>
              </a:rPr>
              <a:t>Etkinlikte dikkat edilmesi gereken noktalar: </a:t>
            </a:r>
            <a:r>
              <a:rPr lang="tr-TR" sz="2800" dirty="0">
                <a:ln w="0"/>
                <a:effectLst>
                  <a:outerShdw blurRad="38100" dist="19050" dir="2700000" algn="tl" rotWithShape="0">
                    <a:schemeClr val="dk1">
                      <a:alpha val="40000"/>
                    </a:schemeClr>
                  </a:outerShdw>
                </a:effectLst>
                <a:latin typeface="Calibri"/>
              </a:rPr>
              <a:t>Bu etkinlikten önce ‘Kutular Yapılıyor Çöpler Ayrılıyor!’ adlı oyunun oynanması,kutuların hazırlanması ve iki etkinlikle konunun pekişmesi adına önem taşımaktadır.</a:t>
            </a:r>
          </a:p>
          <a:p>
            <a:pPr algn="just"/>
            <a:r>
              <a:rPr lang="tr-TR" sz="2800" b="1" dirty="0">
                <a:ln w="0"/>
                <a:effectLst>
                  <a:outerShdw blurRad="38100" dist="19050" dir="2700000" algn="tl" rotWithShape="0">
                    <a:schemeClr val="dk1">
                      <a:alpha val="40000"/>
                    </a:schemeClr>
                  </a:outerShdw>
                </a:effectLst>
                <a:latin typeface="Calibri"/>
              </a:rPr>
              <a:t>Aile Katılımı</a:t>
            </a:r>
            <a:r>
              <a:rPr lang="tr-TR" sz="2800" dirty="0">
                <a:ln w="0"/>
                <a:effectLst>
                  <a:outerShdw blurRad="38100" dist="19050" dir="2700000" algn="tl" rotWithShape="0">
                    <a:schemeClr val="dk1">
                      <a:alpha val="40000"/>
                    </a:schemeClr>
                  </a:outerShdw>
                </a:effectLst>
                <a:latin typeface="Calibri"/>
              </a:rPr>
              <a:t>: Ailelere  çocuklarıyla plastik,kağıt,cam ve metal atıklar için ayrı kutular yapmaları ve çöplerini ayrıştırarak biriktirmeleri ile ilgili bir yönerge gönderilir.</a:t>
            </a:r>
          </a:p>
        </p:txBody>
      </p:sp>
    </p:spTree>
    <p:extLst>
      <p:ext uri="{BB962C8B-B14F-4D97-AF65-F5344CB8AC3E}">
        <p14:creationId xmlns:p14="http://schemas.microsoft.com/office/powerpoint/2010/main" val="1075831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787790" y="0"/>
            <a:ext cx="9129933" cy="523220"/>
          </a:xfrm>
          <a:prstGeom prst="rect">
            <a:avLst/>
          </a:prstGeom>
          <a:noFill/>
        </p:spPr>
        <p:txBody>
          <a:bodyPr wrap="square" rtlCol="0">
            <a:spAutoFit/>
          </a:bodyPr>
          <a:lstStyle/>
          <a:p>
            <a:pPr algn="ctr"/>
            <a:r>
              <a:rPr lang="tr-TR" sz="2800" dirty="0">
                <a:ln w="0"/>
                <a:effectLst>
                  <a:outerShdw blurRad="38100" dist="19050" dir="2700000" algn="tl" rotWithShape="0">
                    <a:schemeClr val="dk1">
                      <a:alpha val="40000"/>
                    </a:schemeClr>
                  </a:outerShdw>
                </a:effectLst>
                <a:latin typeface="Calibri"/>
              </a:rPr>
              <a:t>ENERJİ TASARRUFU İLE İLGİLİ ETKİNLİKLER</a:t>
            </a:r>
          </a:p>
        </p:txBody>
      </p:sp>
      <p:sp>
        <p:nvSpPr>
          <p:cNvPr id="4" name="3 Metin kutusu"/>
          <p:cNvSpPr txBox="1"/>
          <p:nvPr/>
        </p:nvSpPr>
        <p:spPr>
          <a:xfrm>
            <a:off x="151154" y="138589"/>
            <a:ext cx="11597934" cy="6432530"/>
          </a:xfrm>
          <a:prstGeom prst="rect">
            <a:avLst/>
          </a:prstGeom>
          <a:noFill/>
        </p:spPr>
        <p:txBody>
          <a:bodyPr wrap="square" rtlCol="0">
            <a:spAutoFit/>
          </a:bodyPr>
          <a:lstStyle/>
          <a:p>
            <a:endParaRPr lang="tr-TR" sz="2800" dirty="0">
              <a:ln w="0"/>
              <a:effectLst>
                <a:outerShdw blurRad="38100" dist="19050" dir="2700000" algn="tl" rotWithShape="0">
                  <a:schemeClr val="dk1">
                    <a:alpha val="40000"/>
                  </a:schemeClr>
                </a:outerShdw>
              </a:effectLst>
              <a:latin typeface="Calibri"/>
            </a:endParaRPr>
          </a:p>
          <a:p>
            <a:endParaRPr lang="tr-TR" sz="2800" dirty="0">
              <a:ln w="0"/>
              <a:effectLst>
                <a:outerShdw blurRad="38100" dist="19050" dir="2700000" algn="tl" rotWithShape="0">
                  <a:schemeClr val="dk1">
                    <a:alpha val="40000"/>
                  </a:schemeClr>
                </a:outerShdw>
              </a:effectLst>
              <a:latin typeface="Calibri"/>
            </a:endParaRPr>
          </a:p>
          <a:p>
            <a:r>
              <a:rPr lang="tr-TR" sz="2800" b="1" dirty="0">
                <a:ln w="0"/>
                <a:effectLst>
                  <a:outerShdw blurRad="38100" dist="19050" dir="2700000" algn="tl" rotWithShape="0">
                    <a:schemeClr val="dk1">
                      <a:alpha val="40000"/>
                    </a:schemeClr>
                  </a:outerShdw>
                </a:effectLst>
                <a:latin typeface="Calibri"/>
              </a:rPr>
              <a:t>Etkinlik Adı: </a:t>
            </a:r>
            <a:r>
              <a:rPr lang="tr-TR" sz="2800" dirty="0">
                <a:ln w="0"/>
                <a:effectLst>
                  <a:outerShdw blurRad="38100" dist="19050" dir="2700000" algn="tl" rotWithShape="0">
                    <a:schemeClr val="dk1">
                      <a:alpha val="40000"/>
                    </a:schemeClr>
                  </a:outerShdw>
                </a:effectLst>
                <a:latin typeface="Calibri"/>
              </a:rPr>
              <a:t>Az Tüketelim</a:t>
            </a:r>
          </a:p>
          <a:p>
            <a:r>
              <a:rPr lang="tr-TR" sz="2800" b="1" dirty="0">
                <a:ln w="0"/>
                <a:effectLst>
                  <a:outerShdw blurRad="38100" dist="19050" dir="2700000" algn="tl" rotWithShape="0">
                    <a:schemeClr val="dk1">
                      <a:alpha val="40000"/>
                    </a:schemeClr>
                  </a:outerShdw>
                </a:effectLst>
                <a:latin typeface="Calibri"/>
              </a:rPr>
              <a:t>Etkinlik Türü</a:t>
            </a:r>
            <a:r>
              <a:rPr lang="tr-TR" sz="2800" dirty="0">
                <a:ln w="0"/>
                <a:effectLst>
                  <a:outerShdw blurRad="38100" dist="19050" dir="2700000" algn="tl" rotWithShape="0">
                    <a:schemeClr val="dk1">
                      <a:alpha val="40000"/>
                    </a:schemeClr>
                  </a:outerShdw>
                </a:effectLst>
                <a:latin typeface="Calibri"/>
              </a:rPr>
              <a:t>: Bütünleştirilmiş Türkçe ve Fen Etkinliği</a:t>
            </a:r>
          </a:p>
          <a:p>
            <a:r>
              <a:rPr lang="tr-TR" sz="2800" b="1" dirty="0">
                <a:ln w="0"/>
                <a:effectLst>
                  <a:outerShdw blurRad="38100" dist="19050" dir="2700000" algn="tl" rotWithShape="0">
                    <a:schemeClr val="dk1">
                      <a:alpha val="40000"/>
                    </a:schemeClr>
                  </a:outerShdw>
                </a:effectLst>
                <a:latin typeface="Calibri"/>
              </a:rPr>
              <a:t>Yaş grubu: </a:t>
            </a:r>
            <a:r>
              <a:rPr lang="tr-TR" sz="2800" dirty="0">
                <a:ln w="0"/>
                <a:effectLst>
                  <a:outerShdw blurRad="38100" dist="19050" dir="2700000" algn="tl" rotWithShape="0">
                    <a:schemeClr val="dk1">
                      <a:alpha val="40000"/>
                    </a:schemeClr>
                  </a:outerShdw>
                </a:effectLst>
                <a:latin typeface="Calibri"/>
              </a:rPr>
              <a:t>5-6 yaş</a:t>
            </a:r>
          </a:p>
          <a:p>
            <a:r>
              <a:rPr lang="tr-TR" sz="2800" dirty="0">
                <a:ln w="0"/>
                <a:effectLst>
                  <a:outerShdw blurRad="38100" dist="19050" dir="2700000" algn="tl" rotWithShape="0">
                    <a:schemeClr val="dk1">
                      <a:alpha val="40000"/>
                    </a:schemeClr>
                  </a:outerShdw>
                </a:effectLst>
                <a:latin typeface="Calibri"/>
              </a:rPr>
              <a:t>Etkinlikle kazandırılması hedeflenen amaç ve kazanımlar: Su tasarrufuna dikkat çekmek</a:t>
            </a:r>
          </a:p>
          <a:p>
            <a:r>
              <a:rPr lang="tr-TR" sz="2800" b="1" dirty="0">
                <a:ln w="0"/>
                <a:effectLst>
                  <a:outerShdw blurRad="38100" dist="19050" dir="2700000" algn="tl" rotWithShape="0">
                    <a:schemeClr val="dk1">
                      <a:alpha val="40000"/>
                    </a:schemeClr>
                  </a:outerShdw>
                </a:effectLst>
                <a:latin typeface="Calibri"/>
              </a:rPr>
              <a:t>Materyaller: </a:t>
            </a:r>
            <a:r>
              <a:rPr lang="tr-TR" sz="2800" dirty="0">
                <a:ln w="0"/>
                <a:effectLst>
                  <a:outerShdw blurRad="38100" dist="19050" dir="2700000" algn="tl" rotWithShape="0">
                    <a:schemeClr val="dk1">
                      <a:alpha val="40000"/>
                    </a:schemeClr>
                  </a:outerShdw>
                </a:effectLst>
                <a:latin typeface="Calibri"/>
              </a:rPr>
              <a:t>Çeşitli boyalar,resim kağıtları</a:t>
            </a:r>
          </a:p>
          <a:p>
            <a:r>
              <a:rPr lang="tr-TR" sz="2800" b="1" dirty="0">
                <a:ln w="0"/>
                <a:effectLst>
                  <a:outerShdw blurRad="38100" dist="19050" dir="2700000" algn="tl" rotWithShape="0">
                    <a:schemeClr val="dk1">
                      <a:alpha val="40000"/>
                    </a:schemeClr>
                  </a:outerShdw>
                </a:effectLst>
                <a:latin typeface="Calibri"/>
              </a:rPr>
              <a:t>Sözcük ve Kavramlar: </a:t>
            </a:r>
            <a:r>
              <a:rPr lang="tr-TR" sz="2800" dirty="0">
                <a:ln w="0"/>
                <a:effectLst>
                  <a:outerShdw blurRad="38100" dist="19050" dir="2700000" algn="tl" rotWithShape="0">
                    <a:schemeClr val="dk1">
                      <a:alpha val="40000"/>
                    </a:schemeClr>
                  </a:outerShdw>
                </a:effectLst>
                <a:latin typeface="Calibri"/>
              </a:rPr>
              <a:t>Su tasarrufu,su tüketimi,az-çok</a:t>
            </a:r>
          </a:p>
          <a:p>
            <a:r>
              <a:rPr lang="tr-TR" sz="2800" b="1" dirty="0">
                <a:ln w="0"/>
                <a:effectLst>
                  <a:outerShdw blurRad="38100" dist="19050" dir="2700000" algn="tl" rotWithShape="0">
                    <a:schemeClr val="dk1">
                      <a:alpha val="40000"/>
                    </a:schemeClr>
                  </a:outerShdw>
                </a:effectLst>
                <a:latin typeface="Calibri"/>
              </a:rPr>
              <a:t>Öğrenme Süreci:</a:t>
            </a:r>
          </a:p>
          <a:p>
            <a:pPr>
              <a:buFont typeface="Arial" pitchFamily="34" charset="0"/>
              <a:buChar char="•"/>
            </a:pPr>
            <a:r>
              <a:rPr lang="tr-TR" sz="2800" dirty="0">
                <a:ln w="0"/>
                <a:effectLst>
                  <a:outerShdw blurRad="38100" dist="19050" dir="2700000" algn="tl" rotWithShape="0">
                    <a:schemeClr val="dk1">
                      <a:alpha val="40000"/>
                    </a:schemeClr>
                  </a:outerShdw>
                </a:effectLst>
                <a:latin typeface="Calibri"/>
              </a:rPr>
              <a:t>Çocuklarla su ve su kaynakları hakkında konuşularak bu konular hakkındaki bilgileri bir kavram ağı yapılarak kaydedilir.</a:t>
            </a:r>
          </a:p>
          <a:p>
            <a:pPr lvl="0" algn="just">
              <a:buFont typeface="Arial" pitchFamily="34" charset="0"/>
              <a:buChar char="•"/>
            </a:pPr>
            <a:r>
              <a:rPr lang="tr-TR" sz="2800" dirty="0">
                <a:ln w="0"/>
                <a:solidFill>
                  <a:prstClr val="black"/>
                </a:solidFill>
                <a:effectLst>
                  <a:outerShdw blurRad="38100" dist="19050" dir="2700000" algn="tl" rotWithShape="0">
                    <a:prstClr val="black">
                      <a:alpha val="40000"/>
                    </a:prstClr>
                  </a:outerShdw>
                </a:effectLst>
              </a:rPr>
              <a:t>Çocuklar gruplara ayrılarak okulda suyun kullanıldığı yerlerde(</a:t>
            </a:r>
            <a:r>
              <a:rPr lang="tr-TR" sz="2800" dirty="0" err="1">
                <a:ln w="0"/>
                <a:solidFill>
                  <a:prstClr val="black"/>
                </a:solidFill>
                <a:effectLst>
                  <a:outerShdw blurRad="38100" dist="19050" dir="2700000" algn="tl" rotWithShape="0">
                    <a:prstClr val="black">
                      <a:alpha val="40000"/>
                    </a:prstClr>
                  </a:outerShdw>
                </a:effectLst>
              </a:rPr>
              <a:t>tuvaletler,mutfak,okul</a:t>
            </a:r>
            <a:r>
              <a:rPr lang="tr-TR" sz="2800" dirty="0">
                <a:ln w="0"/>
                <a:solidFill>
                  <a:prstClr val="black"/>
                </a:solidFill>
                <a:effectLst>
                  <a:outerShdw blurRad="38100" dist="19050" dir="2700000" algn="tl" rotWithShape="0">
                    <a:prstClr val="black">
                      <a:alpha val="40000"/>
                    </a:prstClr>
                  </a:outerShdw>
                </a:effectLst>
              </a:rPr>
              <a:t> bahçesi vb.)incelemeler yaparlar.</a:t>
            </a:r>
          </a:p>
          <a:p>
            <a:endParaRPr lang="tr-TR" sz="2000" dirty="0">
              <a:ln w="0"/>
              <a:effectLst>
                <a:outerShdw blurRad="38100" dist="19050" dir="2700000" algn="tl" rotWithShape="0">
                  <a:schemeClr val="dk1">
                    <a:alpha val="40000"/>
                  </a:schemeClr>
                </a:outerShdw>
              </a:effectLst>
              <a:latin typeface="Calibri"/>
            </a:endParaRPr>
          </a:p>
        </p:txBody>
      </p:sp>
    </p:spTree>
    <p:extLst>
      <p:ext uri="{BB962C8B-B14F-4D97-AF65-F5344CB8AC3E}">
        <p14:creationId xmlns:p14="http://schemas.microsoft.com/office/powerpoint/2010/main" val="4000452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160899" y="271462"/>
            <a:ext cx="10747717" cy="6832640"/>
          </a:xfrm>
          <a:prstGeom prst="rect">
            <a:avLst/>
          </a:prstGeom>
          <a:noFill/>
        </p:spPr>
        <p:txBody>
          <a:bodyPr wrap="square" rtlCol="0">
            <a:spAutoFit/>
          </a:bodyPr>
          <a:lstStyle/>
          <a:p>
            <a:pPr lvl="0" algn="just">
              <a:buFont typeface="Arial" pitchFamily="34" charset="0"/>
              <a:buChar char="•"/>
            </a:pPr>
            <a:r>
              <a:rPr lang="tr-TR" sz="2800" dirty="0">
                <a:ln w="0"/>
                <a:solidFill>
                  <a:prstClr val="black"/>
                </a:solidFill>
                <a:effectLst>
                  <a:outerShdw blurRad="38100" dist="19050" dir="2700000" algn="tl" rotWithShape="0">
                    <a:prstClr val="black">
                      <a:alpha val="40000"/>
                    </a:prstClr>
                  </a:outerShdw>
                </a:effectLst>
              </a:rPr>
              <a:t>Çocuklar gözlem yaparken suyun nereden geldiği, suyun kullanım alanları, ortamda gereksiz su tüketiminin var olup olmadığı gibi konular vurgulanır.</a:t>
            </a:r>
            <a:endParaRPr lang="tr-TR" sz="2400" dirty="0">
              <a:ln w="0"/>
              <a:effectLst>
                <a:outerShdw blurRad="38100" dist="19050" dir="2700000" algn="tl" rotWithShape="0">
                  <a:schemeClr val="dk1">
                    <a:alpha val="40000"/>
                  </a:schemeClr>
                </a:outerShdw>
              </a:effectLst>
              <a:latin typeface="Calibri"/>
            </a:endParaRP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Her çocuğa küçük birer not defteri verilir.(not defteri bir A4 boyutundaki kağıdı dörde bölüp birbirine zımbalayarak yapılabilir).Sınıfa dönüldükten sonra çocuklardan bu not defterine gözlemleriyle ilgili resimler çizmeleri istenir.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Çocukların gözlem kayıtları bittikten sonra çocuklarla suyun nereden geldiği (kaynağı),ne amaçla ve nerelerde kullanıldığı,nasıl kullanılması gerektiği,çok fazla su tüketirsek ne olabileceği ve suyu dikkatli kullanmak/boşa harcamamak için neler yapılabileceği hakkında konuşulur.Tasarrufun önemi vurgulanır.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Çocukların öğrendiği yeni bilgileri gözden geçirmek amacıyla etkinliğin başında yapılmış olan kavram ağına ekler yapılır ve öğrenme durumu değerlendirilir.</a:t>
            </a:r>
          </a:p>
          <a:p>
            <a:pPr algn="just"/>
            <a:endParaRPr lang="tr-TR" dirty="0">
              <a:ln w="0"/>
              <a:effectLst>
                <a:outerShdw blurRad="38100" dist="19050" dir="2700000" algn="tl" rotWithShape="0">
                  <a:schemeClr val="dk1">
                    <a:alpha val="40000"/>
                  </a:schemeClr>
                </a:outerShdw>
              </a:effectLst>
              <a:latin typeface="Calibri"/>
            </a:endParaRPr>
          </a:p>
        </p:txBody>
      </p:sp>
    </p:spTree>
    <p:extLst>
      <p:ext uri="{BB962C8B-B14F-4D97-AF65-F5344CB8AC3E}">
        <p14:creationId xmlns:p14="http://schemas.microsoft.com/office/powerpoint/2010/main" val="920152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253877" y="877913"/>
            <a:ext cx="11547597" cy="4832092"/>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Etkinliğin Değerlendirilmesi</a:t>
            </a:r>
            <a:r>
              <a:rPr lang="tr-TR" sz="2800" dirty="0">
                <a:ln w="0"/>
                <a:effectLst>
                  <a:outerShdw blurRad="38100" dist="19050" dir="2700000" algn="tl" rotWithShape="0">
                    <a:schemeClr val="dk1">
                      <a:alpha val="40000"/>
                    </a:schemeClr>
                  </a:outerShdw>
                </a:effectLst>
                <a:latin typeface="Calibri"/>
              </a:rPr>
              <a:t>: Okulda yaptıkları resimlere de bakarak okulda bulunan herkesin su tüketimini azaltmak için yapabilecekleri üzerinde tartışılır. Bu süreçte şu sorular sorulabilir.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Okulumuzda/ evde nerelerde su kullanılıyor? Ne için kullanılıyor?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Okulumuzda/ evde en çok ve en az su tüketimi yapılan yerler nerelerdir? Neden böyle düşünüyorsunuz?</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Okulda su kullanırken dikkatli davranıyor musunuz? Neler yapıyorsunuz? Neden?</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Okul çalışanlarının suyu daha dikkatli kullanması için neler yapmaları gerekir?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Evde suyu daha az kullanmak için neler yapmalıyız?Çok fazla su tüketirsek ne olur? Neden?</a:t>
            </a:r>
          </a:p>
        </p:txBody>
      </p:sp>
    </p:spTree>
    <p:extLst>
      <p:ext uri="{BB962C8B-B14F-4D97-AF65-F5344CB8AC3E}">
        <p14:creationId xmlns:p14="http://schemas.microsoft.com/office/powerpoint/2010/main" val="889024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223984" y="163976"/>
            <a:ext cx="9861452" cy="523220"/>
          </a:xfrm>
          <a:prstGeom prst="rect">
            <a:avLst/>
          </a:prstGeom>
          <a:noFill/>
        </p:spPr>
        <p:txBody>
          <a:bodyPr wrap="square" rtlCol="0">
            <a:spAutoFit/>
          </a:bodyPr>
          <a:lstStyle/>
          <a:p>
            <a:r>
              <a:rPr lang="tr-TR" sz="2800" b="1" dirty="0">
                <a:ln w="0"/>
                <a:effectLst>
                  <a:outerShdw blurRad="38100" dist="19050" dir="2700000" algn="tl" rotWithShape="0">
                    <a:schemeClr val="dk1">
                      <a:alpha val="40000"/>
                    </a:schemeClr>
                  </a:outerShdw>
                </a:effectLst>
                <a:latin typeface="Calibri"/>
              </a:rPr>
              <a:t>Dikkat Edilmesi Gereken Noktalar:</a:t>
            </a:r>
          </a:p>
        </p:txBody>
      </p:sp>
      <p:sp>
        <p:nvSpPr>
          <p:cNvPr id="4" name="3 Metin kutusu"/>
          <p:cNvSpPr txBox="1"/>
          <p:nvPr/>
        </p:nvSpPr>
        <p:spPr>
          <a:xfrm>
            <a:off x="238711" y="954843"/>
            <a:ext cx="11505614" cy="5262979"/>
          </a:xfrm>
          <a:prstGeom prst="rect">
            <a:avLst/>
          </a:prstGeom>
          <a:noFill/>
        </p:spPr>
        <p:txBody>
          <a:bodyPr wrap="square" rtlCol="0">
            <a:spAutoFit/>
          </a:bodyPr>
          <a:lstStyle/>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Görsellerle oluşturulan kavram ağı sınıfın bir köşesine asılmalı ve çocukların incelemeleri sağlanmalıdır.Çocukların soru sormasına fırsat verilmeli,gerekirse öğretmen soru sormalıdır.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Çocukların gereksiz su tüketimi ile ilgili yapılan tartışma sonuçlarını okul yönetimi ile paylaşmasına fırsat verilmeli ve alınacak önlemler konusunda okul yönetimi ile işbirliği yapılmalıdır.</a:t>
            </a:r>
          </a:p>
          <a:p>
            <a:pPr algn="just"/>
            <a:r>
              <a:rPr lang="tr-TR" sz="2800" dirty="0">
                <a:ln w="0"/>
                <a:effectLst>
                  <a:outerShdw blurRad="38100" dist="19050" dir="2700000" algn="tl" rotWithShape="0">
                    <a:schemeClr val="dk1">
                      <a:alpha val="40000"/>
                    </a:schemeClr>
                  </a:outerShdw>
                </a:effectLst>
                <a:latin typeface="Calibri"/>
              </a:rPr>
              <a:t>Aile Katılımı:</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Aileler,evde yapılan su tüketimi hakkında konuşmak üzere çocuklarıyla birlikte evin su kullanılan bölümlerinde gözlem yapmaları için yönlendirilebilir.</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Ailelerden evde su tüketimini azaltmak için yapılabilecekler konusunda çocuklarıyla sohbet etmeleri ve bunları hep birlikte hayata geçirmeleri istenebilir.</a:t>
            </a:r>
          </a:p>
        </p:txBody>
      </p:sp>
    </p:spTree>
    <p:extLst>
      <p:ext uri="{BB962C8B-B14F-4D97-AF65-F5344CB8AC3E}">
        <p14:creationId xmlns:p14="http://schemas.microsoft.com/office/powerpoint/2010/main" val="512918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090204" y="0"/>
            <a:ext cx="9101796" cy="523220"/>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ÇEVRE EĞİTİMİ İLE İLGİLİ ETKİNLİKLER</a:t>
            </a:r>
          </a:p>
        </p:txBody>
      </p:sp>
      <p:sp>
        <p:nvSpPr>
          <p:cNvPr id="4" name="3 Metin kutusu"/>
          <p:cNvSpPr txBox="1"/>
          <p:nvPr/>
        </p:nvSpPr>
        <p:spPr>
          <a:xfrm>
            <a:off x="187716" y="441155"/>
            <a:ext cx="11656622" cy="6555641"/>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Etkinlik Adı: </a:t>
            </a:r>
            <a:r>
              <a:rPr lang="tr-TR" sz="2800" dirty="0">
                <a:ln w="0"/>
                <a:effectLst>
                  <a:outerShdw blurRad="38100" dist="19050" dir="2700000" algn="tl" rotWithShape="0">
                    <a:schemeClr val="dk1">
                      <a:alpha val="40000"/>
                    </a:schemeClr>
                  </a:outerShdw>
                </a:effectLst>
                <a:latin typeface="Calibri"/>
              </a:rPr>
              <a:t>Çevre Müzesi</a:t>
            </a:r>
          </a:p>
          <a:p>
            <a:pPr algn="just">
              <a:tabLst>
                <a:tab pos="1614488" algn="l"/>
              </a:tabLst>
            </a:pPr>
            <a:r>
              <a:rPr lang="tr-TR" sz="2800" b="1" dirty="0">
                <a:ln w="0"/>
                <a:effectLst>
                  <a:outerShdw blurRad="38100" dist="19050" dir="2700000" algn="tl" rotWithShape="0">
                    <a:schemeClr val="dk1">
                      <a:alpha val="40000"/>
                    </a:schemeClr>
                  </a:outerShdw>
                </a:effectLst>
                <a:latin typeface="Calibri"/>
              </a:rPr>
              <a:t>Etkinlik türü: </a:t>
            </a:r>
            <a:r>
              <a:rPr lang="tr-TR" sz="2800" dirty="0">
                <a:ln w="0"/>
                <a:effectLst>
                  <a:outerShdw blurRad="38100" dist="19050" dir="2700000" algn="tl" rotWithShape="0">
                    <a:schemeClr val="dk1">
                      <a:alpha val="40000"/>
                    </a:schemeClr>
                  </a:outerShdw>
                </a:effectLst>
                <a:latin typeface="Calibri"/>
              </a:rPr>
              <a:t>Sanat Etkinliği </a:t>
            </a:r>
          </a:p>
          <a:p>
            <a:pPr algn="just"/>
            <a:r>
              <a:rPr lang="tr-TR" sz="2800" b="1" dirty="0">
                <a:ln w="0"/>
                <a:effectLst>
                  <a:outerShdw blurRad="38100" dist="19050" dir="2700000" algn="tl" rotWithShape="0">
                    <a:schemeClr val="dk1">
                      <a:alpha val="40000"/>
                    </a:schemeClr>
                  </a:outerShdw>
                </a:effectLst>
                <a:latin typeface="Calibri"/>
              </a:rPr>
              <a:t>Yaş Grubu: </a:t>
            </a:r>
            <a:r>
              <a:rPr lang="tr-TR" sz="2800" dirty="0">
                <a:ln w="0"/>
                <a:effectLst>
                  <a:outerShdw blurRad="38100" dist="19050" dir="2700000" algn="tl" rotWithShape="0">
                    <a:schemeClr val="dk1">
                      <a:alpha val="40000"/>
                    </a:schemeClr>
                  </a:outerShdw>
                </a:effectLst>
                <a:latin typeface="Calibri"/>
              </a:rPr>
              <a:t>5-6 yaş</a:t>
            </a:r>
          </a:p>
          <a:p>
            <a:pPr algn="just"/>
            <a:r>
              <a:rPr lang="tr-TR" sz="2800" b="1" dirty="0">
                <a:ln w="0"/>
                <a:effectLst>
                  <a:outerShdw blurRad="38100" dist="19050" dir="2700000" algn="tl" rotWithShape="0">
                    <a:schemeClr val="dk1">
                      <a:alpha val="40000"/>
                    </a:schemeClr>
                  </a:outerShdw>
                </a:effectLst>
                <a:latin typeface="Calibri"/>
              </a:rPr>
              <a:t>Etkinlikle kazandırılması hedeflenen amaç ve kazanımlar: </a:t>
            </a:r>
            <a:r>
              <a:rPr lang="tr-TR" sz="2800" dirty="0">
                <a:ln w="0"/>
                <a:effectLst>
                  <a:outerShdw blurRad="38100" dist="19050" dir="2700000" algn="tl" rotWithShape="0">
                    <a:schemeClr val="dk1">
                      <a:alpha val="40000"/>
                    </a:schemeClr>
                  </a:outerShdw>
                </a:effectLst>
                <a:latin typeface="Calibri"/>
              </a:rPr>
              <a:t>Çevre eğitimi ile ilgili öğrenilenleri tekrar etmek.İşbirliği ile çalışma becerilerini desteklemek. Yaratıcı düşünme becerilerini desteklemek.</a:t>
            </a:r>
          </a:p>
          <a:p>
            <a:pPr algn="just"/>
            <a:r>
              <a:rPr lang="tr-TR" sz="2800" b="1" dirty="0">
                <a:ln w="0"/>
                <a:effectLst>
                  <a:outerShdw blurRad="38100" dist="19050" dir="2700000" algn="tl" rotWithShape="0">
                    <a:schemeClr val="dk1">
                      <a:alpha val="40000"/>
                    </a:schemeClr>
                  </a:outerShdw>
                </a:effectLst>
                <a:latin typeface="Calibri"/>
              </a:rPr>
              <a:t>Etkinlikle  kazandırılması hedeflenen kavramlar-sözcükler: </a:t>
            </a:r>
            <a:r>
              <a:rPr lang="tr-TR" sz="2800" dirty="0">
                <a:ln w="0"/>
                <a:effectLst>
                  <a:outerShdw blurRad="38100" dist="19050" dir="2700000" algn="tl" rotWithShape="0">
                    <a:schemeClr val="dk1">
                      <a:alpha val="40000"/>
                    </a:schemeClr>
                  </a:outerShdw>
                </a:effectLst>
                <a:latin typeface="Calibri"/>
              </a:rPr>
              <a:t>Müze, çevre, geri dönüşüm, tasarruf</a:t>
            </a:r>
          </a:p>
          <a:p>
            <a:pPr algn="just"/>
            <a:r>
              <a:rPr lang="tr-TR" sz="2800" b="1" dirty="0">
                <a:ln w="0"/>
                <a:effectLst>
                  <a:outerShdw blurRad="38100" dist="19050" dir="2700000" algn="tl" rotWithShape="0">
                    <a:schemeClr val="dk1">
                      <a:alpha val="40000"/>
                    </a:schemeClr>
                  </a:outerShdw>
                </a:effectLst>
                <a:latin typeface="Calibri"/>
              </a:rPr>
              <a:t>Materyaller: </a:t>
            </a:r>
            <a:r>
              <a:rPr lang="tr-TR" sz="2800" dirty="0">
                <a:ln w="0"/>
                <a:effectLst>
                  <a:outerShdw blurRad="38100" dist="19050" dir="2700000" algn="tl" rotWithShape="0">
                    <a:schemeClr val="dk1">
                      <a:alpha val="40000"/>
                    </a:schemeClr>
                  </a:outerShdw>
                </a:effectLst>
                <a:latin typeface="Calibri"/>
              </a:rPr>
              <a:t>Fon kartonları, </a:t>
            </a:r>
            <a:r>
              <a:rPr lang="tr-TR" sz="2800" dirty="0" err="1">
                <a:ln w="0"/>
                <a:effectLst>
                  <a:outerShdw blurRad="38100" dist="19050" dir="2700000" algn="tl" rotWithShape="0">
                    <a:schemeClr val="dk1">
                      <a:alpha val="40000"/>
                    </a:schemeClr>
                  </a:outerShdw>
                </a:effectLst>
                <a:latin typeface="Calibri"/>
              </a:rPr>
              <a:t>grafon</a:t>
            </a:r>
            <a:r>
              <a:rPr lang="tr-TR" sz="2800" dirty="0">
                <a:ln w="0"/>
                <a:effectLst>
                  <a:outerShdw blurRad="38100" dist="19050" dir="2700000" algn="tl" rotWithShape="0">
                    <a:schemeClr val="dk1">
                      <a:alpha val="40000"/>
                    </a:schemeClr>
                  </a:outerShdw>
                </a:effectLst>
                <a:latin typeface="Calibri"/>
              </a:rPr>
              <a:t> kağıtları,yapıştırıcılar,el işi kağıtları,boya malzemeleri,makaslar,artık materyaller.</a:t>
            </a:r>
          </a:p>
          <a:p>
            <a:pPr algn="just"/>
            <a:r>
              <a:rPr lang="tr-TR" sz="2800" b="1" dirty="0">
                <a:ln w="0"/>
                <a:effectLst>
                  <a:outerShdw blurRad="38100" dist="19050" dir="2700000" algn="tl" rotWithShape="0">
                    <a:schemeClr val="dk1">
                      <a:alpha val="40000"/>
                    </a:schemeClr>
                  </a:outerShdw>
                </a:effectLst>
                <a:latin typeface="Calibri"/>
              </a:rPr>
              <a:t>Öğrenme Süreci:</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Çocuklar istedikleri arkadaşlarıyla bir araya gelerek gruplar oluştururlar.Tüm sınıf bir çevre müzesi oluşturacaktır.Çevre müzesinde neler olabileceği, nelerin sergilenebileceği, gelenlere hangi mesajların verilmesi gerektiği hakkında konuşulur.</a:t>
            </a:r>
          </a:p>
        </p:txBody>
      </p:sp>
    </p:spTree>
    <p:extLst>
      <p:ext uri="{BB962C8B-B14F-4D97-AF65-F5344CB8AC3E}">
        <p14:creationId xmlns:p14="http://schemas.microsoft.com/office/powerpoint/2010/main" val="2622529654"/>
      </p:ext>
    </p:extLst>
  </p:cSld>
  <p:clrMapOvr>
    <a:masterClrMapping/>
  </p:clrMapOvr>
</p:sld>
</file>

<file path=ppt/theme/theme1.xml><?xml version="1.0" encoding="utf-8"?>
<a:theme xmlns:a="http://schemas.openxmlformats.org/drawingml/2006/main" name="Office Teması">
  <a:themeElements>
    <a:clrScheme name="Özel 6">
      <a:dk1>
        <a:sysClr val="windowText" lastClr="000000"/>
      </a:dk1>
      <a:lt1>
        <a:sysClr val="window" lastClr="FFFFFF"/>
      </a:lt1>
      <a:dk2>
        <a:srgbClr val="000000"/>
      </a:dk2>
      <a:lt2>
        <a:srgbClr val="F8F8F8"/>
      </a:lt2>
      <a:accent1>
        <a:srgbClr val="DDDDDD"/>
      </a:accent1>
      <a:accent2>
        <a:srgbClr val="000000"/>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TotalTime>
  <Words>1023</Words>
  <Application>Microsoft Macintosh PowerPoint</Application>
  <PresentationFormat>Geniş ekran</PresentationFormat>
  <Paragraphs>68</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Arial Rounded MT Bold</vt:lpstr>
      <vt:lpstr>Calibri</vt:lpstr>
      <vt:lpstr>Calibri Light</vt:lpstr>
      <vt:lpstr>Jokerman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11</cp:revision>
  <dcterms:created xsi:type="dcterms:W3CDTF">2017-12-02T18:23:38Z</dcterms:created>
  <dcterms:modified xsi:type="dcterms:W3CDTF">2020-05-04T20:27:51Z</dcterms:modified>
</cp:coreProperties>
</file>