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9" r:id="rId3"/>
    <p:sldId id="300" r:id="rId4"/>
    <p:sldId id="306" r:id="rId5"/>
    <p:sldId id="302" r:id="rId6"/>
    <p:sldId id="303" r:id="rId7"/>
    <p:sldId id="321" r:id="rId8"/>
    <p:sldId id="304" r:id="rId9"/>
    <p:sldId id="305" r:id="rId10"/>
    <p:sldId id="301" r:id="rId11"/>
    <p:sldId id="307" r:id="rId12"/>
    <p:sldId id="308" r:id="rId13"/>
    <p:sldId id="309" r:id="rId14"/>
    <p:sldId id="31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4631"/>
  </p:normalViewPr>
  <p:slideViewPr>
    <p:cSldViewPr>
      <p:cViewPr varScale="1">
        <p:scale>
          <a:sx n="108" d="100"/>
          <a:sy n="108" d="100"/>
        </p:scale>
        <p:origin x="162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266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6671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264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3058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9907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341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792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569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76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3277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2646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9738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87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286000" y="1124744"/>
            <a:ext cx="6172200" cy="3744416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11.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hint-türk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imparatorluğu dönemi: </a:t>
            </a:r>
            <a:r>
              <a:rPr lang="tr-TR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evrengzib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ı</a:t>
            </a: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 lnSpcReduction="10000"/>
          </a:bodyPr>
          <a:lstStyle/>
          <a:p>
            <a:pPr algn="r"/>
            <a:endParaRPr lang="tr-T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Dersin Sorumlusu: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b="1" dirty="0"/>
              <a:t> </a:t>
            </a:r>
            <a:r>
              <a:rPr lang="tr-TR" sz="3200" b="1" dirty="0"/>
              <a:t>Yola çıktığı sırada kardeşi </a:t>
            </a:r>
            <a:r>
              <a:rPr lang="tr-TR" sz="3200" b="1" dirty="0" err="1"/>
              <a:t>Muradbahş’ın</a:t>
            </a:r>
            <a:r>
              <a:rPr lang="tr-TR" sz="3200" b="1" dirty="0"/>
              <a:t> kendisine karşı ayaklandığını </a:t>
            </a:r>
            <a:r>
              <a:rPr lang="tr-TR" sz="3200" b="1" dirty="0" err="1"/>
              <a:t>farkeder</a:t>
            </a:r>
            <a:r>
              <a:rPr lang="tr-TR" sz="3200" b="1" dirty="0"/>
              <a:t> ve  kendi ordugahına gelmesini sağlayarak onu orada tutsak ederek ordusunu kendi hizmetine geçirir.( 1661 sonlarında da kardeşini idam ettirir). 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endParaRPr lang="tr-TR" b="1" dirty="0"/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076853"/>
      </p:ext>
    </p:extLst>
  </p:cSld>
  <p:clrMapOvr>
    <a:masterClrMapping/>
  </p:clrMapOvr>
  <p:transition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/>
              <a:t> </a:t>
            </a:r>
            <a:r>
              <a:rPr lang="tr-TR" sz="2800" b="1" dirty="0"/>
              <a:t>Evrengzib, </a:t>
            </a:r>
            <a:r>
              <a:rPr lang="tr-TR" sz="2800" b="1" dirty="0" err="1"/>
              <a:t>Muradbahş’ı</a:t>
            </a:r>
            <a:r>
              <a:rPr lang="tr-TR" sz="2800" b="1" dirty="0"/>
              <a:t> yakalattıktan sonra Dara’nın bırakmış olduğu </a:t>
            </a:r>
            <a:r>
              <a:rPr lang="tr-TR" sz="2800" b="1" dirty="0" err="1"/>
              <a:t>Delhiye</a:t>
            </a:r>
            <a:r>
              <a:rPr lang="tr-TR" sz="2800" b="1" dirty="0"/>
              <a:t> girerek orada ilk tahta çıkma törenini yaparak ‘</a:t>
            </a:r>
            <a:r>
              <a:rPr lang="tr-TR" sz="2800" b="1" dirty="0" err="1"/>
              <a:t>Alemgir</a:t>
            </a:r>
            <a:r>
              <a:rPr lang="tr-TR" sz="2800" b="1" dirty="0"/>
              <a:t>’ unvanını alır</a:t>
            </a:r>
            <a:r>
              <a:rPr lang="tr-TR" b="1" dirty="0"/>
              <a:t>. </a:t>
            </a:r>
            <a:br>
              <a:rPr lang="tr-TR" b="1" dirty="0"/>
            </a:br>
            <a:r>
              <a:rPr lang="tr-TR" b="1" dirty="0"/>
              <a:t> </a:t>
            </a:r>
            <a:br>
              <a:rPr lang="tr-TR" b="1" dirty="0"/>
            </a:br>
            <a:r>
              <a:rPr lang="tr-TR" sz="2800" b="1" dirty="0"/>
              <a:t>Evrengzib, Dara’yı kovalarken </a:t>
            </a:r>
            <a:r>
              <a:rPr lang="tr-TR" sz="2800" b="1" dirty="0" err="1"/>
              <a:t>Multan</a:t>
            </a:r>
            <a:r>
              <a:rPr lang="tr-TR" sz="2800" b="1" dirty="0"/>
              <a:t> dolaylarına kadar gidince </a:t>
            </a:r>
            <a:r>
              <a:rPr lang="tr-TR" sz="2800" b="1" dirty="0" err="1"/>
              <a:t>Süca’da</a:t>
            </a:r>
            <a:r>
              <a:rPr lang="tr-TR" sz="2800" b="1" dirty="0"/>
              <a:t> bu durumdan faydalanarak </a:t>
            </a:r>
            <a:r>
              <a:rPr lang="tr-TR" sz="2800" b="1" dirty="0" err="1"/>
              <a:t>Agra’yı</a:t>
            </a:r>
            <a:r>
              <a:rPr lang="tr-TR" sz="2800" b="1" dirty="0"/>
              <a:t> alıp babasını ele geçirerek devletin egemeni olmak gibi düşüncelere girmiştir.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129648"/>
      </p:ext>
    </p:extLst>
  </p:cSld>
  <p:clrMapOvr>
    <a:masterClrMapping/>
  </p:clrMapOvr>
  <p:transition>
    <p:wheel spokes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b="1" dirty="0"/>
              <a:t>Dara’yla </a:t>
            </a:r>
            <a:r>
              <a:rPr lang="tr-TR" sz="2800" b="1" dirty="0" err="1"/>
              <a:t>Süca</a:t>
            </a:r>
            <a:r>
              <a:rPr lang="tr-TR" sz="2800" b="1" dirty="0"/>
              <a:t> bir olduğu için Dara kaçarken </a:t>
            </a:r>
            <a:r>
              <a:rPr lang="tr-TR" sz="2800" b="1" dirty="0" err="1"/>
              <a:t>Cemne’nin</a:t>
            </a:r>
            <a:r>
              <a:rPr lang="tr-TR" sz="2800" b="1" dirty="0"/>
              <a:t> Doğusundaki adamlarının </a:t>
            </a:r>
            <a:r>
              <a:rPr lang="tr-TR" sz="2800" b="1" dirty="0" err="1"/>
              <a:t>Süca’nın</a:t>
            </a:r>
            <a:r>
              <a:rPr lang="tr-TR" sz="2800" b="1" dirty="0"/>
              <a:t> buyruğu altına geçmesini sağladı. Böylelikle </a:t>
            </a:r>
            <a:r>
              <a:rPr lang="tr-TR" sz="2800" b="1" dirty="0" err="1"/>
              <a:t>Süca</a:t>
            </a:r>
            <a:r>
              <a:rPr lang="tr-TR" sz="2800" b="1" dirty="0"/>
              <a:t> </a:t>
            </a:r>
            <a:r>
              <a:rPr lang="tr-TR" sz="2800" b="1" dirty="0" err="1"/>
              <a:t>Allahadad-Cevnpur</a:t>
            </a:r>
            <a:r>
              <a:rPr lang="tr-TR" sz="2800" b="1" dirty="0"/>
              <a:t> çizgisinin hemen hemen bütün doğusunu kolaylıkla ele geçirmiştir ama </a:t>
            </a:r>
            <a:r>
              <a:rPr lang="tr-TR" sz="2800" b="1" dirty="0" err="1"/>
              <a:t>Hecve</a:t>
            </a:r>
            <a:r>
              <a:rPr lang="tr-TR" sz="2800" b="1" dirty="0"/>
              <a:t> denilen bir yerde </a:t>
            </a:r>
            <a:r>
              <a:rPr lang="tr-TR" sz="2800" b="1" dirty="0" err="1"/>
              <a:t>Alemgir’in</a:t>
            </a:r>
            <a:r>
              <a:rPr lang="tr-TR" sz="2800" b="1" dirty="0"/>
              <a:t> oğlunun ordusuyla karşı karşıya gelmiştir. Bu arada haberi duyan </a:t>
            </a:r>
            <a:r>
              <a:rPr lang="tr-TR" sz="2800" b="1" dirty="0" err="1"/>
              <a:t>Alemgir</a:t>
            </a:r>
            <a:r>
              <a:rPr lang="tr-TR" sz="2800" b="1" dirty="0"/>
              <a:t> 1659 yılının başlarında oraya yetişmiştir.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1870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470169"/>
      </p:ext>
    </p:extLst>
  </p:cSld>
  <p:clrMapOvr>
    <a:masterClrMapping/>
  </p:clrMapOvr>
  <p:transition>
    <p:wheel spokes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b="1" dirty="0" err="1"/>
              <a:t>Alemgir</a:t>
            </a:r>
            <a:r>
              <a:rPr lang="tr-TR" sz="2800" b="1" dirty="0"/>
              <a:t> yetiştiği sırada daha öncesinden savaşmış olduğu </a:t>
            </a:r>
            <a:r>
              <a:rPr lang="tr-TR" sz="2800" b="1" dirty="0" err="1"/>
              <a:t>Marvar</a:t>
            </a:r>
            <a:r>
              <a:rPr lang="tr-TR" sz="2800" b="1" dirty="0"/>
              <a:t> racası </a:t>
            </a:r>
            <a:r>
              <a:rPr lang="tr-TR" sz="2800" b="1" dirty="0" err="1"/>
              <a:t>Cesvent</a:t>
            </a:r>
            <a:r>
              <a:rPr lang="tr-TR" sz="2800" b="1" dirty="0"/>
              <a:t> </a:t>
            </a:r>
            <a:r>
              <a:rPr lang="tr-TR" sz="2800" b="1" dirty="0" err="1"/>
              <a:t>Sing</a:t>
            </a:r>
            <a:r>
              <a:rPr lang="tr-TR" sz="2800" b="1" dirty="0"/>
              <a:t>, bu sefer </a:t>
            </a:r>
            <a:r>
              <a:rPr lang="tr-TR" sz="2800" b="1" dirty="0" err="1"/>
              <a:t>Alemgir’in</a:t>
            </a:r>
            <a:r>
              <a:rPr lang="tr-TR" sz="2800" b="1" dirty="0"/>
              <a:t> oğlu Sultan Muhammed’in ordusuna savaş açmıştır ve bir çok kişiyi öldürüp yağmalayarak </a:t>
            </a:r>
            <a:r>
              <a:rPr lang="tr-TR" sz="2800" b="1" dirty="0" err="1"/>
              <a:t>Racistana</a:t>
            </a:r>
            <a:r>
              <a:rPr lang="tr-TR" sz="2800" b="1" dirty="0"/>
              <a:t> geri çekilmiştir. Bu savaşı gören </a:t>
            </a:r>
            <a:r>
              <a:rPr lang="tr-TR" sz="2800" b="1" dirty="0" err="1"/>
              <a:t>Süca</a:t>
            </a:r>
            <a:r>
              <a:rPr lang="tr-TR" sz="2800" b="1" dirty="0"/>
              <a:t>, bunu </a:t>
            </a:r>
            <a:r>
              <a:rPr lang="tr-TR" sz="2800" b="1" dirty="0" err="1"/>
              <a:t>Alemgir’in</a:t>
            </a:r>
            <a:r>
              <a:rPr lang="tr-TR" sz="2800" b="1" dirty="0"/>
              <a:t> bir hilesi sanarak savaşa katılmamıştır. </a:t>
            </a:r>
            <a:r>
              <a:rPr lang="tr-TR" sz="2800" b="1" dirty="0" err="1"/>
              <a:t>Alemgir’in</a:t>
            </a:r>
            <a:r>
              <a:rPr lang="tr-TR" sz="2800" b="1" dirty="0"/>
              <a:t> ordusu da bu sayede tam bir bozgundan kurtulmuştur.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4669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035782"/>
      </p:ext>
    </p:extLst>
  </p:cSld>
  <p:clrMapOvr>
    <a:masterClrMapping/>
  </p:clrMapOvr>
  <p:transition>
    <p:wheel spokes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3200" b="1" dirty="0"/>
              <a:t>Bunun üzerine </a:t>
            </a:r>
            <a:r>
              <a:rPr lang="tr-TR" sz="3200" b="1" dirty="0" err="1"/>
              <a:t>Alemgir</a:t>
            </a:r>
            <a:r>
              <a:rPr lang="tr-TR" sz="3200" b="1" dirty="0"/>
              <a:t>, </a:t>
            </a:r>
            <a:r>
              <a:rPr lang="tr-TR" sz="3200" b="1" dirty="0" err="1"/>
              <a:t>Süca</a:t>
            </a:r>
            <a:r>
              <a:rPr lang="tr-TR" sz="3200" b="1" dirty="0"/>
              <a:t>      ile uğraşmayı oğullarına bırakır ve tekrar Dara’nın peşine düşer. Bu sırada Kandahar’a yolunda olan Dara </a:t>
            </a:r>
            <a:r>
              <a:rPr lang="tr-TR" sz="3200" b="1" dirty="0" err="1"/>
              <a:t>Alemgir’in</a:t>
            </a:r>
            <a:r>
              <a:rPr lang="tr-TR" sz="3200" b="1" dirty="0"/>
              <a:t> adamlarına yakalanır ve </a:t>
            </a:r>
            <a:r>
              <a:rPr lang="tr-TR" sz="3200" b="1" dirty="0" err="1"/>
              <a:t>Alemgir</a:t>
            </a:r>
            <a:r>
              <a:rPr lang="tr-TR" sz="3200" b="1" dirty="0"/>
              <a:t> tarafından idam edilir. </a:t>
            </a:r>
            <a:br>
              <a:rPr lang="tr-TR" sz="3200" b="1" dirty="0"/>
            </a:br>
            <a:r>
              <a:rPr lang="tr-TR" sz="3200" b="1" dirty="0"/>
              <a:t>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170096"/>
      </p:ext>
    </p:extLst>
  </p:cSld>
  <p:clrMapOvr>
    <a:masterClrMapping/>
  </p:clrMapOvr>
  <p:transition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lvl="1" indent="0" algn="ctr">
              <a:buNone/>
            </a:pPr>
            <a:r>
              <a:rPr lang="tr-TR" sz="3100" b="1" dirty="0">
                <a:solidFill>
                  <a:schemeClr val="tx1"/>
                </a:solidFill>
              </a:rPr>
              <a:t>ALEMGİR EBU-L MUZAFFER MUHAMMED  MUHYİDDİN EVRENGZİB </a:t>
            </a:r>
          </a:p>
          <a:p>
            <a:pPr algn="ctr"/>
            <a:endParaRPr lang="tr-TR" b="1" dirty="0"/>
          </a:p>
          <a:p>
            <a:r>
              <a:rPr lang="tr-TR" sz="2800" b="1" dirty="0"/>
              <a:t>Evrengzib 3 kasım 1618’de </a:t>
            </a:r>
            <a:r>
              <a:rPr lang="tr-TR" sz="2800" b="1" dirty="0" err="1"/>
              <a:t>Dekkan’da</a:t>
            </a:r>
            <a:r>
              <a:rPr lang="tr-TR" sz="2800" b="1" dirty="0"/>
              <a:t> doğmuştur.</a:t>
            </a:r>
          </a:p>
          <a:p>
            <a:r>
              <a:rPr lang="tr-TR" sz="2800" b="1" dirty="0"/>
              <a:t>Babası Şah Cihan annesi Mümtaz Mahal’in 3.oğludur.</a:t>
            </a:r>
          </a:p>
          <a:p>
            <a:r>
              <a:rPr lang="tr-TR" sz="2800" b="1" dirty="0"/>
              <a:t>Kardeşleri Dara-</a:t>
            </a:r>
            <a:r>
              <a:rPr lang="tr-TR" sz="2800" b="1" dirty="0" err="1"/>
              <a:t>Şukuh,Süca</a:t>
            </a:r>
            <a:r>
              <a:rPr lang="tr-TR" sz="2800" b="1" dirty="0"/>
              <a:t> ve Murad </a:t>
            </a:r>
            <a:r>
              <a:rPr lang="tr-TR" sz="2800" b="1" dirty="0" err="1"/>
              <a:t>bahş’dır</a:t>
            </a:r>
            <a:r>
              <a:rPr lang="tr-TR" sz="2800" b="1" dirty="0"/>
              <a:t>.</a:t>
            </a:r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572552"/>
      </p:ext>
    </p:extLst>
  </p:cSld>
  <p:clrMapOvr>
    <a:masterClrMapping/>
  </p:clrMapOvr>
  <p:transition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838200" y="1679577"/>
            <a:ext cx="7467600" cy="4873752"/>
          </a:xfrm>
        </p:spPr>
        <p:txBody>
          <a:bodyPr>
            <a:normAutofit/>
          </a:bodyPr>
          <a:lstStyle/>
          <a:p>
            <a:r>
              <a:rPr lang="tr-TR" sz="2800" b="1" dirty="0"/>
              <a:t>Geleneksel bilimlerin yanı sıra </a:t>
            </a:r>
            <a:r>
              <a:rPr lang="tr-TR" sz="2800" b="1" dirty="0" err="1"/>
              <a:t>Arapça,Farsça,Sanskrit</a:t>
            </a:r>
            <a:r>
              <a:rPr lang="tr-TR" sz="2800" b="1" dirty="0"/>
              <a:t>, eski Çağatay </a:t>
            </a:r>
            <a:r>
              <a:rPr lang="tr-TR" sz="2800" b="1" dirty="0" err="1"/>
              <a:t>Türkçesi,Urdu</a:t>
            </a:r>
            <a:r>
              <a:rPr lang="tr-TR" sz="2800" b="1" dirty="0"/>
              <a:t> dillerini öğrendi. </a:t>
            </a:r>
          </a:p>
          <a:p>
            <a:pPr algn="just"/>
            <a:r>
              <a:rPr lang="tr-TR" sz="2800" b="1" dirty="0"/>
              <a:t>Kur’an ve </a:t>
            </a:r>
            <a:r>
              <a:rPr lang="tr-TR" sz="2800" b="1" dirty="0" err="1"/>
              <a:t>Hadis’de</a:t>
            </a:r>
            <a:r>
              <a:rPr lang="tr-TR" sz="2800" b="1" dirty="0"/>
              <a:t> bilgin sayılırdı.</a:t>
            </a:r>
          </a:p>
          <a:p>
            <a:r>
              <a:rPr lang="tr-TR" sz="2800" b="1" dirty="0"/>
              <a:t>Evrengzib devlet adamı olarak çok </a:t>
            </a:r>
            <a:r>
              <a:rPr lang="tr-TR" sz="2800" b="1" dirty="0" err="1"/>
              <a:t>başarılıydı.Hindi</a:t>
            </a:r>
            <a:r>
              <a:rPr lang="tr-TR" sz="2800" b="1" dirty="0"/>
              <a:t>-kuş dağlarından güneydeki burnun yakınlarına kadar hemen hemen bütün </a:t>
            </a:r>
            <a:r>
              <a:rPr lang="tr-TR" sz="2800" b="1" dirty="0" err="1"/>
              <a:t>Hindistanı</a:t>
            </a:r>
            <a:r>
              <a:rPr lang="tr-TR" sz="2800" b="1" dirty="0"/>
              <a:t> birleştirmiştir.</a:t>
            </a:r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071716"/>
      </p:ext>
    </p:extLst>
  </p:cSld>
  <p:clrMapOvr>
    <a:masterClrMapping/>
  </p:clrMapOvr>
  <p:transition spd="med"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75AF3C39-9B9D-4828-AC6C-68192A971F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763688"/>
            <a:ext cx="5399856" cy="4710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783024"/>
      </p:ext>
    </p:extLst>
  </p:cSld>
  <p:clrMapOvr>
    <a:masterClrMapping/>
  </p:clrMapOvr>
  <p:transition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Evrengzib çocukluğundan beri askeri harekatlara hiçbir  sorumluluk yüklemeden katılarak deneyimler edinmiştir.</a:t>
            </a:r>
          </a:p>
          <a:p>
            <a:r>
              <a:rPr lang="tr-TR" b="1" dirty="0"/>
              <a:t>1635 yılında 17 yaşındayken </a:t>
            </a:r>
            <a:r>
              <a:rPr lang="tr-TR" b="1" dirty="0" err="1"/>
              <a:t>Bundelkund’da</a:t>
            </a:r>
            <a:r>
              <a:rPr lang="tr-TR" b="1" dirty="0"/>
              <a:t> Özbeklere karşı yürüyüşe hazırlanan ordunun başkomutanı oldu.</a:t>
            </a:r>
          </a:p>
          <a:p>
            <a:r>
              <a:rPr lang="tr-TR" b="1" dirty="0"/>
              <a:t>Daha sonra 1636 yılında ilk resmi görevi olarak savaşların sürdüğü </a:t>
            </a:r>
            <a:r>
              <a:rPr lang="tr-TR" b="1" dirty="0" err="1"/>
              <a:t>Dekkan</a:t>
            </a:r>
            <a:r>
              <a:rPr lang="tr-TR" b="1" dirty="0"/>
              <a:t> valiliğine gönderildi ve burada edindiği başarılar yüzünden babası ve abisi Dara-</a:t>
            </a:r>
            <a:r>
              <a:rPr lang="tr-TR" b="1" dirty="0" err="1"/>
              <a:t>Şukuh</a:t>
            </a:r>
            <a:r>
              <a:rPr lang="tr-TR" b="1" dirty="0"/>
              <a:t> ile arası açıldı.</a:t>
            </a:r>
          </a:p>
          <a:p>
            <a:endParaRPr lang="tr-TR" b="1" dirty="0"/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289540"/>
      </p:ext>
    </p:extLst>
  </p:cSld>
  <p:clrMapOvr>
    <a:masterClrMapping/>
  </p:clrMapOvr>
  <p:transition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b="1" dirty="0">
                <a:latin typeface="+mj-lt"/>
              </a:rPr>
              <a:t>Şah Cihan, daha çok Hindulara yakınlığı ile tanınan oğlu Dara </a:t>
            </a:r>
            <a:r>
              <a:rPr lang="tr-TR" sz="2800" b="1" dirty="0" err="1">
                <a:latin typeface="+mj-lt"/>
              </a:rPr>
              <a:t>Şükuh’u</a:t>
            </a:r>
            <a:r>
              <a:rPr lang="tr-TR" sz="2800" b="1" dirty="0">
                <a:latin typeface="+mj-lt"/>
              </a:rPr>
              <a:t> veliaht </a:t>
            </a:r>
            <a:r>
              <a:rPr lang="tr-TR" sz="2800" b="1" dirty="0" err="1">
                <a:latin typeface="+mj-lt"/>
              </a:rPr>
              <a:t>tâyin</a:t>
            </a:r>
            <a:r>
              <a:rPr lang="tr-TR" sz="2800" b="1" dirty="0">
                <a:latin typeface="+mj-lt"/>
              </a:rPr>
              <a:t> etmiştir. 1657 yılında Şah Cihan’ın ciddî bir şekilde rahatsızlanmasıyla Evrengzib ile Dara </a:t>
            </a:r>
            <a:r>
              <a:rPr lang="tr-TR" sz="2800" b="1" dirty="0" err="1">
                <a:latin typeface="+mj-lt"/>
              </a:rPr>
              <a:t>Şükuh’u</a:t>
            </a:r>
            <a:r>
              <a:rPr lang="tr-TR" sz="2800" b="1" dirty="0">
                <a:latin typeface="+mj-lt"/>
              </a:rPr>
              <a:t> taht </a:t>
            </a:r>
            <a:r>
              <a:rPr lang="tr-TR" sz="2800" b="1" dirty="0" err="1">
                <a:latin typeface="+mj-lt"/>
              </a:rPr>
              <a:t>mücâdelesinde</a:t>
            </a:r>
            <a:r>
              <a:rPr lang="tr-TR" sz="2800" b="1" dirty="0">
                <a:latin typeface="+mj-lt"/>
              </a:rPr>
              <a:t> karşı karşıya geldiler.  Evrengzib, ağabeyi Dara </a:t>
            </a:r>
            <a:r>
              <a:rPr lang="tr-TR" sz="2800" b="1" dirty="0" err="1">
                <a:latin typeface="+mj-lt"/>
              </a:rPr>
              <a:t>Şükuh’u</a:t>
            </a:r>
            <a:r>
              <a:rPr lang="tr-TR" sz="2800" b="1" dirty="0">
                <a:latin typeface="+mj-lt"/>
              </a:rPr>
              <a:t>, </a:t>
            </a:r>
            <a:r>
              <a:rPr lang="tr-TR" sz="2800" b="1" dirty="0" err="1">
                <a:latin typeface="+mj-lt"/>
              </a:rPr>
              <a:t>Samugarh’da</a:t>
            </a:r>
            <a:r>
              <a:rPr lang="tr-TR" sz="2800" b="1" dirty="0">
                <a:latin typeface="+mj-lt"/>
              </a:rPr>
              <a:t> kesin bir mağlûbiyete uğrattı. </a:t>
            </a:r>
            <a:endParaRPr lang="tr-TR" b="1" dirty="0">
              <a:latin typeface="+mj-lt"/>
            </a:endParaRPr>
          </a:p>
          <a:p>
            <a:pPr marL="0" indent="0">
              <a:buNone/>
            </a:pPr>
            <a:endParaRPr lang="tr-TR" sz="2800" b="1" dirty="0">
              <a:latin typeface="+mj-lt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717316"/>
      </p:ext>
    </p:extLst>
  </p:cSld>
  <p:clrMapOvr>
    <a:masterClrMapping/>
  </p:clrMapOvr>
  <p:transition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 </a:t>
            </a:r>
            <a:r>
              <a:rPr lang="tr-TR" sz="2800" b="1" dirty="0"/>
              <a:t>Dara yenildikten sonra babasının gönderdiği hazineyle Delhi’ye kaçtı. Bu sırada Evrengzib babasına durumu anlatan bir mektup göndermiştir.</a:t>
            </a:r>
          </a:p>
          <a:p>
            <a:r>
              <a:rPr lang="tr-TR" sz="2800" b="1" dirty="0"/>
              <a:t>Gönderdiği </a:t>
            </a:r>
            <a:r>
              <a:rPr lang="tr-TR" sz="2800" b="1" dirty="0" err="1"/>
              <a:t>mektupa</a:t>
            </a:r>
            <a:r>
              <a:rPr lang="tr-TR" sz="2800" b="1" dirty="0"/>
              <a:t> cevap olarak babası onunla görüşmek istediğini belirtip yanına </a:t>
            </a:r>
            <a:r>
              <a:rPr lang="tr-TR" sz="2800" b="1" dirty="0" err="1"/>
              <a:t>çağırmştır</a:t>
            </a:r>
            <a:r>
              <a:rPr lang="tr-TR" sz="2800" b="1" dirty="0"/>
              <a:t> fakat Evrengzib önce kabul etse de diğer gün kararından vazgeçmiştir.</a:t>
            </a:r>
          </a:p>
          <a:p>
            <a:pPr marL="0" indent="0">
              <a:buNone/>
            </a:pPr>
            <a:endParaRPr lang="tr-TR" sz="2800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99848"/>
      </p:ext>
    </p:extLst>
  </p:cSld>
  <p:clrMapOvr>
    <a:masterClrMapping/>
  </p:clrMapOvr>
  <p:transition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tr-TR" sz="2800" b="1" dirty="0"/>
              <a:t>Babasıyla arasında ki görüşme işi çözülemeyince birlik olduğu </a:t>
            </a:r>
            <a:r>
              <a:rPr lang="tr-TR" sz="2800" b="1" dirty="0" err="1"/>
              <a:t>Muradbahş</a:t>
            </a:r>
            <a:r>
              <a:rPr lang="tr-TR" sz="2800" b="1" dirty="0"/>
              <a:t> ile birlikte </a:t>
            </a:r>
            <a:r>
              <a:rPr lang="tr-TR" sz="2800" b="1" dirty="0" err="1"/>
              <a:t>Agra</a:t>
            </a:r>
            <a:r>
              <a:rPr lang="tr-TR" sz="2800" b="1" dirty="0"/>
              <a:t> kentine girerek Şah Cihanı orada kuşattılar.</a:t>
            </a:r>
            <a:br>
              <a:rPr lang="tr-TR" sz="2800" b="1" dirty="0"/>
            </a:br>
            <a:br>
              <a:rPr lang="tr-TR" sz="2800" b="1" dirty="0"/>
            </a:br>
            <a:r>
              <a:rPr lang="tr-TR" sz="2800" b="1" dirty="0"/>
              <a:t>Yine baba ve oğul arasında görüşmeler başlanır. Şah Cihan devletin dört kardeşe bölünmesini veliahtlıkla beraber büyük parçanın </a:t>
            </a:r>
            <a:r>
              <a:rPr lang="tr-TR" sz="2800" b="1" dirty="0" err="1"/>
              <a:t>Evrengzib’e</a:t>
            </a:r>
            <a:r>
              <a:rPr lang="tr-TR" sz="2800" b="1" dirty="0"/>
              <a:t> verilmesini önerir. Fakat Evrengzib bu öneriyi kabul etmemiş sadece babasıyla yüz yüze görüşmeye razı olmuştur.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333310"/>
      </p:ext>
    </p:extLst>
  </p:cSld>
  <p:clrMapOvr>
    <a:masterClrMapping/>
  </p:clrMapOvr>
  <p:transition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b="1" dirty="0"/>
              <a:t>O sırada babasının Dara’ya yazdığı bir mektup eline geçer ve mektupta Dara’yı desteklediğini görür. Bunun üzerine babasını görmekten vazgeçer ve orada babasını tutsak eder.</a:t>
            </a:r>
            <a:br>
              <a:rPr lang="tr-TR" sz="2800" b="1" dirty="0"/>
            </a:br>
            <a:br>
              <a:rPr lang="tr-TR" sz="2800" b="1" dirty="0"/>
            </a:br>
            <a:r>
              <a:rPr lang="tr-TR" sz="2800" b="1" dirty="0"/>
              <a:t>Sonrasında Dara’yla savaşmak üzere Delhi’ye doğru yola çıkmıştır.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764708"/>
      </p:ext>
    </p:extLst>
  </p:cSld>
  <p:clrMapOvr>
    <a:masterClrMapping/>
  </p:clrMapOvr>
  <p:transition>
    <p:wheel spokes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1563</TotalTime>
  <Words>686</Words>
  <Application>Microsoft Office PowerPoint</Application>
  <PresentationFormat>Ekran Gösterisi (4:3)</PresentationFormat>
  <Paragraphs>63</Paragraphs>
  <Slides>14</Slides>
  <Notes>14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0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   HİN 309   YENİÇAĞ HİNDİSTAN TARİHİ   11. Hafta  hint-türk imparatorluğu dönemi: evrengzib ı     </vt:lpstr>
      <vt:lpstr>HİN 309  YENİÇAĞ HİNDİSTAN TARİHİ</vt:lpstr>
      <vt:lpstr>HİN 309  YENİÇAĞ HİNDİSTAN TARİHİ</vt:lpstr>
      <vt:lpstr>HİN 309  YENİÇAĞ HİNDİSTAN TARİHİ</vt:lpstr>
      <vt:lpstr>HİN 309  YENİÇAĞ HİNDİSTAN TARİHİ</vt:lpstr>
      <vt:lpstr>HİN 309  YENİÇAĞ HİNDİSTAN TARİHİ</vt:lpstr>
      <vt:lpstr>HİN 309  YENİÇAĞ HİNDİSTAN TARİHİ</vt:lpstr>
      <vt:lpstr>HİN 309  YENİÇAĞ HİNDİSTAN TARİHİ</vt:lpstr>
      <vt:lpstr>HİN 309  YENİÇAĞ HİNDİSTAN TARİHİ</vt:lpstr>
      <vt:lpstr>HİN 309  YENİÇAĞ HİNDİSTAN TARİHİ</vt:lpstr>
      <vt:lpstr>HİN 309  YENİÇAĞ HİNDİSTAN TARİHİ</vt:lpstr>
      <vt:lpstr>HİN 309  YENİÇAĞ HİNDİSTAN TARİHİ</vt:lpstr>
      <vt:lpstr>HİN 309  YENİÇAĞ HİNDİSTAN TARİHİ</vt:lpstr>
      <vt:lpstr>HİN 309  YENİÇAĞ HİNDİSTAN TARİHİ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132</cp:revision>
  <dcterms:created xsi:type="dcterms:W3CDTF">2014-11-21T09:52:05Z</dcterms:created>
  <dcterms:modified xsi:type="dcterms:W3CDTF">2020-03-04T16:01:14Z</dcterms:modified>
</cp:coreProperties>
</file>