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60" r:id="rId5"/>
    <p:sldId id="262" r:id="rId6"/>
    <p:sldId id="264" r:id="rId7"/>
    <p:sldId id="265" r:id="rId8"/>
    <p:sldId id="266" r:id="rId9"/>
    <p:sldId id="267" r:id="rId10"/>
    <p:sldId id="270" r:id="rId11"/>
    <p:sldId id="272" r:id="rId12"/>
    <p:sldId id="273" r:id="rId13"/>
    <p:sldId id="27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5" autoAdjust="0"/>
    <p:restoredTop sz="94660"/>
  </p:normalViewPr>
  <p:slideViewPr>
    <p:cSldViewPr snapToGrid="0">
      <p:cViewPr varScale="1">
        <p:scale>
          <a:sx n="54" d="100"/>
          <a:sy n="54" d="100"/>
        </p:scale>
        <p:origin x="3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492AD1CC-937A-4FB2-A757-2B09306CA2EA}" type="datetimeFigureOut">
              <a:rPr lang="tr-TR" smtClean="0"/>
              <a:t>25.11.2020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97945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25.11.2020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270390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25.11.2020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28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25.11.2020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1873706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92AD1CC-937A-4FB2-A757-2B09306CA2EA}" type="datetimeFigureOut">
              <a:rPr lang="tr-TR" smtClean="0"/>
              <a:t>25.11.2020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0923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92AD1CC-937A-4FB2-A757-2B09306CA2EA}" type="datetimeFigureOut">
              <a:rPr lang="tr-TR" smtClean="0"/>
              <a:t>25.11.2020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107294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24128" y="2967788"/>
            <a:ext cx="475488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düzenlemek için tıklayın</a:t>
            </a:r>
          </a:p>
        </p:txBody>
      </p:sp>
      <p:sp>
        <p:nvSpPr>
          <p:cNvPr id="6" name="Content Placeholder 5"/>
          <p:cNvSpPr>
            <a:spLocks noGrp="1"/>
          </p:cNvSpPr>
          <p:nvPr>
            <p:ph sz="quarter" idx="4"/>
          </p:nvPr>
        </p:nvSpPr>
        <p:spPr>
          <a:xfrm>
            <a:off x="5990888" y="2967788"/>
            <a:ext cx="475488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92AD1CC-937A-4FB2-A757-2B09306CA2EA}" type="datetimeFigureOut">
              <a:rPr lang="tr-TR" smtClean="0"/>
              <a:t>25.11.2020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378540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92AD1CC-937A-4FB2-A757-2B09306CA2EA}" type="datetimeFigureOut">
              <a:rPr lang="tr-TR" smtClean="0"/>
              <a:t>25.11.2020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242521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2AD1CC-937A-4FB2-A757-2B09306CA2EA}" type="datetimeFigureOut">
              <a:rPr lang="tr-TR" smtClean="0"/>
              <a:t>25.11.2020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415490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a:t>Asıl başlık stilini düzenlemek için tıklayın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92AD1CC-937A-4FB2-A757-2B09306CA2EA}" type="datetimeFigureOut">
              <a:rPr lang="tr-TR" smtClean="0"/>
              <a:t>25.11.2020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91179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92AD1CC-937A-4FB2-A757-2B09306CA2EA}" type="datetimeFigureOut">
              <a:rPr lang="tr-TR" smtClean="0"/>
              <a:t>25.11.2020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517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92AD1CC-937A-4FB2-A757-2B09306CA2EA}" type="datetimeFigureOut">
              <a:rPr lang="tr-TR" smtClean="0"/>
              <a:t>25.11.2020</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B92AB09-FF87-46E6-9887-AF75EF12A3FC}" type="slidenum">
              <a:rPr lang="tr-TR" smtClean="0"/>
              <a:t>‹#›</a:t>
            </a:fld>
            <a:endParaRPr lang="tr-TR"/>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149253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70">
          <a:fgClr>
            <a:schemeClr val="accent1"/>
          </a:fgClr>
          <a:bgClr>
            <a:schemeClr val="bg1"/>
          </a:bgClr>
        </a:pattFill>
        <a:effectLst/>
      </p:bgPr>
    </p:bg>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501310CC-8DFD-4F27-9253-484F85CB034A}"/>
              </a:ext>
            </a:extLst>
          </p:cNvPr>
          <p:cNvSpPr txBox="1"/>
          <p:nvPr/>
        </p:nvSpPr>
        <p:spPr>
          <a:xfrm>
            <a:off x="123887" y="5191431"/>
            <a:ext cx="12109409" cy="830997"/>
          </a:xfrm>
          <a:prstGeom prst="rect">
            <a:avLst/>
          </a:prstGeom>
          <a:noFill/>
        </p:spPr>
        <p:txBody>
          <a:bodyPr wrap="square">
            <a:spAutoFit/>
          </a:bodyPr>
          <a:lstStyle/>
          <a:p>
            <a:pPr algn="ctr"/>
            <a:r>
              <a:rPr lang="tr-TR" sz="4800" b="1" i="1" u="sng">
                <a:solidFill>
                  <a:srgbClr val="FF0000"/>
                </a:solidFill>
                <a:effectLst>
                  <a:outerShdw blurRad="38100" dist="38100" dir="2700000" algn="tl">
                    <a:srgbClr val="000000">
                      <a:alpha val="43137"/>
                    </a:srgbClr>
                  </a:outerShdw>
                </a:effectLst>
              </a:rPr>
              <a:t>LEZZET </a:t>
            </a:r>
            <a:r>
              <a:rPr lang="tr-TR" sz="4800" b="1" i="1" u="sng">
                <a:solidFill>
                  <a:schemeClr val="accent4">
                    <a:lumMod val="60000"/>
                    <a:lumOff val="40000"/>
                  </a:schemeClr>
                </a:solidFill>
                <a:effectLst>
                  <a:outerShdw blurRad="38100" dist="38100" dir="2700000" algn="tl">
                    <a:srgbClr val="000000">
                      <a:alpha val="43137"/>
                    </a:srgbClr>
                  </a:outerShdw>
                </a:effectLst>
              </a:rPr>
              <a:t>MADDELERİ</a:t>
            </a:r>
            <a:endParaRPr lang="tr-TR" sz="4800" dirty="0"/>
          </a:p>
        </p:txBody>
      </p:sp>
    </p:spTree>
    <p:extLst>
      <p:ext uri="{BB962C8B-B14F-4D97-AF65-F5344CB8AC3E}">
        <p14:creationId xmlns:p14="http://schemas.microsoft.com/office/powerpoint/2010/main" val="55881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3105" y="407056"/>
            <a:ext cx="11037692" cy="5395410"/>
          </a:xfrm>
        </p:spPr>
        <p:txBody>
          <a:bodyPr/>
          <a:lstStyle/>
          <a:p>
            <a:r>
              <a:rPr lang="tr-TR" sz="2400" b="1" dirty="0" err="1">
                <a:solidFill>
                  <a:srgbClr val="7030A0"/>
                </a:solidFill>
              </a:rPr>
              <a:t>İzolatlar</a:t>
            </a:r>
            <a:r>
              <a:rPr lang="tr-TR" sz="2400" b="1" dirty="0">
                <a:solidFill>
                  <a:srgbClr val="7030A0"/>
                </a:solidFill>
              </a:rPr>
              <a:t>:</a:t>
            </a:r>
          </a:p>
          <a:p>
            <a:r>
              <a:rPr lang="tr-TR" sz="2400" dirty="0"/>
              <a:t>Doğal lezzet maddelerinden elde edilen spesifik maddelerdir. Örneğin; uçucu yağlar ve </a:t>
            </a:r>
            <a:r>
              <a:rPr lang="tr-TR" sz="2400" dirty="0" err="1"/>
              <a:t>oleoresinler</a:t>
            </a:r>
            <a:r>
              <a:rPr lang="tr-TR" sz="2400" dirty="0"/>
              <a:t> bitkisel maddelerden elde edilen </a:t>
            </a:r>
            <a:r>
              <a:rPr lang="tr-TR" sz="2400" dirty="0" err="1"/>
              <a:t>izolatlardır</a:t>
            </a:r>
            <a:r>
              <a:rPr lang="tr-TR" sz="2400" dirty="0"/>
              <a:t>. </a:t>
            </a:r>
          </a:p>
          <a:p>
            <a:r>
              <a:rPr lang="tr-TR" sz="2400" dirty="0" err="1"/>
              <a:t>Tereyağ</a:t>
            </a:r>
            <a:r>
              <a:rPr lang="tr-TR" sz="2400" dirty="0"/>
              <a:t> </a:t>
            </a:r>
            <a:r>
              <a:rPr lang="tr-TR" sz="2400" dirty="0" err="1"/>
              <a:t>starter</a:t>
            </a:r>
            <a:r>
              <a:rPr lang="tr-TR" sz="2400" dirty="0"/>
              <a:t> kültüründen </a:t>
            </a:r>
            <a:r>
              <a:rPr lang="tr-TR" sz="2400" dirty="0" err="1"/>
              <a:t>destilasyonla</a:t>
            </a:r>
            <a:r>
              <a:rPr lang="tr-TR" sz="2400" dirty="0"/>
              <a:t> elde edilen </a:t>
            </a:r>
            <a:r>
              <a:rPr lang="tr-TR" sz="2400" dirty="0" err="1"/>
              <a:t>starter</a:t>
            </a:r>
            <a:r>
              <a:rPr lang="tr-TR" sz="2400" dirty="0"/>
              <a:t> </a:t>
            </a:r>
            <a:r>
              <a:rPr lang="tr-TR" sz="2400" dirty="0" err="1"/>
              <a:t>destilat</a:t>
            </a:r>
            <a:r>
              <a:rPr lang="tr-TR" sz="2400" dirty="0"/>
              <a:t> da </a:t>
            </a:r>
            <a:r>
              <a:rPr lang="tr-TR" sz="2400" dirty="0" err="1"/>
              <a:t>izolat</a:t>
            </a:r>
            <a:r>
              <a:rPr lang="tr-TR" sz="2400" dirty="0"/>
              <a:t> olarak nitelendirilmektedir.</a:t>
            </a:r>
          </a:p>
          <a:p>
            <a:r>
              <a:rPr lang="tr-TR" sz="2400" b="1" dirty="0">
                <a:solidFill>
                  <a:srgbClr val="7030A0"/>
                </a:solidFill>
              </a:rPr>
              <a:t>Meyve suları ve Türevleri:</a:t>
            </a:r>
          </a:p>
          <a:p>
            <a:r>
              <a:rPr lang="tr-TR" sz="2400" dirty="0"/>
              <a:t>Lezzet maddesi olarak kullanılmakla birlikte diğer lezzet maddeleriyle karşılaştırıldıklarında zayıf lezzete sahip oldukları bilinmektedir.</a:t>
            </a:r>
          </a:p>
          <a:p>
            <a:endParaRPr lang="tr-TR" sz="3200" dirty="0"/>
          </a:p>
        </p:txBody>
      </p:sp>
    </p:spTree>
    <p:extLst>
      <p:ext uri="{BB962C8B-B14F-4D97-AF65-F5344CB8AC3E}">
        <p14:creationId xmlns:p14="http://schemas.microsoft.com/office/powerpoint/2010/main" val="1759490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5162" y="585216"/>
            <a:ext cx="9889038" cy="1499616"/>
          </a:xfrm>
        </p:spPr>
        <p:txBody>
          <a:bodyPr/>
          <a:lstStyle/>
          <a:p>
            <a:r>
              <a:rPr lang="tr-TR" dirty="0">
                <a:solidFill>
                  <a:srgbClr val="FF0000"/>
                </a:solidFill>
              </a:rPr>
              <a:t>Doğala Özdeş Lezzet MADDELERİ</a:t>
            </a:r>
          </a:p>
        </p:txBody>
      </p:sp>
      <p:sp>
        <p:nvSpPr>
          <p:cNvPr id="3" name="İçerik Yer Tutucusu 2"/>
          <p:cNvSpPr>
            <a:spLocks noGrp="1"/>
          </p:cNvSpPr>
          <p:nvPr>
            <p:ph idx="1"/>
          </p:nvPr>
        </p:nvSpPr>
        <p:spPr>
          <a:xfrm>
            <a:off x="855162" y="1977887"/>
            <a:ext cx="9720073" cy="4023360"/>
          </a:xfrm>
        </p:spPr>
        <p:txBody>
          <a:bodyPr>
            <a:normAutofit/>
          </a:bodyPr>
          <a:lstStyle/>
          <a:p>
            <a:r>
              <a:rPr lang="tr-TR" sz="3200" dirty="0"/>
              <a:t>Aromatik özelliğe sahip hammaddelerden kimyasal prosesle izole edilen veya sentezlenen, insan tüketimine uygun, doğal ürünlerde bulunan maddelere özdeş kimyasal yapıya sahip lezzet maddeleri </a:t>
            </a:r>
            <a:r>
              <a:rPr lang="tr-TR" sz="3200" b="1" i="1" dirty="0">
                <a:solidFill>
                  <a:srgbClr val="92D050"/>
                </a:solidFill>
              </a:rPr>
              <a:t>doğala özdeş lezzet maddeleri </a:t>
            </a:r>
            <a:r>
              <a:rPr lang="tr-TR" sz="3200" dirty="0"/>
              <a:t>olarak adlandırılır.</a:t>
            </a:r>
          </a:p>
          <a:p>
            <a:r>
              <a:rPr lang="tr-TR" sz="3200" dirty="0"/>
              <a:t>Bu maddelerin üretiminde amaç tat ve koku olarak doğal lezzet maddesine benzer maddeleri sentezlemektir.</a:t>
            </a:r>
          </a:p>
        </p:txBody>
      </p:sp>
    </p:spTree>
    <p:extLst>
      <p:ext uri="{BB962C8B-B14F-4D97-AF65-F5344CB8AC3E}">
        <p14:creationId xmlns:p14="http://schemas.microsoft.com/office/powerpoint/2010/main" val="2934359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4129" y="615775"/>
            <a:ext cx="9720072" cy="1499616"/>
          </a:xfrm>
        </p:spPr>
        <p:txBody>
          <a:bodyPr/>
          <a:lstStyle/>
          <a:p>
            <a:r>
              <a:rPr lang="tr-TR" dirty="0">
                <a:solidFill>
                  <a:srgbClr val="FF0000"/>
                </a:solidFill>
              </a:rPr>
              <a:t>Yapay Lezzet </a:t>
            </a:r>
            <a:r>
              <a:rPr lang="tr-TR" dirty="0" err="1">
                <a:solidFill>
                  <a:srgbClr val="FF0000"/>
                </a:solidFill>
              </a:rPr>
              <a:t>Maddelerİ</a:t>
            </a:r>
            <a:endParaRPr lang="tr-TR" dirty="0">
              <a:solidFill>
                <a:srgbClr val="FF0000"/>
              </a:solidFill>
            </a:endParaRPr>
          </a:p>
        </p:txBody>
      </p:sp>
      <p:sp>
        <p:nvSpPr>
          <p:cNvPr id="3" name="İçerik Yer Tutucusu 2"/>
          <p:cNvSpPr>
            <a:spLocks noGrp="1"/>
          </p:cNvSpPr>
          <p:nvPr>
            <p:ph idx="1"/>
          </p:nvPr>
        </p:nvSpPr>
        <p:spPr>
          <a:xfrm>
            <a:off x="1024128" y="1997765"/>
            <a:ext cx="9720073" cy="4023360"/>
          </a:xfrm>
        </p:spPr>
        <p:txBody>
          <a:bodyPr>
            <a:normAutofit/>
          </a:bodyPr>
          <a:lstStyle/>
          <a:p>
            <a:r>
              <a:rPr lang="tr-TR" dirty="0"/>
              <a:t>Doğada bulunmayıp, sentez yoluyla elde edilen üründür. </a:t>
            </a:r>
          </a:p>
          <a:p>
            <a:r>
              <a:rPr lang="tr-TR" dirty="0"/>
              <a:t>“Doğal lezzetlendirici” şöyle tanımlanmıştır: “gıdadaki belirgin fonksiyonu besleyicilikten çok aroma vermek olan; baharat, meyve veya meyve suyu, sebze veya sebze suyu, yenebilir maya, kokulu ot, kabuk, tomurcuk, kök, yaprak, veya benzeri bitki materyali, et, deniz ürünü, kanatlı ürünü, yumurta, süt ürünü veya fermente ürünlerden kaynaklanmış aroma bileşenleri taşıyan; uçucu yağ, </a:t>
            </a:r>
            <a:r>
              <a:rPr lang="tr-TR" dirty="0" err="1"/>
              <a:t>oleoresin</a:t>
            </a:r>
            <a:r>
              <a:rPr lang="tr-TR" dirty="0"/>
              <a:t>, esans veya </a:t>
            </a:r>
            <a:r>
              <a:rPr lang="tr-TR" dirty="0" err="1"/>
              <a:t>ekstrakt</a:t>
            </a:r>
            <a:r>
              <a:rPr lang="tr-TR" dirty="0"/>
              <a:t>, protein </a:t>
            </a:r>
            <a:r>
              <a:rPr lang="tr-TR" dirty="0" err="1"/>
              <a:t>hidrolizatı</a:t>
            </a:r>
            <a:r>
              <a:rPr lang="tr-TR" dirty="0"/>
              <a:t>, </a:t>
            </a:r>
            <a:r>
              <a:rPr lang="tr-TR" dirty="0" err="1"/>
              <a:t>distilat</a:t>
            </a:r>
            <a:r>
              <a:rPr lang="tr-TR" dirty="0"/>
              <a:t> veya kızartma (kavurma), ısıtma ve enzim olayının herhangi bir ürünüdür”. </a:t>
            </a:r>
          </a:p>
          <a:p>
            <a:r>
              <a:rPr lang="tr-TR" dirty="0"/>
              <a:t>Doğal kabul edilen çoğu lezzet maddesi, aslında, gıda işlemlerinde meydana gelen kimyasal reaksiyonlar sonucu oluşmaktadır. Yapay lezzet maddeleri ise doğal olanlarıyla aynı yapıya sahiptir; ancak daha az miktarda tüketilirler.</a:t>
            </a:r>
          </a:p>
        </p:txBody>
      </p:sp>
    </p:spTree>
    <p:extLst>
      <p:ext uri="{BB962C8B-B14F-4D97-AF65-F5344CB8AC3E}">
        <p14:creationId xmlns:p14="http://schemas.microsoft.com/office/powerpoint/2010/main" val="3316111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822" y="342163"/>
            <a:ext cx="11202875" cy="5480179"/>
          </a:xfrm>
        </p:spPr>
        <p:txBody>
          <a:bodyPr/>
          <a:lstStyle/>
          <a:p>
            <a:r>
              <a:rPr lang="tr-TR" sz="3200" b="1" dirty="0">
                <a:solidFill>
                  <a:srgbClr val="00B0F0"/>
                </a:solidFill>
              </a:rPr>
              <a:t>Dondurma ve dondurulmuş ürünler:</a:t>
            </a:r>
          </a:p>
          <a:p>
            <a:r>
              <a:rPr lang="tr-TR" sz="3200" dirty="0"/>
              <a:t>Bu tip ürünlerde lezzet maddesi kullanılmasında ürünün soğuk ve dondurulmuş olarak tüketildiği göz önünde bulundurulmalı ve lezzet maddesinin bu durumundan etkilendiği unutulmamalıdır.</a:t>
            </a:r>
          </a:p>
          <a:p>
            <a:r>
              <a:rPr lang="tr-TR" sz="3200" dirty="0"/>
              <a:t>Söz konusu ürün grubunda kakao, doğal meyve </a:t>
            </a:r>
            <a:r>
              <a:rPr lang="tr-TR" sz="3200" dirty="0" err="1"/>
              <a:t>ekstratları</a:t>
            </a:r>
            <a:r>
              <a:rPr lang="tr-TR" sz="3200" dirty="0"/>
              <a:t>, vanilya çok yaygın olarak kullanılmaktadır.</a:t>
            </a:r>
          </a:p>
        </p:txBody>
      </p:sp>
    </p:spTree>
    <p:extLst>
      <p:ext uri="{BB962C8B-B14F-4D97-AF65-F5344CB8AC3E}">
        <p14:creationId xmlns:p14="http://schemas.microsoft.com/office/powerpoint/2010/main" val="418738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4903" y="1138575"/>
            <a:ext cx="9871095" cy="4470365"/>
          </a:xfrm>
        </p:spPr>
        <p:txBody>
          <a:bodyPr/>
          <a:lstStyle/>
          <a:p>
            <a:pPr algn="just"/>
            <a:r>
              <a:rPr lang="tr-TR" sz="4800" dirty="0">
                <a:solidFill>
                  <a:srgbClr val="00B0F0"/>
                </a:solidFill>
              </a:rPr>
              <a:t>LEZZET MADDELERİ;</a:t>
            </a:r>
          </a:p>
          <a:p>
            <a:pPr algn="just"/>
            <a:r>
              <a:rPr lang="tr-TR" sz="3200" dirty="0"/>
              <a:t>Gıdaların lezzetini geliştirmek, </a:t>
            </a:r>
            <a:r>
              <a:rPr lang="tr-TR" sz="3200" dirty="0" err="1"/>
              <a:t>hammaddeki</a:t>
            </a:r>
            <a:r>
              <a:rPr lang="tr-TR" sz="3200" dirty="0"/>
              <a:t> varyasyonlar nedeniyle veya işleme, ambalajlama, depolama ve tüketime hazırlama sırasında oluşan değişiklikler ve kayıpları gidermek amacıyla gıdalara katılan; genellikle </a:t>
            </a:r>
            <a:r>
              <a:rPr lang="tr-TR" sz="3200" dirty="0">
                <a:solidFill>
                  <a:srgbClr val="00B0F0"/>
                </a:solidFill>
              </a:rPr>
              <a:t>BİTKİSEL KÖKENLİ </a:t>
            </a:r>
            <a:r>
              <a:rPr lang="tr-TR" sz="3200" dirty="0"/>
              <a:t>olup sentetik olarak da elde edilebilen, kuvvetli ve hoş kokuya sahip organik bileşiklerdir.</a:t>
            </a:r>
          </a:p>
        </p:txBody>
      </p:sp>
    </p:spTree>
    <p:extLst>
      <p:ext uri="{BB962C8B-B14F-4D97-AF65-F5344CB8AC3E}">
        <p14:creationId xmlns:p14="http://schemas.microsoft.com/office/powerpoint/2010/main" val="451151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4127" y="513244"/>
            <a:ext cx="10733287" cy="5981946"/>
          </a:xfrm>
        </p:spPr>
        <p:txBody>
          <a:bodyPr>
            <a:normAutofit fontScale="92500"/>
          </a:bodyPr>
          <a:lstStyle/>
          <a:p>
            <a:r>
              <a:rPr lang="tr-TR" dirty="0"/>
              <a:t> </a:t>
            </a:r>
            <a:r>
              <a:rPr lang="tr-TR" sz="3200" dirty="0"/>
              <a:t>Lezzet verici maddeler şu şekilde bir evrim geçirmiştir:</a:t>
            </a:r>
          </a:p>
          <a:p>
            <a:r>
              <a:rPr lang="tr-TR" sz="3200" dirty="0">
                <a:solidFill>
                  <a:srgbClr val="00B0F0"/>
                </a:solidFill>
              </a:rPr>
              <a:t>1. </a:t>
            </a:r>
            <a:r>
              <a:rPr lang="tr-TR" sz="3200" dirty="0"/>
              <a:t>Kurutulmuş veya toz haldeki baharatların kullanılması.</a:t>
            </a:r>
          </a:p>
          <a:p>
            <a:r>
              <a:rPr lang="tr-TR" sz="3200" dirty="0">
                <a:solidFill>
                  <a:srgbClr val="00B0F0"/>
                </a:solidFill>
              </a:rPr>
              <a:t>2. </a:t>
            </a:r>
            <a:r>
              <a:rPr lang="tr-TR" sz="3200" dirty="0"/>
              <a:t>Kurutulmuş baharatların çeşitli konsantrasyonlardaki </a:t>
            </a:r>
            <a:r>
              <a:rPr lang="tr-TR" sz="3200" dirty="0" err="1"/>
              <a:t>ekstraktlarının</a:t>
            </a:r>
            <a:r>
              <a:rPr lang="tr-TR" sz="3200" dirty="0"/>
              <a:t> elde edilmesi.</a:t>
            </a:r>
          </a:p>
          <a:p>
            <a:r>
              <a:rPr lang="tr-TR" sz="3200" dirty="0">
                <a:solidFill>
                  <a:srgbClr val="00B0F0"/>
                </a:solidFill>
              </a:rPr>
              <a:t>3. </a:t>
            </a:r>
            <a:r>
              <a:rPr lang="tr-TR" sz="3200" dirty="0"/>
              <a:t>Lezzet maddelerinin değişik karışımlarının üretilmesi.</a:t>
            </a:r>
          </a:p>
          <a:p>
            <a:r>
              <a:rPr lang="tr-TR" sz="3200" dirty="0">
                <a:solidFill>
                  <a:srgbClr val="00B0F0"/>
                </a:solidFill>
              </a:rPr>
              <a:t>4. </a:t>
            </a:r>
            <a:r>
              <a:rPr lang="tr-TR" sz="3200" dirty="0"/>
              <a:t>Doğal lezzet maddelerine ek olarak yapay ürünleri ve </a:t>
            </a:r>
            <a:r>
              <a:rPr lang="tr-TR" sz="3200" dirty="0" err="1"/>
              <a:t>ekstraktları</a:t>
            </a:r>
            <a:r>
              <a:rPr lang="tr-TR" sz="3200" dirty="0"/>
              <a:t> karıştırıp mevcut olmayan yeni maddelerin hazırlanması</a:t>
            </a:r>
          </a:p>
          <a:p>
            <a:r>
              <a:rPr lang="tr-TR" sz="3200" dirty="0">
                <a:solidFill>
                  <a:srgbClr val="00B0F0"/>
                </a:solidFill>
              </a:rPr>
              <a:t>5. </a:t>
            </a:r>
            <a:r>
              <a:rPr lang="tr-TR" sz="3200" dirty="0"/>
              <a:t>Teşhisi yapılmış maddelerin içerdiği unsurlar tespit edildikten sonra, değişik biçimlerde yeniden sentezlenerek yeni bileşiklerin oluşturulması. Lezzet maddelerinin elde edilmesinde değişik yöntemler kullanılmaktadır; vakumda damıtma, buharla damıtma, çözücü </a:t>
            </a:r>
            <a:r>
              <a:rPr lang="tr-TR" sz="3200" dirty="0" err="1"/>
              <a:t>ekstraksiyonu</a:t>
            </a:r>
            <a:r>
              <a:rPr lang="tr-TR" sz="3200" dirty="0"/>
              <a:t>, konsantrasyon sayılabilir.</a:t>
            </a:r>
          </a:p>
          <a:p>
            <a:endParaRPr lang="tr-TR" sz="3200" dirty="0"/>
          </a:p>
        </p:txBody>
      </p:sp>
    </p:spTree>
    <p:extLst>
      <p:ext uri="{BB962C8B-B14F-4D97-AF65-F5344CB8AC3E}">
        <p14:creationId xmlns:p14="http://schemas.microsoft.com/office/powerpoint/2010/main" val="266196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2664" y="312666"/>
            <a:ext cx="7250309" cy="6200222"/>
          </a:xfrm>
        </p:spPr>
        <p:txBody>
          <a:bodyPr>
            <a:normAutofit fontScale="85000" lnSpcReduction="20000"/>
          </a:bodyPr>
          <a:lstStyle/>
          <a:p>
            <a:r>
              <a:rPr lang="tr-TR" sz="3200" dirty="0"/>
              <a:t>Lezzet maddeleri gıdalarda çeşitli amaçlarla kullanılmaktadır. Lezzet maddelerinin gıdalarda kullanılma amaçları aşağıdaki gibi sıralanabilmektedir:</a:t>
            </a:r>
          </a:p>
          <a:p>
            <a:r>
              <a:rPr lang="tr-TR" sz="3200" dirty="0">
                <a:solidFill>
                  <a:srgbClr val="00B0F0"/>
                </a:solidFill>
              </a:rPr>
              <a:t>1-</a:t>
            </a:r>
            <a:r>
              <a:rPr lang="tr-TR" sz="3200" dirty="0"/>
              <a:t>Gıdanın doğal lezzetinde meydana gelen mevsimsel değişiklikleri düzeltmek</a:t>
            </a:r>
          </a:p>
          <a:p>
            <a:r>
              <a:rPr lang="tr-TR" sz="3200" dirty="0">
                <a:solidFill>
                  <a:srgbClr val="00B0F0"/>
                </a:solidFill>
              </a:rPr>
              <a:t>2-</a:t>
            </a:r>
            <a:r>
              <a:rPr lang="tr-TR" sz="3200" dirty="0"/>
              <a:t>İşlem sırasında kaybolan lezzeti tekrar kazandırmak</a:t>
            </a:r>
          </a:p>
          <a:p>
            <a:r>
              <a:rPr lang="tr-TR" sz="3200" dirty="0">
                <a:solidFill>
                  <a:srgbClr val="00B0F0"/>
                </a:solidFill>
              </a:rPr>
              <a:t>3-</a:t>
            </a:r>
            <a:r>
              <a:rPr lang="tr-TR" sz="3200" dirty="0"/>
              <a:t>Gıdaya kendi lezzetinden farklı bir lezzet sağlamak</a:t>
            </a:r>
          </a:p>
          <a:p>
            <a:r>
              <a:rPr lang="tr-TR" sz="3200" dirty="0">
                <a:solidFill>
                  <a:srgbClr val="00B0F0"/>
                </a:solidFill>
              </a:rPr>
              <a:t>4-</a:t>
            </a:r>
            <a:r>
              <a:rPr lang="tr-TR" sz="3200" dirty="0"/>
              <a:t>Gıdada doğal olarak bulunan ve elde edilen ürünün kalitesini olumsuz yönde etkileyecek lezzet bileşenlerini maskelemek</a:t>
            </a:r>
          </a:p>
          <a:p>
            <a:r>
              <a:rPr lang="tr-TR" sz="3200" dirty="0">
                <a:solidFill>
                  <a:srgbClr val="00B0F0"/>
                </a:solidFill>
              </a:rPr>
              <a:t>5-</a:t>
            </a:r>
            <a:r>
              <a:rPr lang="tr-TR" sz="3200" dirty="0"/>
              <a:t>Gıda maddesinin zayıf olan lezzetini kuvvetlendirmek</a:t>
            </a:r>
          </a:p>
          <a:p>
            <a:r>
              <a:rPr lang="tr-TR" sz="3200" dirty="0">
                <a:solidFill>
                  <a:srgbClr val="00B0F0"/>
                </a:solidFill>
              </a:rPr>
              <a:t>6-</a:t>
            </a:r>
            <a:r>
              <a:rPr lang="tr-TR" sz="3200" dirty="0"/>
              <a:t>Maliyeti ucuzlatmak</a:t>
            </a:r>
          </a:p>
          <a:p>
            <a:endParaRPr lang="tr-TR" sz="3200" dirty="0"/>
          </a:p>
          <a:p>
            <a:endParaRPr lang="tr-TR" dirty="0"/>
          </a:p>
        </p:txBody>
      </p:sp>
      <p:pic>
        <p:nvPicPr>
          <p:cNvPr id="4" name="Picture 2" descr="GÄ±dalarda lezzet maddeleri ve lezzet artÄ±rÄ±cÄ±lar">
            <a:extLst>
              <a:ext uri="{FF2B5EF4-FFF2-40B4-BE49-F238E27FC236}">
                <a16:creationId xmlns:a16="http://schemas.microsoft.com/office/drawing/2014/main" id="{54B331A3-C6A4-4D68-99B1-3407F80CC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7641" y="706273"/>
            <a:ext cx="4621695" cy="31472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249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9399" y="3267214"/>
            <a:ext cx="9720073" cy="3179992"/>
          </a:xfrm>
        </p:spPr>
        <p:txBody>
          <a:bodyPr/>
          <a:lstStyle/>
          <a:p>
            <a:r>
              <a:rPr lang="tr-TR" sz="4000" b="1" dirty="0"/>
              <a:t>LEZZET</a:t>
            </a:r>
          </a:p>
          <a:p>
            <a:r>
              <a:rPr lang="tr-TR" sz="3200" dirty="0"/>
              <a:t>Genel olarak tat ve kokudan oluşan, ancak acı ve sıcaklık uyarılarını da kapsayan kompleks bir olgudur</a:t>
            </a:r>
          </a:p>
          <a:p>
            <a:r>
              <a:rPr lang="tr-TR" sz="3200" dirty="0"/>
              <a:t>Tat algısı, dilin tatlı, tuzlu, acı ve ekşiye verdiği yanıtların yanı sıra acı verme ve sıcaklık uyarılarını da kapsar.</a:t>
            </a:r>
          </a:p>
        </p:txBody>
      </p:sp>
      <p:pic>
        <p:nvPicPr>
          <p:cNvPr id="4" name="Resim 3"/>
          <p:cNvPicPr>
            <a:picLocks noChangeAspect="1"/>
          </p:cNvPicPr>
          <p:nvPr/>
        </p:nvPicPr>
        <p:blipFill>
          <a:blip r:embed="rId2"/>
          <a:stretch>
            <a:fillRect/>
          </a:stretch>
        </p:blipFill>
        <p:spPr>
          <a:xfrm>
            <a:off x="6341806" y="79881"/>
            <a:ext cx="5293603" cy="3235346"/>
          </a:xfrm>
          <a:prstGeom prst="rect">
            <a:avLst/>
          </a:prstGeom>
        </p:spPr>
      </p:pic>
      <p:sp>
        <p:nvSpPr>
          <p:cNvPr id="5" name="Unvan 1">
            <a:extLst>
              <a:ext uri="{FF2B5EF4-FFF2-40B4-BE49-F238E27FC236}">
                <a16:creationId xmlns:a16="http://schemas.microsoft.com/office/drawing/2014/main" id="{A27D626A-76D6-43DE-9E2C-FE7BB4B98356}"/>
              </a:ext>
            </a:extLst>
          </p:cNvPr>
          <p:cNvSpPr>
            <a:spLocks noGrp="1"/>
          </p:cNvSpPr>
          <p:nvPr>
            <p:ph type="title"/>
          </p:nvPr>
        </p:nvSpPr>
        <p:spPr>
          <a:xfrm>
            <a:off x="7279804" y="3315227"/>
            <a:ext cx="4029259" cy="643030"/>
          </a:xfrm>
        </p:spPr>
        <p:txBody>
          <a:bodyPr>
            <a:normAutofit fontScale="90000"/>
          </a:bodyPr>
          <a:lstStyle/>
          <a:p>
            <a:r>
              <a:rPr lang="tr-TR" dirty="0">
                <a:solidFill>
                  <a:srgbClr val="00B0F0"/>
                </a:solidFill>
              </a:rPr>
              <a:t>-LEZZET HAFIZADIR-</a:t>
            </a:r>
          </a:p>
        </p:txBody>
      </p:sp>
      <p:sp>
        <p:nvSpPr>
          <p:cNvPr id="6" name="Metin kutusu 5">
            <a:extLst>
              <a:ext uri="{FF2B5EF4-FFF2-40B4-BE49-F238E27FC236}">
                <a16:creationId xmlns:a16="http://schemas.microsoft.com/office/drawing/2014/main" id="{A46766FB-0E2A-4586-AF9E-082761AD1E43}"/>
              </a:ext>
            </a:extLst>
          </p:cNvPr>
          <p:cNvSpPr txBox="1"/>
          <p:nvPr/>
        </p:nvSpPr>
        <p:spPr>
          <a:xfrm>
            <a:off x="412957" y="374609"/>
            <a:ext cx="6394898" cy="1569660"/>
          </a:xfrm>
          <a:prstGeom prst="rect">
            <a:avLst/>
          </a:prstGeom>
          <a:noFill/>
        </p:spPr>
        <p:txBody>
          <a:bodyPr wrap="square">
            <a:spAutoFit/>
          </a:bodyPr>
          <a:lstStyle/>
          <a:p>
            <a:r>
              <a:rPr lang="tr-TR" sz="2400" dirty="0"/>
              <a:t>Lezzet, gıdaların duyusal karakteristiği olup ağızda oluşan duyuların toplamı olarak ifade edilir.</a:t>
            </a:r>
          </a:p>
          <a:p>
            <a:r>
              <a:rPr lang="tr-TR" sz="2400" dirty="0">
                <a:solidFill>
                  <a:srgbClr val="C00000"/>
                </a:solidFill>
              </a:rPr>
              <a:t>Lezzet aktif kimyasal madde </a:t>
            </a:r>
            <a:r>
              <a:rPr lang="tr-TR" sz="2400" dirty="0">
                <a:solidFill>
                  <a:srgbClr val="00B0F0"/>
                </a:solidFill>
              </a:rPr>
              <a:t>+ İnsan         </a:t>
            </a:r>
            <a:r>
              <a:rPr lang="tr-TR" sz="2400" dirty="0">
                <a:solidFill>
                  <a:srgbClr val="7030A0"/>
                </a:solidFill>
              </a:rPr>
              <a:t>Lezzet</a:t>
            </a:r>
          </a:p>
        </p:txBody>
      </p:sp>
      <p:cxnSp>
        <p:nvCxnSpPr>
          <p:cNvPr id="7" name="Düz Ok Bağlayıcısı 6">
            <a:extLst>
              <a:ext uri="{FF2B5EF4-FFF2-40B4-BE49-F238E27FC236}">
                <a16:creationId xmlns:a16="http://schemas.microsoft.com/office/drawing/2014/main" id="{E05AF4CC-B743-4D7F-885E-5B7A1A7C1D5B}"/>
              </a:ext>
            </a:extLst>
          </p:cNvPr>
          <p:cNvCxnSpPr>
            <a:cxnSpLocks/>
          </p:cNvCxnSpPr>
          <p:nvPr/>
        </p:nvCxnSpPr>
        <p:spPr>
          <a:xfrm>
            <a:off x="5041704" y="1697554"/>
            <a:ext cx="58038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974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7895" y="510001"/>
            <a:ext cx="10515600" cy="1325563"/>
          </a:xfrm>
        </p:spPr>
        <p:txBody>
          <a:bodyPr/>
          <a:lstStyle/>
          <a:p>
            <a:r>
              <a:rPr lang="tr-TR" b="1" dirty="0">
                <a:solidFill>
                  <a:srgbClr val="FF0000"/>
                </a:solidFill>
              </a:rPr>
              <a:t>Lezzet </a:t>
            </a:r>
            <a:r>
              <a:rPr lang="tr-TR" b="1" dirty="0" err="1">
                <a:solidFill>
                  <a:srgbClr val="FF0000"/>
                </a:solidFill>
              </a:rPr>
              <a:t>MaddelerİNİN</a:t>
            </a:r>
            <a:r>
              <a:rPr lang="tr-TR" b="1" dirty="0">
                <a:solidFill>
                  <a:srgbClr val="FF0000"/>
                </a:solidFill>
              </a:rPr>
              <a:t> Sınıflandırılması</a:t>
            </a:r>
          </a:p>
        </p:txBody>
      </p:sp>
      <p:sp>
        <p:nvSpPr>
          <p:cNvPr id="3" name="İçerik Yer Tutucusu 2"/>
          <p:cNvSpPr>
            <a:spLocks noGrp="1"/>
          </p:cNvSpPr>
          <p:nvPr>
            <p:ph idx="1"/>
          </p:nvPr>
        </p:nvSpPr>
        <p:spPr>
          <a:xfrm>
            <a:off x="887895" y="1835564"/>
            <a:ext cx="10515600" cy="4351338"/>
          </a:xfrm>
        </p:spPr>
        <p:txBody>
          <a:bodyPr>
            <a:normAutofit/>
          </a:bodyPr>
          <a:lstStyle/>
          <a:p>
            <a:r>
              <a:rPr lang="tr-TR" sz="3200" dirty="0"/>
              <a:t>Doğal lezzet maddeleri</a:t>
            </a:r>
          </a:p>
          <a:p>
            <a:r>
              <a:rPr lang="tr-TR" sz="3200" dirty="0"/>
              <a:t>Doğala özdeş lezzet maddeleri</a:t>
            </a:r>
          </a:p>
          <a:p>
            <a:r>
              <a:rPr lang="tr-TR" sz="3200" dirty="0"/>
              <a:t>Yapay lezzet maddeleri</a:t>
            </a:r>
          </a:p>
          <a:p>
            <a:r>
              <a:rPr lang="tr-TR" sz="3200" dirty="0"/>
              <a:t>Lezzet maddesi karışımları</a:t>
            </a:r>
          </a:p>
          <a:p>
            <a:r>
              <a:rPr lang="tr-TR" sz="3200" dirty="0"/>
              <a:t>Reaksiyon lezzet maddeleri</a:t>
            </a:r>
          </a:p>
          <a:p>
            <a:r>
              <a:rPr lang="tr-TR" sz="3200" dirty="0"/>
              <a:t>Tütsü lezzet maddeleri</a:t>
            </a:r>
          </a:p>
        </p:txBody>
      </p:sp>
    </p:spTree>
    <p:extLst>
      <p:ext uri="{BB962C8B-B14F-4D97-AF65-F5344CB8AC3E}">
        <p14:creationId xmlns:p14="http://schemas.microsoft.com/office/powerpoint/2010/main" val="3850177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8870" y="960437"/>
            <a:ext cx="10515600" cy="1325563"/>
          </a:xfrm>
        </p:spPr>
        <p:txBody>
          <a:bodyPr/>
          <a:lstStyle/>
          <a:p>
            <a:r>
              <a:rPr lang="tr-TR" dirty="0"/>
              <a:t>               </a:t>
            </a:r>
            <a:r>
              <a:rPr lang="tr-TR" dirty="0">
                <a:solidFill>
                  <a:srgbClr val="FF0000"/>
                </a:solidFill>
              </a:rPr>
              <a:t>Doğal Lezzet </a:t>
            </a:r>
            <a:r>
              <a:rPr lang="tr-TR" dirty="0" err="1">
                <a:solidFill>
                  <a:srgbClr val="FF0000"/>
                </a:solidFill>
              </a:rPr>
              <a:t>Maddelerİ</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sz="3200" dirty="0"/>
              <a:t>Doğal bitkisel veya hayvansal kaynaklardan </a:t>
            </a:r>
            <a:r>
              <a:rPr lang="tr-TR" sz="3200" dirty="0" err="1"/>
              <a:t>destilasyon</a:t>
            </a:r>
            <a:r>
              <a:rPr lang="tr-TR" sz="3200" dirty="0"/>
              <a:t>, </a:t>
            </a:r>
            <a:r>
              <a:rPr lang="tr-TR" sz="3200" dirty="0" err="1"/>
              <a:t>ekstraksiyon</a:t>
            </a:r>
            <a:r>
              <a:rPr lang="tr-TR" sz="3200" dirty="0"/>
              <a:t>, </a:t>
            </a:r>
            <a:r>
              <a:rPr lang="tr-TR" sz="3200" dirty="0" err="1"/>
              <a:t>enzimatik</a:t>
            </a:r>
            <a:r>
              <a:rPr lang="tr-TR" sz="3200" dirty="0"/>
              <a:t> veya mikrobiyolojik yöntemler kullanılarak elde edilen maddeler doğal lezzet maddeleri olarak adlandırılır.</a:t>
            </a:r>
          </a:p>
          <a:p>
            <a:r>
              <a:rPr lang="tr-TR" sz="3200" dirty="0"/>
              <a:t>Doğal lezzet maddeleri </a:t>
            </a:r>
            <a:r>
              <a:rPr lang="tr-TR" sz="3200" dirty="0" err="1"/>
              <a:t>olaral</a:t>
            </a:r>
            <a:r>
              <a:rPr lang="tr-TR" sz="3200" dirty="0"/>
              <a:t> baharatlar ve yabani otlar ile çeşitli bitkilerin uçucu yağları ve </a:t>
            </a:r>
            <a:r>
              <a:rPr lang="tr-TR" sz="3200" dirty="0" err="1"/>
              <a:t>oleoresinleri</a:t>
            </a:r>
            <a:r>
              <a:rPr lang="tr-TR" sz="3200" dirty="0"/>
              <a:t>, meyve suları ve konsantreleri kullanılmaktadır.</a:t>
            </a:r>
          </a:p>
        </p:txBody>
      </p:sp>
    </p:spTree>
    <p:extLst>
      <p:ext uri="{BB962C8B-B14F-4D97-AF65-F5344CB8AC3E}">
        <p14:creationId xmlns:p14="http://schemas.microsoft.com/office/powerpoint/2010/main" val="4235301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313" y="566338"/>
            <a:ext cx="10695530" cy="5156613"/>
          </a:xfrm>
        </p:spPr>
        <p:txBody>
          <a:bodyPr>
            <a:normAutofit/>
          </a:bodyPr>
          <a:lstStyle/>
          <a:p>
            <a:r>
              <a:rPr lang="tr-TR" b="1" dirty="0">
                <a:solidFill>
                  <a:srgbClr val="7030A0"/>
                </a:solidFill>
              </a:rPr>
              <a:t>Baharatlar ve Yabani otlar:</a:t>
            </a:r>
          </a:p>
          <a:p>
            <a:r>
              <a:rPr lang="tr-TR" sz="2400" dirty="0"/>
              <a:t>Tek başına gıda sayılmayan, çok az kullanıldığında bile etkili olabilen tat, koku veya renk etken bileşiklerince yoğun maddeleridir. Bu özellik hemen hemen bütün tat koku maddeleri için geçerlidir. </a:t>
            </a:r>
          </a:p>
          <a:p>
            <a:r>
              <a:rPr lang="tr-TR" sz="2400" dirty="0"/>
              <a:t>Bunlar, belirli koku ve lezzetleri bulunan doğal bitkisel maddeler olup, iştah açmak, yemeklerin tadını hoşa gidecek duruma getirmek ve sindirimini kolaylaştırmak için kullanılırlar ve bir dereceye kadar da gıdaları korurlar.</a:t>
            </a:r>
          </a:p>
          <a:p>
            <a:r>
              <a:rPr lang="tr-TR" sz="2400" dirty="0"/>
              <a:t>Bununla birlikte, fazla kullanılmaları doğru değildir; sinir sistemine, kan dolaşımına ve başka organlara ve özellikle böbreklere zararlıdırlar. Etkili madde olarak hemen hemen bütün baharatlar uçucu yağları ve bir kısmı da ayrıca acılık ve keskinlik veren </a:t>
            </a:r>
            <a:r>
              <a:rPr lang="tr-TR" sz="2400" dirty="0" err="1"/>
              <a:t>alkolit</a:t>
            </a:r>
            <a:r>
              <a:rPr lang="tr-TR" sz="2400" dirty="0"/>
              <a:t> gibi maddeleri içerirler.</a:t>
            </a:r>
          </a:p>
        </p:txBody>
      </p:sp>
    </p:spTree>
    <p:extLst>
      <p:ext uri="{BB962C8B-B14F-4D97-AF65-F5344CB8AC3E}">
        <p14:creationId xmlns:p14="http://schemas.microsoft.com/office/powerpoint/2010/main" val="1748497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4174" y="342163"/>
            <a:ext cx="11722019" cy="6377202"/>
          </a:xfrm>
        </p:spPr>
        <p:txBody>
          <a:bodyPr>
            <a:normAutofit lnSpcReduction="10000"/>
          </a:bodyPr>
          <a:lstStyle/>
          <a:p>
            <a:pPr>
              <a:lnSpc>
                <a:spcPct val="110000"/>
              </a:lnSpc>
              <a:spcBef>
                <a:spcPts val="0"/>
              </a:spcBef>
              <a:spcAft>
                <a:spcPts val="0"/>
              </a:spcAft>
            </a:pPr>
            <a:r>
              <a:rPr lang="tr-TR" b="1" dirty="0">
                <a:solidFill>
                  <a:srgbClr val="7030A0"/>
                </a:solidFill>
              </a:rPr>
              <a:t>Uçucu yağlar:</a:t>
            </a:r>
          </a:p>
          <a:p>
            <a:pPr>
              <a:lnSpc>
                <a:spcPct val="110000"/>
              </a:lnSpc>
              <a:spcBef>
                <a:spcPts val="0"/>
              </a:spcBef>
              <a:spcAft>
                <a:spcPts val="0"/>
              </a:spcAft>
            </a:pPr>
            <a:r>
              <a:rPr lang="tr-TR" dirty="0"/>
              <a:t>Çeşitli bitkilerden değişik yollarla elde edilebilen, yoğun kokulu, sıvı, su buharı ile sürüklenebilen, uçucu </a:t>
            </a:r>
            <a:r>
              <a:rPr lang="tr-TR" dirty="0" err="1"/>
              <a:t>terpen</a:t>
            </a:r>
            <a:r>
              <a:rPr lang="tr-TR" dirty="0"/>
              <a:t> asıllı, yağ benzeri doğal maddelerdir. Bileşim açısından, sıvı yağlarla hiçbir benzerlikleri yoktur. </a:t>
            </a:r>
          </a:p>
          <a:p>
            <a:pPr>
              <a:lnSpc>
                <a:spcPct val="110000"/>
              </a:lnSpc>
              <a:spcBef>
                <a:spcPts val="0"/>
              </a:spcBef>
              <a:spcAft>
                <a:spcPts val="0"/>
              </a:spcAft>
            </a:pPr>
            <a:r>
              <a:rPr lang="tr-TR" dirty="0"/>
              <a:t>Yalnız görünüşleri yağ şeklindedir. Uçucu yağların ve dolayısıyla bitkisel materyalin asıl ve özgün kokularını, </a:t>
            </a:r>
            <a:r>
              <a:rPr lang="tr-TR" dirty="0" err="1"/>
              <a:t>terpen</a:t>
            </a:r>
            <a:r>
              <a:rPr lang="tr-TR" dirty="0"/>
              <a:t> hidrokarbonlardan çok bunların oksijenli bileşikleri verir. Fenol, alkol, eter, ester, keton, aldehit vb. yapılı oksijenli bileşikler, birçok uçucu yağın ana ve tipik bileşenleridir.</a:t>
            </a:r>
          </a:p>
          <a:p>
            <a:pPr>
              <a:lnSpc>
                <a:spcPct val="110000"/>
              </a:lnSpc>
              <a:spcBef>
                <a:spcPts val="0"/>
              </a:spcBef>
              <a:spcAft>
                <a:spcPts val="0"/>
              </a:spcAft>
            </a:pPr>
            <a:endParaRPr lang="tr-TR" b="1" dirty="0">
              <a:solidFill>
                <a:srgbClr val="7030A0"/>
              </a:solidFill>
            </a:endParaRPr>
          </a:p>
          <a:p>
            <a:pPr>
              <a:lnSpc>
                <a:spcPct val="110000"/>
              </a:lnSpc>
              <a:spcBef>
                <a:spcPts val="0"/>
              </a:spcBef>
              <a:spcAft>
                <a:spcPts val="0"/>
              </a:spcAft>
            </a:pPr>
            <a:r>
              <a:rPr lang="tr-TR" b="1" dirty="0" err="1">
                <a:solidFill>
                  <a:srgbClr val="7030A0"/>
                </a:solidFill>
              </a:rPr>
              <a:t>Oleoresinler</a:t>
            </a:r>
            <a:r>
              <a:rPr lang="tr-TR" b="1" dirty="0">
                <a:solidFill>
                  <a:srgbClr val="7030A0"/>
                </a:solidFill>
              </a:rPr>
              <a:t>:</a:t>
            </a:r>
          </a:p>
          <a:p>
            <a:pPr>
              <a:lnSpc>
                <a:spcPct val="110000"/>
              </a:lnSpc>
              <a:spcBef>
                <a:spcPts val="0"/>
              </a:spcBef>
              <a:spcAft>
                <a:spcPts val="0"/>
              </a:spcAft>
            </a:pPr>
            <a:r>
              <a:rPr lang="tr-TR" dirty="0"/>
              <a:t>Kurutulmuş veya öğütülmüş baharatın uygun bir organik çözücüyle </a:t>
            </a:r>
            <a:r>
              <a:rPr lang="tr-TR" dirty="0" err="1"/>
              <a:t>ekstraksiyonu</a:t>
            </a:r>
            <a:r>
              <a:rPr lang="tr-TR" dirty="0"/>
              <a:t> ve çözücünün vakum altında uzaklaştırılması ile elde edilebilen ürünlerdir.</a:t>
            </a:r>
          </a:p>
          <a:p>
            <a:pPr>
              <a:lnSpc>
                <a:spcPct val="110000"/>
              </a:lnSpc>
              <a:spcBef>
                <a:spcPts val="0"/>
              </a:spcBef>
              <a:spcAft>
                <a:spcPts val="0"/>
              </a:spcAft>
            </a:pPr>
            <a:r>
              <a:rPr lang="tr-TR" dirty="0"/>
              <a:t>Son derece yoğun, viskoz, </a:t>
            </a:r>
            <a:r>
              <a:rPr lang="tr-TR" dirty="0" err="1"/>
              <a:t>reçinemsi</a:t>
            </a:r>
            <a:r>
              <a:rPr lang="tr-TR" dirty="0"/>
              <a:t> ve koyu renkli olan </a:t>
            </a:r>
            <a:r>
              <a:rPr lang="tr-TR" dirty="0" err="1"/>
              <a:t>oleoresinin</a:t>
            </a:r>
            <a:r>
              <a:rPr lang="tr-TR" dirty="0"/>
              <a:t> kelime anlamı YAĞ+REÇİNEDİR.</a:t>
            </a:r>
          </a:p>
          <a:p>
            <a:pPr>
              <a:lnSpc>
                <a:spcPct val="110000"/>
              </a:lnSpc>
              <a:spcBef>
                <a:spcPts val="0"/>
              </a:spcBef>
              <a:spcAft>
                <a:spcPts val="0"/>
              </a:spcAft>
            </a:pPr>
            <a:r>
              <a:rPr lang="tr-TR" dirty="0" err="1"/>
              <a:t>Oleoresinlerin</a:t>
            </a:r>
            <a:r>
              <a:rPr lang="tr-TR" dirty="0"/>
              <a:t> avantajları şöyle sıralanabilmektedir;</a:t>
            </a:r>
          </a:p>
          <a:p>
            <a:pPr>
              <a:lnSpc>
                <a:spcPct val="110000"/>
              </a:lnSpc>
              <a:spcBef>
                <a:spcPts val="0"/>
              </a:spcBef>
              <a:spcAft>
                <a:spcPts val="0"/>
              </a:spcAft>
            </a:pPr>
            <a:r>
              <a:rPr lang="tr-TR" dirty="0"/>
              <a:t>Standard lezzet özellikleri bulunmaktadır. Baharatların lezzet kalitesi, kuvveti ve renkleri yıldan yıla değişebildiğinden </a:t>
            </a:r>
            <a:r>
              <a:rPr lang="tr-TR" dirty="0" err="1"/>
              <a:t>oleoresin</a:t>
            </a:r>
            <a:r>
              <a:rPr lang="tr-TR" dirty="0"/>
              <a:t> kullanımı bu varyasyonları minimuma indirgemektedir.</a:t>
            </a:r>
          </a:p>
          <a:p>
            <a:pPr>
              <a:lnSpc>
                <a:spcPct val="110000"/>
              </a:lnSpc>
              <a:spcBef>
                <a:spcPts val="0"/>
              </a:spcBef>
              <a:spcAft>
                <a:spcPts val="0"/>
              </a:spcAft>
            </a:pPr>
            <a:r>
              <a:rPr lang="tr-TR" dirty="0"/>
              <a:t>Baharatlara göre </a:t>
            </a:r>
            <a:r>
              <a:rPr lang="tr-TR" dirty="0" err="1"/>
              <a:t>oleoresinlerin</a:t>
            </a:r>
            <a:r>
              <a:rPr lang="tr-TR" dirty="0"/>
              <a:t> uçucu olmayan bileşenleri ve antioksidan içerikleri yüksek olduğundan söz konusu maddeler daha stabildirler.</a:t>
            </a:r>
          </a:p>
          <a:p>
            <a:pPr>
              <a:lnSpc>
                <a:spcPct val="110000"/>
              </a:lnSpc>
              <a:spcBef>
                <a:spcPts val="0"/>
              </a:spcBef>
              <a:spcAft>
                <a:spcPts val="0"/>
              </a:spcAft>
            </a:pPr>
            <a:r>
              <a:rPr lang="tr-TR" dirty="0"/>
              <a:t>İyi depolama şartlarında uzun süre dayanabilmektedirler.</a:t>
            </a:r>
          </a:p>
          <a:p>
            <a:pPr>
              <a:lnSpc>
                <a:spcPct val="110000"/>
              </a:lnSpc>
              <a:spcBef>
                <a:spcPts val="0"/>
              </a:spcBef>
              <a:spcAft>
                <a:spcPts val="0"/>
              </a:spcAft>
            </a:pPr>
            <a:r>
              <a:rPr lang="tr-TR" dirty="0" err="1"/>
              <a:t>Oleoresinler</a:t>
            </a:r>
            <a:r>
              <a:rPr lang="tr-TR" sz="2400" dirty="0"/>
              <a:t>, mikroorganizma içermemekte ve </a:t>
            </a:r>
            <a:r>
              <a:rPr lang="tr-TR" sz="2400" dirty="0" err="1"/>
              <a:t>mikrobiyal</a:t>
            </a:r>
            <a:r>
              <a:rPr lang="tr-TR" sz="2400" dirty="0"/>
              <a:t> gelişimi de desteklememektedirler.</a:t>
            </a:r>
          </a:p>
          <a:p>
            <a:endParaRPr lang="tr-TR" sz="2400" dirty="0"/>
          </a:p>
          <a:p>
            <a:endParaRPr lang="tr-TR" dirty="0"/>
          </a:p>
        </p:txBody>
      </p:sp>
    </p:spTree>
    <p:extLst>
      <p:ext uri="{BB962C8B-B14F-4D97-AF65-F5344CB8AC3E}">
        <p14:creationId xmlns:p14="http://schemas.microsoft.com/office/powerpoint/2010/main" val="3852393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486</TotalTime>
  <Words>930</Words>
  <Application>Microsoft Office PowerPoint</Application>
  <PresentationFormat>Geniş ekran</PresentationFormat>
  <Paragraphs>63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Tw Cen MT</vt:lpstr>
      <vt:lpstr>Tw Cen MT Condensed</vt:lpstr>
      <vt:lpstr>Wingdings 3</vt:lpstr>
      <vt:lpstr>Entegral</vt:lpstr>
      <vt:lpstr>PowerPoint Sunusu</vt:lpstr>
      <vt:lpstr>PowerPoint Sunusu</vt:lpstr>
      <vt:lpstr>PowerPoint Sunusu</vt:lpstr>
      <vt:lpstr>PowerPoint Sunusu</vt:lpstr>
      <vt:lpstr>-LEZZET HAFIZADIR-</vt:lpstr>
      <vt:lpstr>Lezzet MaddelerİNİN Sınıflandırılması</vt:lpstr>
      <vt:lpstr>               Doğal Lezzet Maddelerİ</vt:lpstr>
      <vt:lpstr>PowerPoint Sunusu</vt:lpstr>
      <vt:lpstr>PowerPoint Sunusu</vt:lpstr>
      <vt:lpstr>PowerPoint Sunusu</vt:lpstr>
      <vt:lpstr>Doğala Özdeş Lezzet MADDELERİ</vt:lpstr>
      <vt:lpstr>Yapay Lezzet Maddelerİ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LEZZET MADDELERİ</dc:title>
  <dc:creator>Ayşe KAHVECİ ERDOĞAN</dc:creator>
  <cp:lastModifiedBy>Birce Mercanoglu Taban</cp:lastModifiedBy>
  <cp:revision>23</cp:revision>
  <dcterms:created xsi:type="dcterms:W3CDTF">2018-12-24T13:59:48Z</dcterms:created>
  <dcterms:modified xsi:type="dcterms:W3CDTF">2020-11-25T08:40:34Z</dcterms:modified>
</cp:coreProperties>
</file>