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2" d="100"/>
          <a:sy n="112" d="100"/>
        </p:scale>
        <p:origin x="-158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EF8750D-85E1-41E3-99CF-CF0702D43BFE}" type="datetimeFigureOut">
              <a:rPr lang="tr-TR" smtClean="0"/>
              <a:t>20.03.2020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058B758-B110-4175-A09D-AB2FE4EEF603}" type="slidenum">
              <a:rPr lang="tr-TR" smtClean="0"/>
              <a:t>‹#›</a:t>
            </a:fld>
            <a:endParaRPr lang="tr-TR"/>
          </a:p>
        </p:txBody>
      </p:sp>
    </p:spTree>
    <p:extLst>
      <p:ext uri="{BB962C8B-B14F-4D97-AF65-F5344CB8AC3E}">
        <p14:creationId xmlns:p14="http://schemas.microsoft.com/office/powerpoint/2010/main" val="3396346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EF8750D-85E1-41E3-99CF-CF0702D43BFE}" type="datetimeFigureOut">
              <a:rPr lang="tr-TR" smtClean="0"/>
              <a:t>20.03.2020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058B758-B110-4175-A09D-AB2FE4EEF603}" type="slidenum">
              <a:rPr lang="tr-TR" smtClean="0"/>
              <a:t>‹#›</a:t>
            </a:fld>
            <a:endParaRPr lang="tr-TR"/>
          </a:p>
        </p:txBody>
      </p:sp>
    </p:spTree>
    <p:extLst>
      <p:ext uri="{BB962C8B-B14F-4D97-AF65-F5344CB8AC3E}">
        <p14:creationId xmlns:p14="http://schemas.microsoft.com/office/powerpoint/2010/main" val="1015416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EF8750D-85E1-41E3-99CF-CF0702D43BFE}" type="datetimeFigureOut">
              <a:rPr lang="tr-TR" smtClean="0"/>
              <a:t>20.03.2020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058B758-B110-4175-A09D-AB2FE4EEF603}" type="slidenum">
              <a:rPr lang="tr-TR" smtClean="0"/>
              <a:t>‹#›</a:t>
            </a:fld>
            <a:endParaRPr lang="tr-TR"/>
          </a:p>
        </p:txBody>
      </p:sp>
    </p:spTree>
    <p:extLst>
      <p:ext uri="{BB962C8B-B14F-4D97-AF65-F5344CB8AC3E}">
        <p14:creationId xmlns:p14="http://schemas.microsoft.com/office/powerpoint/2010/main" val="2228707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EF8750D-85E1-41E3-99CF-CF0702D43BFE}" type="datetimeFigureOut">
              <a:rPr lang="tr-TR" smtClean="0"/>
              <a:t>20.03.2020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058B758-B110-4175-A09D-AB2FE4EEF603}" type="slidenum">
              <a:rPr lang="tr-TR" smtClean="0"/>
              <a:t>‹#›</a:t>
            </a:fld>
            <a:endParaRPr lang="tr-TR"/>
          </a:p>
        </p:txBody>
      </p:sp>
    </p:spTree>
    <p:extLst>
      <p:ext uri="{BB962C8B-B14F-4D97-AF65-F5344CB8AC3E}">
        <p14:creationId xmlns:p14="http://schemas.microsoft.com/office/powerpoint/2010/main" val="775777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EF8750D-85E1-41E3-99CF-CF0702D43BFE}" type="datetimeFigureOut">
              <a:rPr lang="tr-TR" smtClean="0"/>
              <a:t>20.03.2020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058B758-B110-4175-A09D-AB2FE4EEF603}" type="slidenum">
              <a:rPr lang="tr-TR" smtClean="0"/>
              <a:t>‹#›</a:t>
            </a:fld>
            <a:endParaRPr lang="tr-TR"/>
          </a:p>
        </p:txBody>
      </p:sp>
    </p:spTree>
    <p:extLst>
      <p:ext uri="{BB962C8B-B14F-4D97-AF65-F5344CB8AC3E}">
        <p14:creationId xmlns:p14="http://schemas.microsoft.com/office/powerpoint/2010/main" val="157135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EF8750D-85E1-41E3-99CF-CF0702D43BFE}" type="datetimeFigureOut">
              <a:rPr lang="tr-TR" smtClean="0"/>
              <a:t>20.03.2020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058B758-B110-4175-A09D-AB2FE4EEF603}" type="slidenum">
              <a:rPr lang="tr-TR" smtClean="0"/>
              <a:t>‹#›</a:t>
            </a:fld>
            <a:endParaRPr lang="tr-TR"/>
          </a:p>
        </p:txBody>
      </p:sp>
    </p:spTree>
    <p:extLst>
      <p:ext uri="{BB962C8B-B14F-4D97-AF65-F5344CB8AC3E}">
        <p14:creationId xmlns:p14="http://schemas.microsoft.com/office/powerpoint/2010/main" val="9230372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EF8750D-85E1-41E3-99CF-CF0702D43BFE}" type="datetimeFigureOut">
              <a:rPr lang="tr-TR" smtClean="0"/>
              <a:t>20.03.2020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058B758-B110-4175-A09D-AB2FE4EEF603}" type="slidenum">
              <a:rPr lang="tr-TR" smtClean="0"/>
              <a:t>‹#›</a:t>
            </a:fld>
            <a:endParaRPr lang="tr-TR"/>
          </a:p>
        </p:txBody>
      </p:sp>
    </p:spTree>
    <p:extLst>
      <p:ext uri="{BB962C8B-B14F-4D97-AF65-F5344CB8AC3E}">
        <p14:creationId xmlns:p14="http://schemas.microsoft.com/office/powerpoint/2010/main" val="25347672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EF8750D-85E1-41E3-99CF-CF0702D43BFE}" type="datetimeFigureOut">
              <a:rPr lang="tr-TR" smtClean="0"/>
              <a:t>20.03.2020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058B758-B110-4175-A09D-AB2FE4EEF603}" type="slidenum">
              <a:rPr lang="tr-TR" smtClean="0"/>
              <a:t>‹#›</a:t>
            </a:fld>
            <a:endParaRPr lang="tr-TR"/>
          </a:p>
        </p:txBody>
      </p:sp>
    </p:spTree>
    <p:extLst>
      <p:ext uri="{BB962C8B-B14F-4D97-AF65-F5344CB8AC3E}">
        <p14:creationId xmlns:p14="http://schemas.microsoft.com/office/powerpoint/2010/main" val="1966772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EF8750D-85E1-41E3-99CF-CF0702D43BFE}" type="datetimeFigureOut">
              <a:rPr lang="tr-TR" smtClean="0"/>
              <a:t>20.03.2020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058B758-B110-4175-A09D-AB2FE4EEF603}" type="slidenum">
              <a:rPr lang="tr-TR" smtClean="0"/>
              <a:t>‹#›</a:t>
            </a:fld>
            <a:endParaRPr lang="tr-TR"/>
          </a:p>
        </p:txBody>
      </p:sp>
    </p:spTree>
    <p:extLst>
      <p:ext uri="{BB962C8B-B14F-4D97-AF65-F5344CB8AC3E}">
        <p14:creationId xmlns:p14="http://schemas.microsoft.com/office/powerpoint/2010/main" val="2267300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EF8750D-85E1-41E3-99CF-CF0702D43BFE}" type="datetimeFigureOut">
              <a:rPr lang="tr-TR" smtClean="0"/>
              <a:t>20.03.2020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058B758-B110-4175-A09D-AB2FE4EEF603}" type="slidenum">
              <a:rPr lang="tr-TR" smtClean="0"/>
              <a:t>‹#›</a:t>
            </a:fld>
            <a:endParaRPr lang="tr-TR"/>
          </a:p>
        </p:txBody>
      </p:sp>
    </p:spTree>
    <p:extLst>
      <p:ext uri="{BB962C8B-B14F-4D97-AF65-F5344CB8AC3E}">
        <p14:creationId xmlns:p14="http://schemas.microsoft.com/office/powerpoint/2010/main" val="59787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EF8750D-85E1-41E3-99CF-CF0702D43BFE}" type="datetimeFigureOut">
              <a:rPr lang="tr-TR" smtClean="0"/>
              <a:t>20.03.2020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058B758-B110-4175-A09D-AB2FE4EEF603}" type="slidenum">
              <a:rPr lang="tr-TR" smtClean="0"/>
              <a:t>‹#›</a:t>
            </a:fld>
            <a:endParaRPr lang="tr-TR"/>
          </a:p>
        </p:txBody>
      </p:sp>
    </p:spTree>
    <p:extLst>
      <p:ext uri="{BB962C8B-B14F-4D97-AF65-F5344CB8AC3E}">
        <p14:creationId xmlns:p14="http://schemas.microsoft.com/office/powerpoint/2010/main" val="4008086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F8750D-85E1-41E3-99CF-CF0702D43BFE}" type="datetimeFigureOut">
              <a:rPr lang="tr-TR" smtClean="0"/>
              <a:t>20.03.2020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58B758-B110-4175-A09D-AB2FE4EEF603}" type="slidenum">
              <a:rPr lang="tr-TR" smtClean="0"/>
              <a:t>‹#›</a:t>
            </a:fld>
            <a:endParaRPr lang="tr-TR"/>
          </a:p>
        </p:txBody>
      </p:sp>
    </p:spTree>
    <p:extLst>
      <p:ext uri="{BB962C8B-B14F-4D97-AF65-F5344CB8AC3E}">
        <p14:creationId xmlns:p14="http://schemas.microsoft.com/office/powerpoint/2010/main" val="37685656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3. Hafta	</a:t>
            </a:r>
            <a:endParaRPr lang="tr-TR" dirty="0"/>
          </a:p>
        </p:txBody>
      </p:sp>
      <p:sp>
        <p:nvSpPr>
          <p:cNvPr id="3" name="Alt Başlık 2"/>
          <p:cNvSpPr>
            <a:spLocks noGrp="1"/>
          </p:cNvSpPr>
          <p:nvPr>
            <p:ph type="subTitle" idx="1"/>
          </p:nvPr>
        </p:nvSpPr>
        <p:spPr/>
        <p:txBody>
          <a:bodyPr/>
          <a:lstStyle/>
          <a:p>
            <a:r>
              <a:rPr lang="tr-TR" dirty="0" smtClean="0"/>
              <a:t>Mehdi </a:t>
            </a:r>
            <a:r>
              <a:rPr lang="tr-TR" dirty="0" err="1" smtClean="0"/>
              <a:t>İfadi</a:t>
            </a:r>
            <a:endParaRPr lang="tr-TR" dirty="0"/>
          </a:p>
        </p:txBody>
      </p:sp>
    </p:spTree>
    <p:extLst>
      <p:ext uri="{BB962C8B-B14F-4D97-AF65-F5344CB8AC3E}">
        <p14:creationId xmlns:p14="http://schemas.microsoft.com/office/powerpoint/2010/main" val="21666293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b="1" dirty="0"/>
              <a:t>MEHDİ İFADİ</a:t>
            </a:r>
            <a:endParaRPr lang="tr-TR" dirty="0"/>
          </a:p>
          <a:p>
            <a:r>
              <a:rPr lang="tr-TR" dirty="0"/>
              <a:t>	</a:t>
            </a:r>
            <a:r>
              <a:rPr lang="tr-TR" dirty="0" err="1"/>
              <a:t>Sir</a:t>
            </a:r>
            <a:r>
              <a:rPr lang="tr-TR" dirty="0"/>
              <a:t> </a:t>
            </a:r>
            <a:r>
              <a:rPr lang="tr-TR" dirty="0" err="1"/>
              <a:t>Seyyid</a:t>
            </a:r>
            <a:r>
              <a:rPr lang="tr-TR" dirty="0"/>
              <a:t> Hareketi’nin etkisi altında ve onun ardından Nezir </a:t>
            </a:r>
            <a:r>
              <a:rPr lang="tr-TR" dirty="0" err="1"/>
              <a:t>Ahmed</a:t>
            </a:r>
            <a:r>
              <a:rPr lang="tr-TR" dirty="0"/>
              <a:t>, </a:t>
            </a:r>
            <a:r>
              <a:rPr lang="tr-TR" dirty="0" err="1"/>
              <a:t>Zekaullah</a:t>
            </a:r>
            <a:r>
              <a:rPr lang="tr-TR" dirty="0"/>
              <a:t> Hali, Azad ve </a:t>
            </a:r>
            <a:r>
              <a:rPr lang="tr-TR" dirty="0" err="1"/>
              <a:t>Şibli’nin</a:t>
            </a:r>
            <a:r>
              <a:rPr lang="tr-TR" dirty="0"/>
              <a:t> mükemmel çalışmaları ve yine </a:t>
            </a:r>
            <a:r>
              <a:rPr lang="tr-TR" dirty="0" err="1"/>
              <a:t>Sarşar</a:t>
            </a:r>
            <a:r>
              <a:rPr lang="tr-TR" dirty="0"/>
              <a:t> ve </a:t>
            </a:r>
            <a:r>
              <a:rPr lang="tr-TR" dirty="0" err="1"/>
              <a:t>Şarar</a:t>
            </a:r>
            <a:r>
              <a:rPr lang="tr-TR" dirty="0"/>
              <a:t> gibi önemli yazarlar sayesinde Urdu nesrinde üslup ve yazım dili öylesine gelişmiş temel üzerine kuruldu ki Urdu Dili’nin dar ve kaba </a:t>
            </a:r>
            <a:r>
              <a:rPr lang="tr-TR" dirty="0" err="1"/>
              <a:t>ifadeliliğine</a:t>
            </a:r>
            <a:r>
              <a:rPr lang="tr-TR" dirty="0"/>
              <a:t> dair söylenenler son buldu. </a:t>
            </a:r>
            <a:endParaRPr lang="tr-TR" dirty="0" smtClean="0"/>
          </a:p>
          <a:p>
            <a:r>
              <a:rPr lang="tr-TR" dirty="0" smtClean="0"/>
              <a:t>Urdu </a:t>
            </a:r>
            <a:r>
              <a:rPr lang="tr-TR" dirty="0"/>
              <a:t>Dili’nin şimdiye kadar ortaya çıkarılmamış kapasitesi bu şekilde Urduca her konuda, yazı tarzında ve üründe böyle birçok yeni şeyin yazılmaya başlanmasıyla ortaya çıktı. </a:t>
            </a:r>
            <a:endParaRPr lang="tr-TR" dirty="0" smtClean="0"/>
          </a:p>
          <a:p>
            <a:r>
              <a:rPr lang="tr-TR" dirty="0" smtClean="0"/>
              <a:t>Diğer </a:t>
            </a:r>
            <a:r>
              <a:rPr lang="tr-TR" dirty="0"/>
              <a:t>husus şu ki konuların yeniliği ve özgünlüğü yepyeni tarzları ortaya çıkardı. </a:t>
            </a:r>
            <a:endParaRPr lang="tr-TR" dirty="0" smtClean="0"/>
          </a:p>
          <a:p>
            <a:r>
              <a:rPr lang="tr-TR" dirty="0" smtClean="0"/>
              <a:t>Urduca </a:t>
            </a:r>
            <a:r>
              <a:rPr lang="tr-TR" dirty="0"/>
              <a:t>yazılarda yaygın görülen taklit tarzı sona erdi ve öyle yazarlar ortaya çıktı ki onların üslubunda Doğu’nun gelenekselliği ve Batı’nın çağdaşlığının birleşmesiyle birlikte özgün tarzlar yükselmeye ve gelişmeye başladı. </a:t>
            </a:r>
            <a:endParaRPr lang="tr-TR" dirty="0" smtClean="0"/>
          </a:p>
          <a:p>
            <a:endParaRPr lang="tr-TR" dirty="0"/>
          </a:p>
        </p:txBody>
      </p:sp>
    </p:spTree>
    <p:extLst>
      <p:ext uri="{BB962C8B-B14F-4D97-AF65-F5344CB8AC3E}">
        <p14:creationId xmlns:p14="http://schemas.microsoft.com/office/powerpoint/2010/main" val="36615300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Nezir Ahmet, </a:t>
            </a:r>
            <a:r>
              <a:rPr lang="tr-TR" dirty="0" err="1" smtClean="0"/>
              <a:t>Şibli</a:t>
            </a:r>
            <a:r>
              <a:rPr lang="tr-TR" dirty="0" smtClean="0"/>
              <a:t>, Hali ve Azad’ın altın çağları sona ermesiyle bu özgün tarz özelliklerinin yansıması iki yazarda daha belirgin olarak ortaya çıkar. </a:t>
            </a:r>
          </a:p>
          <a:p>
            <a:r>
              <a:rPr lang="tr-TR" dirty="0" smtClean="0"/>
              <a:t>Her iki yazar çok az yazmışlardır çünkü kısmetleri onların fazla yazmalarına fırsat vermemiştir. </a:t>
            </a:r>
          </a:p>
          <a:p>
            <a:r>
              <a:rPr lang="tr-TR" dirty="0" smtClean="0"/>
              <a:t>Gençliğinin en güzel çağında hayatını kaybeden bu iki edebiyatçı Mehdi İFADİ ve </a:t>
            </a:r>
            <a:r>
              <a:rPr lang="tr-TR" dirty="0" err="1" smtClean="0"/>
              <a:t>Secad</a:t>
            </a:r>
            <a:r>
              <a:rPr lang="tr-TR" dirty="0" smtClean="0"/>
              <a:t> </a:t>
            </a:r>
            <a:r>
              <a:rPr lang="tr-TR" dirty="0" err="1" smtClean="0"/>
              <a:t>ENSARİ’ydi</a:t>
            </a:r>
            <a:r>
              <a:rPr lang="tr-TR" dirty="0" smtClean="0"/>
              <a:t>. </a:t>
            </a:r>
          </a:p>
          <a:p>
            <a:r>
              <a:rPr lang="tr-TR" dirty="0" smtClean="0"/>
              <a:t>Bu her iki edebiyatçı makalelerinin sadece birer külliyatı hatıra olarak bırakmışlardır. </a:t>
            </a:r>
          </a:p>
          <a:p>
            <a:endParaRPr lang="tr-TR" dirty="0"/>
          </a:p>
        </p:txBody>
      </p:sp>
    </p:spTree>
    <p:extLst>
      <p:ext uri="{BB962C8B-B14F-4D97-AF65-F5344CB8AC3E}">
        <p14:creationId xmlns:p14="http://schemas.microsoft.com/office/powerpoint/2010/main" val="3633921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Fakat her ikisinin tarzında onlara özgü ustalık ve incelik vardır. </a:t>
            </a:r>
          </a:p>
          <a:p>
            <a:r>
              <a:rPr lang="tr-TR" dirty="0" smtClean="0"/>
              <a:t>Mehdi İFADİ’ </a:t>
            </a:r>
            <a:r>
              <a:rPr lang="tr-TR" dirty="0" err="1" smtClean="0"/>
              <a:t>nin</a:t>
            </a:r>
            <a:r>
              <a:rPr lang="tr-TR" dirty="0" smtClean="0"/>
              <a:t> yazılarından oluşan koleksiyonun adı </a:t>
            </a:r>
            <a:r>
              <a:rPr lang="tr-TR" i="1" dirty="0" smtClean="0"/>
              <a:t>‘</a:t>
            </a:r>
            <a:r>
              <a:rPr lang="tr-TR" i="1" dirty="0" err="1" smtClean="0"/>
              <a:t>İfadat</a:t>
            </a:r>
            <a:r>
              <a:rPr lang="tr-TR" i="1" dirty="0" smtClean="0"/>
              <a:t>-i MEHDİ’</a:t>
            </a:r>
            <a:r>
              <a:rPr lang="tr-TR" dirty="0" smtClean="0"/>
              <a:t> </a:t>
            </a:r>
            <a:r>
              <a:rPr lang="tr-TR" dirty="0" err="1" smtClean="0"/>
              <a:t>dir</a:t>
            </a:r>
            <a:r>
              <a:rPr lang="tr-TR" dirty="0" smtClean="0"/>
              <a:t>. </a:t>
            </a:r>
          </a:p>
          <a:p>
            <a:r>
              <a:rPr lang="tr-TR" dirty="0" smtClean="0"/>
              <a:t>Aşağıda verilmiş olan konu aynı eserden alınmıştır. Bu eserde yazarın düşünce özgürlüğü, fikirlerinin eşsizliği ve güçlü ifadesi sergilenmektedir. </a:t>
            </a:r>
          </a:p>
          <a:p>
            <a:r>
              <a:rPr lang="tr-TR" dirty="0" smtClean="0"/>
              <a:t>Bu üç unsur onların yazılarının ortak özelliğidir.		</a:t>
            </a:r>
          </a:p>
          <a:p>
            <a:endParaRPr lang="tr-TR" dirty="0"/>
          </a:p>
        </p:txBody>
      </p:sp>
    </p:spTree>
    <p:extLst>
      <p:ext uri="{BB962C8B-B14F-4D97-AF65-F5344CB8AC3E}">
        <p14:creationId xmlns:p14="http://schemas.microsoft.com/office/powerpoint/2010/main" val="13446907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a:t>Mehdi </a:t>
            </a:r>
            <a:r>
              <a:rPr lang="tr-TR" dirty="0" err="1"/>
              <a:t>Afadi</a:t>
            </a:r>
            <a:r>
              <a:rPr lang="tr-TR" dirty="0"/>
              <a:t>, önceki dönemlerde toplumsal olaylara ve sosyal çalkantılara eserlerinde yer vermesi dolayısıyla gerçekçi yazın anlayışına yakın bir çizgide yer almış, </a:t>
            </a:r>
            <a:r>
              <a:rPr lang="tr-TR" dirty="0" err="1"/>
              <a:t>Şibli</a:t>
            </a:r>
            <a:r>
              <a:rPr lang="tr-TR" dirty="0"/>
              <a:t> </a:t>
            </a:r>
            <a:r>
              <a:rPr lang="tr-TR" dirty="0" err="1"/>
              <a:t>Numani</a:t>
            </a:r>
            <a:r>
              <a:rPr lang="tr-TR" dirty="0"/>
              <a:t> ve Azad gibi yazarların eleştirel anlayışlarına benzer bir nitelikte söylemler üretmiştir. </a:t>
            </a:r>
            <a:endParaRPr lang="tr-TR" dirty="0" smtClean="0"/>
          </a:p>
          <a:p>
            <a:r>
              <a:rPr lang="tr-TR" dirty="0" err="1" smtClean="0"/>
              <a:t>Aligarh</a:t>
            </a:r>
            <a:r>
              <a:rPr lang="tr-TR" dirty="0" smtClean="0"/>
              <a:t> </a:t>
            </a:r>
            <a:r>
              <a:rPr lang="tr-TR" dirty="0"/>
              <a:t>Akımı hakkındaki görüşleri ve dönemin edebiyat tarzına yönelik eleştirisi olumlu yönde olmuştur. “Onun </a:t>
            </a:r>
            <a:r>
              <a:rPr lang="tr-TR" dirty="0" err="1"/>
              <a:t>Tehzib-ul</a:t>
            </a:r>
            <a:r>
              <a:rPr lang="tr-TR" dirty="0"/>
              <a:t> Ahlak hakkındaki görüşleri gençlerin bu edebi ortama yakınlaşmasını sağlamıştır.” (Eşref, 1996:299) Mehdi’nin yazın tarzı bir anlamda gerçekçi özellikler ile romantik özelliklerin harmanlanması ile oluşmuştur. Yazar her ne kadar romantik üslubun öncülerinden olsa da eserlerine realizmin de ilham verdiği yadsınamaz bir gerçek olarak kabul edilmiştir. Kimi zaman onda olduğu varsayılan bu tezatlığı bizzat kendisi de dile getirmiştir. </a:t>
            </a:r>
          </a:p>
          <a:p>
            <a:r>
              <a:rPr lang="tr-TR" dirty="0"/>
              <a:t>	Mehdi </a:t>
            </a:r>
            <a:r>
              <a:rPr lang="tr-TR" dirty="0" err="1"/>
              <a:t>Afadi’nin</a:t>
            </a:r>
            <a:r>
              <a:rPr lang="tr-TR" dirty="0"/>
              <a:t> eserlerinde –özellikle geç dönem düşüncelerinde- fikri öğelerden çok duygusal öğeler göze çarpmaktadır. Yazar güzelliği ve estetiği tamamen latifeli bir üslupla işlemiştir. </a:t>
            </a:r>
            <a:endParaRPr lang="tr-TR" dirty="0" smtClean="0"/>
          </a:p>
          <a:p>
            <a:r>
              <a:rPr lang="tr-TR" dirty="0" err="1" smtClean="0"/>
              <a:t>Afadi’nin</a:t>
            </a:r>
            <a:r>
              <a:rPr lang="tr-TR" dirty="0" smtClean="0"/>
              <a:t> </a:t>
            </a:r>
            <a:r>
              <a:rPr lang="tr-TR" dirty="0"/>
              <a:t>tasvirlerinde ‘çıplaklığa ve erotizme’ dair yansımalar da fazlasıyla mevcuttur. Özellikle bu durum romantik akım bünyesinde yer alan yazarlar arasında önemli bir yer tutan Mehdi </a:t>
            </a:r>
            <a:r>
              <a:rPr lang="tr-TR" dirty="0" err="1"/>
              <a:t>Afadi’nin</a:t>
            </a:r>
            <a:r>
              <a:rPr lang="tr-TR" dirty="0"/>
              <a:t>, dolayısıyla romantik anlayışın Urdu nesrine kazandırmış olduğu en önemli yeniliklerden bir olarak nitelenmiştir. </a:t>
            </a:r>
            <a:endParaRPr lang="tr-TR" dirty="0" smtClean="0"/>
          </a:p>
        </p:txBody>
      </p:sp>
    </p:spTree>
    <p:extLst>
      <p:ext uri="{BB962C8B-B14F-4D97-AF65-F5344CB8AC3E}">
        <p14:creationId xmlns:p14="http://schemas.microsoft.com/office/powerpoint/2010/main" val="20598758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smtClean="0"/>
              <a:t>Zira daha önceki dönemlerde kimi eserlerde yer yer cinsellik çağrıştıran temalar gözlemlenebilse dahi, yüksek sesle ve herhangi bir çerçeve dâhilinde olmadan ortaya konulan bu anlatım tarzı kanımca Urdu edebiyatı açısından oldukça değerli ve önemlidir. Bununla birlikte yazar sezgisel ve içsel tasvirleri oldukça etkili bir şekilde kullanmış ve metinlerine aktarmıştır. </a:t>
            </a:r>
          </a:p>
          <a:p>
            <a:r>
              <a:rPr lang="tr-TR" dirty="0" smtClean="0"/>
              <a:t>Yazar aynı zamanda oldukça fazla etkilendiği Azad ve </a:t>
            </a:r>
            <a:r>
              <a:rPr lang="tr-TR" dirty="0" err="1" smtClean="0"/>
              <a:t>Şibli</a:t>
            </a:r>
            <a:r>
              <a:rPr lang="tr-TR" dirty="0" smtClean="0"/>
              <a:t> </a:t>
            </a:r>
            <a:r>
              <a:rPr lang="tr-TR" dirty="0" err="1" smtClean="0"/>
              <a:t>Numani</a:t>
            </a:r>
            <a:r>
              <a:rPr lang="tr-TR" dirty="0" smtClean="0"/>
              <a:t> ile benzer şekilde bireysel anlatıma oldukça özen göstermiştir. Bu konudaki titizliği yazara genele benzemeyen kendine has bir düşünce tarzı ve yazın anlayışı oluşturma fırsatı tanımıştır. </a:t>
            </a:r>
          </a:p>
          <a:p>
            <a:pPr marL="0" indent="0">
              <a:buNone/>
            </a:pPr>
            <a:endParaRPr lang="tr-TR" dirty="0" smtClean="0"/>
          </a:p>
          <a:p>
            <a:r>
              <a:rPr lang="tr-TR" dirty="0" smtClean="0"/>
              <a:t>Yazar eserlerinde nükteli ve iğneleyici bir anlatım tarzına da yer vermiş ve bu yönü ona diğer yazarlara nazaran daha geniş bir okuyucu kitlesi kazandırmıştır.</a:t>
            </a:r>
          </a:p>
          <a:p>
            <a:pPr marL="0" indent="0">
              <a:buNone/>
            </a:pPr>
            <a:endParaRPr lang="tr-TR" dirty="0" smtClean="0"/>
          </a:p>
          <a:p>
            <a:r>
              <a:rPr lang="tr-TR" dirty="0" smtClean="0"/>
              <a:t>Mehdi </a:t>
            </a:r>
            <a:r>
              <a:rPr lang="tr-TR" dirty="0" err="1" smtClean="0"/>
              <a:t>Afadi</a:t>
            </a:r>
            <a:r>
              <a:rPr lang="tr-TR" dirty="0" smtClean="0"/>
              <a:t> kadınları da yazın üslubunun önemli bir yapı taşı haline getirmiş ve onları bambaşka bir bakış açısı ile eserlerine aktarmıştır. “Kadın ona göre sevginin unsurudur ve dünyaya sadece bunun için gelmiştir.” (Hasan, 1986:54)</a:t>
            </a:r>
          </a:p>
          <a:p>
            <a:pPr marL="0" indent="0">
              <a:buNone/>
            </a:pPr>
            <a:endParaRPr lang="tr-TR" dirty="0"/>
          </a:p>
        </p:txBody>
      </p:sp>
    </p:spTree>
    <p:extLst>
      <p:ext uri="{BB962C8B-B14F-4D97-AF65-F5344CB8AC3E}">
        <p14:creationId xmlns:p14="http://schemas.microsoft.com/office/powerpoint/2010/main" val="21696209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err="1" smtClean="0"/>
              <a:t>Afadi</a:t>
            </a:r>
            <a:r>
              <a:rPr lang="tr-TR" dirty="0" smtClean="0"/>
              <a:t> Urdu nesrinin bir dönemine damga vuran öykülerini renkli, canlı, hayal gücü ile tasvirin bol olduğu ve lezzetli bir tarzda oluşturmuştur. </a:t>
            </a:r>
            <a:r>
              <a:rPr lang="tr-TR" dirty="0" err="1" smtClean="0"/>
              <a:t>Afadi’ye</a:t>
            </a:r>
            <a:r>
              <a:rPr lang="tr-TR" dirty="0" smtClean="0"/>
              <a:t> göre eserler sadece kelimelerden oluşan bir şekilde oluşturulmamalı, hayal gücü olabildiğince etkili şekilde bu eserlere yansıtılmalıdır. </a:t>
            </a:r>
          </a:p>
          <a:p>
            <a:r>
              <a:rPr lang="tr-TR" dirty="0" smtClean="0"/>
              <a:t>Dolayısıyla ona göre romantizm akımının en önemli kavramlarından olan hayal gücünün kullanımı başarılı bir yazarda olmazsa olmaz özelliklerden birisidir.</a:t>
            </a:r>
          </a:p>
          <a:p>
            <a:r>
              <a:rPr lang="tr-TR" i="1" dirty="0" smtClean="0"/>
              <a:t>“Ben gözlerimi açtığımda hiçbir şey göremedim. Sizin dediğiniz gibi sadece mecazi aşkla ilgilendim. Yani kendi tanrıçamı kendim yaratmış oldum ve geçirdiğim kısa ömrümü bu hayal ve düşünceyle tamamladım.”</a:t>
            </a:r>
            <a:r>
              <a:rPr lang="tr-TR" dirty="0" smtClean="0"/>
              <a:t>(Hasan,1986:55)</a:t>
            </a:r>
          </a:p>
          <a:p>
            <a:r>
              <a:rPr lang="tr-TR" dirty="0" smtClean="0"/>
              <a:t> Bu müthiş üslubunu oluştururken yazar, batılı meslektaşlarının eserlerini inceleyerek onlardan ilham almıştır. </a:t>
            </a:r>
          </a:p>
          <a:p>
            <a:r>
              <a:rPr lang="tr-TR" dirty="0" smtClean="0"/>
              <a:t>“Mehdi </a:t>
            </a:r>
            <a:r>
              <a:rPr lang="tr-TR" dirty="0" err="1" smtClean="0"/>
              <a:t>Afadi</a:t>
            </a:r>
            <a:r>
              <a:rPr lang="tr-TR" dirty="0" smtClean="0"/>
              <a:t> toplumsal ve siyasi anlamda da liberal düşüncelere sahip bir yazar olmuştur.”(Hasan,1986:55)</a:t>
            </a:r>
          </a:p>
          <a:p>
            <a:endParaRPr lang="tr-TR" dirty="0" smtClean="0"/>
          </a:p>
          <a:p>
            <a:endParaRPr lang="tr-TR" dirty="0"/>
          </a:p>
        </p:txBody>
      </p:sp>
    </p:spTree>
    <p:extLst>
      <p:ext uri="{BB962C8B-B14F-4D97-AF65-F5344CB8AC3E}">
        <p14:creationId xmlns:p14="http://schemas.microsoft.com/office/powerpoint/2010/main" val="40068189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t>Yazar batılı romantiklerin geliştirmiş olduğu fikirler ile doğunun duygusal ve egzotik olan yönlerini birleştirerek kendi coğrafyasına özgü bir romantik anlayışın oluşmasına vesile olmuştur.</a:t>
            </a:r>
          </a:p>
          <a:p>
            <a:r>
              <a:rPr lang="tr-TR" dirty="0" smtClean="0"/>
              <a:t>Mehdi </a:t>
            </a:r>
            <a:r>
              <a:rPr lang="tr-TR" dirty="0" err="1" smtClean="0"/>
              <a:t>Afadi’nin</a:t>
            </a:r>
            <a:r>
              <a:rPr lang="tr-TR" dirty="0" smtClean="0"/>
              <a:t> makaleleri romantizm akımının Urdu nesrindeki şiddetli yükselişine önemli derecede katkı vermiştir. ‘</a:t>
            </a:r>
            <a:r>
              <a:rPr lang="tr-TR" dirty="0" err="1" smtClean="0"/>
              <a:t>İfadat</a:t>
            </a:r>
            <a:r>
              <a:rPr lang="tr-TR" dirty="0" smtClean="0"/>
              <a:t>-ı Mehdi’ adlı eseri romantik akım açısından önemli yeniliklerin bulunduğu bir eser olarak oldukça </a:t>
            </a:r>
            <a:r>
              <a:rPr lang="tr-TR" smtClean="0"/>
              <a:t>etki yaratmıştır.</a:t>
            </a:r>
          </a:p>
          <a:p>
            <a:r>
              <a:rPr lang="tr-TR" smtClean="0"/>
              <a:t> </a:t>
            </a:r>
            <a:r>
              <a:rPr lang="tr-TR" dirty="0" smtClean="0"/>
              <a:t>Aynı şekilde ‘Urdu Edebiyatının Gelişimi’ adlı makalesi yalnızca Urdu edebiyatının değil, aynı zamanda Urdu dilinin de gelişmesine büyük katkı sağlamıştır. </a:t>
            </a:r>
          </a:p>
          <a:p>
            <a:endParaRPr lang="tr-TR" dirty="0"/>
          </a:p>
        </p:txBody>
      </p:sp>
    </p:spTree>
    <p:extLst>
      <p:ext uri="{BB962C8B-B14F-4D97-AF65-F5344CB8AC3E}">
        <p14:creationId xmlns:p14="http://schemas.microsoft.com/office/powerpoint/2010/main" val="408487329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609</Words>
  <Application>Microsoft Office PowerPoint</Application>
  <PresentationFormat>Ekran Gösterisi (4:3)</PresentationFormat>
  <Paragraphs>33</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3. Hafta </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 Hafta </dc:title>
  <dc:creator>Davut</dc:creator>
  <cp:lastModifiedBy>Davut</cp:lastModifiedBy>
  <cp:revision>1</cp:revision>
  <dcterms:created xsi:type="dcterms:W3CDTF">2020-03-20T11:14:06Z</dcterms:created>
  <dcterms:modified xsi:type="dcterms:W3CDTF">2020-03-20T11:18:34Z</dcterms:modified>
</cp:coreProperties>
</file>