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1" r:id="rId7"/>
    <p:sldId id="260" r:id="rId8"/>
    <p:sldId id="264" r:id="rId9"/>
    <p:sldId id="265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00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19AF-82AD-46CA-972D-062B9AC2961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0E6D-803A-473E-854B-3A5D9FCDB0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19AF-82AD-46CA-972D-062B9AC2961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0E6D-803A-473E-854B-3A5D9FCDB0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19AF-82AD-46CA-972D-062B9AC2961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0E6D-803A-473E-854B-3A5D9FCDB0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19AF-82AD-46CA-972D-062B9AC2961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0E6D-803A-473E-854B-3A5D9FCDB0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19AF-82AD-46CA-972D-062B9AC2961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0E6D-803A-473E-854B-3A5D9FCDB0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19AF-82AD-46CA-972D-062B9AC2961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0E6D-803A-473E-854B-3A5D9FCDB0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19AF-82AD-46CA-972D-062B9AC2961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0E6D-803A-473E-854B-3A5D9FCDB0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19AF-82AD-46CA-972D-062B9AC2961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0E6D-803A-473E-854B-3A5D9FCDB0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19AF-82AD-46CA-972D-062B9AC2961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0E6D-803A-473E-854B-3A5D9FCDB0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19AF-82AD-46CA-972D-062B9AC2961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0E6D-803A-473E-854B-3A5D9FCDB0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19AF-82AD-46CA-972D-062B9AC2961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0E6D-803A-473E-854B-3A5D9FCDB0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919AF-82AD-46CA-972D-062B9AC2961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F0E6D-803A-473E-854B-3A5D9FCDB09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 </a:t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  DERS 3 </a:t>
            </a:r>
            <a:br>
              <a:rPr lang="tr-TR" dirty="0" smtClean="0"/>
            </a:br>
            <a:r>
              <a:rPr lang="tr-TR" dirty="0"/>
              <a:t> </a:t>
            </a:r>
            <a:br>
              <a:rPr lang="tr-TR" dirty="0"/>
            </a:br>
            <a:r>
              <a:rPr lang="tr-TR" dirty="0"/>
              <a:t> </a:t>
            </a:r>
            <a:br>
              <a:rPr lang="tr-TR" dirty="0"/>
            </a:br>
            <a:r>
              <a:rPr lang="tr-TR" dirty="0"/>
              <a:t> </a:t>
            </a:r>
            <a:br>
              <a:rPr lang="tr-TR" dirty="0"/>
            </a:br>
            <a:r>
              <a:rPr lang="tr-TR" dirty="0"/>
              <a:t> </a:t>
            </a:r>
            <a:br>
              <a:rPr lang="tr-TR" dirty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PİYASA İŞLEYİŞİ – ARZ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lnSpcReduction="10000"/>
          </a:bodyPr>
          <a:lstStyle/>
          <a:p>
            <a:pPr lvl="0"/>
            <a:r>
              <a:rPr lang="tr-TR" dirty="0"/>
              <a:t>Tam rekabet piyasasında bir firmanın arzını maliyeti belirler. </a:t>
            </a:r>
          </a:p>
          <a:p>
            <a:pPr lvl="0"/>
            <a:r>
              <a:rPr lang="tr-TR" dirty="0"/>
              <a:t>Bir firmanın maliyeti ise toplam maliyet veya marjinal maliyet fonksiyonları aracılığıyla ifade edilebilir.</a:t>
            </a:r>
          </a:p>
          <a:p>
            <a:pPr lvl="0"/>
            <a:r>
              <a:rPr lang="tr-TR" dirty="0"/>
              <a:t>Firma q birim üretim </a:t>
            </a:r>
            <a:r>
              <a:rPr lang="tr-TR" dirty="0" smtClean="0"/>
              <a:t>yaptığı anda </a:t>
            </a:r>
            <a:r>
              <a:rPr lang="tr-TR" dirty="0"/>
              <a:t>karşı karşıya </a:t>
            </a:r>
            <a:r>
              <a:rPr lang="tr-TR" dirty="0" smtClean="0"/>
              <a:t>kalacağı </a:t>
            </a:r>
            <a:r>
              <a:rPr lang="tr-TR" dirty="0"/>
              <a:t>maliyeti toplam maliyet fonksiyonu </a:t>
            </a:r>
            <a:r>
              <a:rPr lang="tr-TR" b="1" dirty="0"/>
              <a:t>TC(q)</a:t>
            </a:r>
            <a:r>
              <a:rPr lang="tr-TR" dirty="0"/>
              <a:t> gösterir.</a:t>
            </a:r>
          </a:p>
          <a:p>
            <a:pPr lvl="0"/>
            <a:r>
              <a:rPr lang="tr-TR" dirty="0"/>
              <a:t>Marjinal maliyet </a:t>
            </a:r>
            <a:r>
              <a:rPr lang="tr-TR" dirty="0" smtClean="0"/>
              <a:t>fonksiyonu, </a:t>
            </a:r>
            <a:r>
              <a:rPr lang="tr-TR" b="1" dirty="0" smtClean="0"/>
              <a:t>MC(q)</a:t>
            </a:r>
            <a:r>
              <a:rPr lang="tr-TR" dirty="0" smtClean="0"/>
              <a:t> </a:t>
            </a:r>
            <a:r>
              <a:rPr lang="tr-TR" dirty="0"/>
              <a:t>ise firma q birim üretim yaptığı </a:t>
            </a:r>
            <a:r>
              <a:rPr lang="tr-TR" dirty="0" smtClean="0"/>
              <a:t>anda, </a:t>
            </a:r>
            <a:r>
              <a:rPr lang="tr-TR" dirty="0"/>
              <a:t>bir birim daha fazla üretmesi halinde maliyetindeki artışı gösterir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/>
          </a:bodyPr>
          <a:lstStyle/>
          <a:p>
            <a:pPr lvl="0"/>
            <a:r>
              <a:rPr lang="tr-TR" dirty="0"/>
              <a:t>İki fonksiyon arasındaki ilişki şöyledir: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tr-TR" dirty="0"/>
              <a:t>Genelde daha </a:t>
            </a:r>
            <a:r>
              <a:rPr lang="tr-TR" dirty="0" smtClean="0"/>
              <a:t>fazla</a:t>
            </a:r>
            <a:r>
              <a:rPr lang="tr-TR" dirty="0" smtClean="0"/>
              <a:t> </a:t>
            </a:r>
            <a:r>
              <a:rPr lang="tr-TR" dirty="0"/>
              <a:t>üretim yapmak daha maliyetli olduğu için toplam maliyet fonksiyonu artandır.  Dolayısıyla marjinal maliyet pozitiftir.</a:t>
            </a:r>
          </a:p>
          <a:p>
            <a:r>
              <a:rPr lang="tr-TR" dirty="0"/>
              <a:t>Tam rekabet piyasasındaki bir firmanın kar maksimizasyonu probleminin çözümünde birinci derece koşulların yeterli olabilmesi için firmanın </a:t>
            </a:r>
            <a:r>
              <a:rPr lang="tr-TR" dirty="0" smtClean="0"/>
              <a:t>toplam maliyet </a:t>
            </a:r>
            <a:r>
              <a:rPr lang="tr-TR" dirty="0"/>
              <a:t>fonksiyonunun </a:t>
            </a:r>
            <a:r>
              <a:rPr lang="tr-TR" dirty="0" smtClean="0"/>
              <a:t>dışbükey </a:t>
            </a:r>
            <a:r>
              <a:rPr lang="tr-TR" dirty="0"/>
              <a:t>(konveks) olması gerekir. </a:t>
            </a: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1071546"/>
            <a:ext cx="2752941" cy="1000132"/>
          </a:xfrm>
          <a:prstGeom prst="rect">
            <a:avLst/>
          </a:prstGeom>
          <a:noFill/>
        </p:spPr>
      </p:pic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1073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Toplam maliyet </a:t>
            </a:r>
            <a:r>
              <a:rPr lang="tr-TR" dirty="0" smtClean="0"/>
              <a:t>fonksiyonunun dışbükey olması ise firmanın üretim miktarı arttıkça her yeni ürünün maliyetinin bir öncekinden daha düşük </a:t>
            </a:r>
            <a:r>
              <a:rPr lang="tr-TR" i="1" dirty="0" smtClean="0"/>
              <a:t>olmamasını</a:t>
            </a:r>
            <a:r>
              <a:rPr lang="tr-TR" dirty="0" smtClean="0"/>
              <a:t> ifade eder.  </a:t>
            </a:r>
          </a:p>
          <a:p>
            <a:r>
              <a:rPr lang="tr-TR" dirty="0" smtClean="0"/>
              <a:t>Genelde </a:t>
            </a:r>
            <a:r>
              <a:rPr lang="tr-TR" dirty="0"/>
              <a:t>firmaların toplam maliyet fonksiyonlarının dışbükey olduğu varsayılır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Bu </a:t>
            </a:r>
            <a:r>
              <a:rPr lang="tr-TR" dirty="0"/>
              <a:t>varsayım firmaların marjinal maliyet fonksiyonlarının artan olmalarını ifade eder</a:t>
            </a:r>
            <a:r>
              <a:rPr lang="tr-TR" dirty="0" smtClean="0"/>
              <a:t>.</a:t>
            </a:r>
          </a:p>
          <a:p>
            <a:r>
              <a:rPr lang="tr-TR" dirty="0" smtClean="0"/>
              <a:t>Dışbükeylik varsayımını </a:t>
            </a:r>
            <a:r>
              <a:rPr lang="tr-TR" dirty="0"/>
              <a:t>sağlayan toplam </a:t>
            </a:r>
            <a:r>
              <a:rPr lang="tr-TR" dirty="0" smtClean="0"/>
              <a:t>maliyet fonksiyonlarına </a:t>
            </a:r>
            <a:r>
              <a:rPr lang="tr-TR" dirty="0"/>
              <a:t>bir örnek aşağıdaki şekilde gösterilmiştir</a:t>
            </a:r>
            <a:r>
              <a:rPr lang="tr-TR" dirty="0" smtClean="0"/>
              <a:t>.  Bu toplam maliyet fonksiyonuna ait </a:t>
            </a:r>
            <a:r>
              <a:rPr lang="tr-TR" dirty="0" smtClean="0"/>
              <a:t>olan </a:t>
            </a:r>
            <a:r>
              <a:rPr lang="tr-TR" dirty="0" smtClean="0"/>
              <a:t>marjinal </a:t>
            </a:r>
            <a:r>
              <a:rPr lang="tr-TR" dirty="0" smtClean="0"/>
              <a:t>maliyet </a:t>
            </a:r>
            <a:r>
              <a:rPr lang="tr-TR" dirty="0" smtClean="0"/>
              <a:t>fonksiyonu da şekilde gösterilmiştir.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Nesne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79821459"/>
              </p:ext>
            </p:extLst>
          </p:nvPr>
        </p:nvGraphicFramePr>
        <p:xfrm>
          <a:off x="142844" y="857232"/>
          <a:ext cx="8689108" cy="5786478"/>
        </p:xfrm>
        <a:graphic>
          <a:graphicData uri="http://schemas.openxmlformats.org/presentationml/2006/ole">
            <p:oleObj spid="_x0000_s1027" name="Graph sistemi" r:id="rId3" imgW="18313920" imgH="9864360" progId="GraphFile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r>
              <a:rPr lang="tr-TR" dirty="0"/>
              <a:t>Firmanın daha iyi teknolojiye ulaşması marjinal maliyet eğrisini alttaki şekilde görüldüğü üzere aşağı yönde kaydıracaktır. </a:t>
            </a:r>
          </a:p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2" name="Nesne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82343312"/>
              </p:ext>
            </p:extLst>
          </p:nvPr>
        </p:nvGraphicFramePr>
        <p:xfrm>
          <a:off x="899592" y="2348880"/>
          <a:ext cx="7704856" cy="4153399"/>
        </p:xfrm>
        <a:graphic>
          <a:graphicData uri="http://schemas.openxmlformats.org/presentationml/2006/ole">
            <p:oleObj spid="_x0000_s2051" name="Graph sistemi" r:id="rId3" imgW="18313920" imgH="9864360" progId="GraphFile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28605"/>
            <a:ext cx="8291264" cy="1704251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tr-TR" dirty="0"/>
              <a:t>Tam rekabet piyasasında firmanın arzı marjinal maliyet eğrisi tarafından belirlenecektir.  </a:t>
            </a:r>
            <a:r>
              <a:rPr lang="tr-TR" dirty="0" smtClean="0"/>
              <a:t>Örneğin</a:t>
            </a:r>
            <a:r>
              <a:rPr lang="tr-TR" dirty="0"/>
              <a:t>, </a:t>
            </a:r>
            <a:r>
              <a:rPr lang="tr-TR" dirty="0" smtClean="0"/>
              <a:t>aşağıdaki </a:t>
            </a:r>
            <a:r>
              <a:rPr lang="tr-TR" dirty="0"/>
              <a:t>şekilde </a:t>
            </a:r>
            <a:r>
              <a:rPr lang="tr-TR" dirty="0" smtClean="0"/>
              <a:t>verilen marjinal </a:t>
            </a:r>
            <a:r>
              <a:rPr lang="tr-TR" dirty="0"/>
              <a:t>maliyet eğrisine sahip bir firmanın </a:t>
            </a:r>
            <a:r>
              <a:rPr lang="tr-TR" dirty="0" smtClean="0"/>
              <a:t>arzı,  </a:t>
            </a:r>
            <a:r>
              <a:rPr lang="tr-TR" dirty="0"/>
              <a:t>malın fiyatı </a:t>
            </a:r>
            <a:r>
              <a:rPr lang="tr-TR" dirty="0" smtClean="0"/>
              <a:t>P</a:t>
            </a:r>
            <a:r>
              <a:rPr lang="tr-TR" baseline="-25000" dirty="0" smtClean="0"/>
              <a:t>1</a:t>
            </a:r>
            <a:r>
              <a:rPr lang="tr-TR" dirty="0" smtClean="0"/>
              <a:t> </a:t>
            </a:r>
            <a:r>
              <a:rPr lang="tr-TR" dirty="0"/>
              <a:t>ise </a:t>
            </a:r>
            <a:r>
              <a:rPr lang="tr-TR" dirty="0" smtClean="0"/>
              <a:t>Q</a:t>
            </a:r>
            <a:r>
              <a:rPr lang="tr-TR" baseline="-25000" dirty="0" smtClean="0"/>
              <a:t>1</a:t>
            </a:r>
            <a:r>
              <a:rPr lang="tr-TR" dirty="0" smtClean="0"/>
              <a:t> </a:t>
            </a:r>
            <a:r>
              <a:rPr lang="tr-TR" dirty="0" smtClean="0"/>
              <a:t>kadar </a:t>
            </a:r>
            <a:r>
              <a:rPr lang="tr-TR" dirty="0"/>
              <a:t>olacaktır.  Eğer malın fiyatı </a:t>
            </a:r>
            <a:r>
              <a:rPr lang="tr-TR" dirty="0" smtClean="0"/>
              <a:t>P</a:t>
            </a:r>
            <a:r>
              <a:rPr lang="tr-TR" baseline="-25000" dirty="0" smtClean="0"/>
              <a:t>2</a:t>
            </a:r>
            <a:r>
              <a:rPr lang="tr-TR" dirty="0" smtClean="0"/>
              <a:t> </a:t>
            </a:r>
            <a:r>
              <a:rPr lang="tr-TR" dirty="0"/>
              <a:t>ise firmanın arzı </a:t>
            </a:r>
            <a:r>
              <a:rPr lang="tr-TR" dirty="0" smtClean="0"/>
              <a:t>Q</a:t>
            </a:r>
            <a:r>
              <a:rPr lang="tr-TR" baseline="-25000" dirty="0" smtClean="0"/>
              <a:t>2 </a:t>
            </a:r>
            <a:r>
              <a:rPr lang="tr-TR" dirty="0" smtClean="0"/>
              <a:t> </a:t>
            </a:r>
            <a:r>
              <a:rPr lang="tr-TR" dirty="0"/>
              <a:t>kadar olacaktır.  </a:t>
            </a:r>
          </a:p>
          <a:p>
            <a:pPr algn="just"/>
            <a:endParaRPr lang="tr-TR" dirty="0"/>
          </a:p>
        </p:txBody>
      </p:sp>
      <p:graphicFrame>
        <p:nvGraphicFramePr>
          <p:cNvPr id="4" name="Nesne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20785595"/>
              </p:ext>
            </p:extLst>
          </p:nvPr>
        </p:nvGraphicFramePr>
        <p:xfrm>
          <a:off x="827584" y="2420888"/>
          <a:ext cx="7632848" cy="4114582"/>
        </p:xfrm>
        <a:graphic>
          <a:graphicData uri="http://schemas.openxmlformats.org/presentationml/2006/ole">
            <p:oleObj spid="_x0000_s3075" name="Graph sistemi" r:id="rId3" imgW="18313920" imgH="9864360" progId="GraphFile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Eşit </a:t>
            </a:r>
            <a:r>
              <a:rPr lang="tr-TR" smtClean="0"/>
              <a:t>marjinal maliyetler </a:t>
            </a:r>
            <a:r>
              <a:rPr lang="tr-TR" dirty="0"/>
              <a:t>i</a:t>
            </a:r>
            <a:r>
              <a:rPr lang="tr-TR" smtClean="0"/>
              <a:t>lkesi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Bir malı üretebileceği birden fazla fabrikası olan bir </a:t>
            </a:r>
            <a:r>
              <a:rPr lang="tr-TR" dirty="0" smtClean="0"/>
              <a:t>firmanın fabrikalarındaki </a:t>
            </a:r>
            <a:r>
              <a:rPr lang="tr-TR" dirty="0" smtClean="0"/>
              <a:t>marjinal </a:t>
            </a:r>
            <a:r>
              <a:rPr lang="tr-TR" dirty="0" smtClean="0"/>
              <a:t>maliyetler </a:t>
            </a:r>
            <a:r>
              <a:rPr lang="tr-TR" dirty="0" smtClean="0"/>
              <a:t>artıyorsa ve firma en düşük </a:t>
            </a:r>
            <a:r>
              <a:rPr lang="tr-TR" dirty="0" smtClean="0"/>
              <a:t>maliyetle </a:t>
            </a:r>
            <a:r>
              <a:rPr lang="tr-TR" dirty="0" smtClean="0"/>
              <a:t>üretim yaptığı durumda tüm fabrikalarda pozitif üretim </a:t>
            </a:r>
            <a:r>
              <a:rPr lang="tr-TR" dirty="0" smtClean="0"/>
              <a:t>yapıyorsa </a:t>
            </a:r>
            <a:r>
              <a:rPr lang="tr-TR" i="1" dirty="0" smtClean="0"/>
              <a:t>(</a:t>
            </a:r>
            <a:r>
              <a:rPr lang="tr-TR" i="1" dirty="0" err="1" smtClean="0"/>
              <a:t>interior</a:t>
            </a:r>
            <a:r>
              <a:rPr lang="tr-TR" i="1" dirty="0" smtClean="0"/>
              <a:t> </a:t>
            </a:r>
            <a:r>
              <a:rPr lang="tr-TR" i="1" dirty="0" err="1" smtClean="0"/>
              <a:t>solution</a:t>
            </a:r>
            <a:r>
              <a:rPr lang="tr-TR" i="1" dirty="0" smtClean="0"/>
              <a:t>)</a:t>
            </a:r>
            <a:r>
              <a:rPr lang="tr-TR" dirty="0" smtClean="0"/>
              <a:t>, </a:t>
            </a:r>
            <a:r>
              <a:rPr lang="tr-TR" dirty="0" smtClean="0"/>
              <a:t>o halde  firma en düşük  maliyetle üretim yapması için tüm fabrikalardaki marjinal maliyetler eşit olmalıdır.</a:t>
            </a:r>
          </a:p>
          <a:p>
            <a:r>
              <a:rPr lang="tr-TR" i="1" dirty="0" smtClean="0"/>
              <a:t>Örnek:</a:t>
            </a:r>
            <a:r>
              <a:rPr lang="tr-TR" dirty="0" smtClean="0"/>
              <a:t> </a:t>
            </a:r>
            <a:r>
              <a:rPr lang="tr-TR" dirty="0"/>
              <a:t>Aynı malı iki farklı </a:t>
            </a:r>
            <a:r>
              <a:rPr lang="tr-TR" dirty="0" smtClean="0"/>
              <a:t>fabrikada </a:t>
            </a:r>
            <a:r>
              <a:rPr lang="tr-TR" dirty="0"/>
              <a:t>üretebilen bir firmanın fabrikalarındaki marjinal </a:t>
            </a:r>
            <a:r>
              <a:rPr lang="tr-TR" dirty="0" smtClean="0"/>
              <a:t>maliyetleri </a:t>
            </a:r>
            <a:r>
              <a:rPr lang="tr-TR" dirty="0"/>
              <a:t>sırasıyla </a:t>
            </a:r>
            <a:r>
              <a:rPr lang="tr-TR" i="1" dirty="0"/>
              <a:t>MC</a:t>
            </a:r>
            <a:r>
              <a:rPr lang="tr-TR" i="1" baseline="-25000" dirty="0"/>
              <a:t>1</a:t>
            </a:r>
            <a:r>
              <a:rPr lang="tr-TR" i="1" dirty="0"/>
              <a:t>(q</a:t>
            </a:r>
            <a:r>
              <a:rPr lang="tr-TR" i="1" baseline="-25000" dirty="0"/>
              <a:t>1</a:t>
            </a:r>
            <a:r>
              <a:rPr lang="tr-TR" i="1" dirty="0"/>
              <a:t>)= 2q</a:t>
            </a:r>
            <a:r>
              <a:rPr lang="tr-TR" i="1" baseline="-25000" dirty="0"/>
              <a:t>1</a:t>
            </a:r>
            <a:r>
              <a:rPr lang="tr-TR" dirty="0"/>
              <a:t> ve </a:t>
            </a:r>
            <a:r>
              <a:rPr lang="tr-TR" i="1" dirty="0"/>
              <a:t>MC</a:t>
            </a:r>
            <a:r>
              <a:rPr lang="tr-TR" i="1" baseline="-25000" dirty="0"/>
              <a:t>2</a:t>
            </a:r>
            <a:r>
              <a:rPr lang="tr-TR" i="1" dirty="0"/>
              <a:t>(q</a:t>
            </a:r>
            <a:r>
              <a:rPr lang="tr-TR" i="1" baseline="-25000" dirty="0"/>
              <a:t>2</a:t>
            </a:r>
            <a:r>
              <a:rPr lang="tr-TR" i="1" dirty="0"/>
              <a:t>)= (q</a:t>
            </a:r>
            <a:r>
              <a:rPr lang="tr-TR" i="1" baseline="-25000" dirty="0"/>
              <a:t>2</a:t>
            </a:r>
            <a:r>
              <a:rPr lang="tr-TR" i="1" dirty="0"/>
              <a:t>)</a:t>
            </a:r>
            <a:r>
              <a:rPr lang="tr-TR" i="1" baseline="30000" dirty="0"/>
              <a:t>2</a:t>
            </a:r>
            <a:r>
              <a:rPr lang="tr-TR" dirty="0"/>
              <a:t> fonksiyonları göstermektedir. </a:t>
            </a:r>
            <a:r>
              <a:rPr lang="tr-TR" dirty="0" smtClean="0"/>
              <a:t>Firma, </a:t>
            </a:r>
            <a:r>
              <a:rPr lang="tr-TR" i="1" dirty="0" smtClean="0"/>
              <a:t>60</a:t>
            </a:r>
            <a:r>
              <a:rPr lang="tr-TR" dirty="0" smtClean="0"/>
              <a:t> </a:t>
            </a:r>
            <a:r>
              <a:rPr lang="tr-TR" dirty="0"/>
              <a:t>birim malı en düşük maliyetle </a:t>
            </a:r>
            <a:r>
              <a:rPr lang="tr-TR" dirty="0" smtClean="0"/>
              <a:t>üretmek için </a:t>
            </a:r>
            <a:r>
              <a:rPr lang="tr-TR" dirty="0" smtClean="0"/>
              <a:t>hangi </a:t>
            </a:r>
            <a:r>
              <a:rPr lang="tr-TR" dirty="0" smtClean="0"/>
              <a:t>fabrikada ne kadar üretim </a:t>
            </a:r>
            <a:r>
              <a:rPr lang="tr-TR" dirty="0" smtClean="0"/>
              <a:t>yapmalıdır?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</p:spPr>
            <p:txBody>
              <a:bodyPr>
                <a:normAutofit lnSpcReduction="10000"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tr-TR" i="1" smtClean="0"/>
                        </m:ctrlPr>
                      </m:sSubPr>
                      <m:e>
                        <m:r>
                          <a:rPr lang="tr-TR" i="1"/>
                          <m:t>𝑀𝐶</m:t>
                        </m:r>
                      </m:e>
                      <m:sub>
                        <m:r>
                          <a:rPr lang="tr-TR" i="1"/>
                          <m:t>1</m:t>
                        </m:r>
                      </m:sub>
                    </m:sSub>
                    <m:d>
                      <m:dPr>
                        <m:ctrlPr>
                          <a:rPr lang="tr-TR" i="1"/>
                        </m:ctrlPr>
                      </m:dPr>
                      <m:e>
                        <m:sSub>
                          <m:sSubPr>
                            <m:ctrlPr>
                              <a:rPr lang="tr-TR" i="1"/>
                            </m:ctrlPr>
                          </m:sSubPr>
                          <m:e>
                            <m:r>
                              <a:rPr lang="tr-TR" i="1"/>
                              <m:t>𝑞</m:t>
                            </m:r>
                          </m:e>
                          <m:sub>
                            <m:r>
                              <a:rPr lang="tr-TR" i="1"/>
                              <m:t>1</m:t>
                            </m:r>
                          </m:sub>
                        </m:sSub>
                      </m:e>
                    </m:d>
                    <m:r>
                      <a:rPr lang="tr-TR" i="1"/>
                      <m:t>=</m:t>
                    </m:r>
                    <m:sSub>
                      <m:sSubPr>
                        <m:ctrlPr>
                          <a:rPr lang="tr-TR" i="1"/>
                        </m:ctrlPr>
                      </m:sSubPr>
                      <m:e>
                        <m:r>
                          <a:rPr lang="tr-TR" i="1"/>
                          <m:t>𝑀𝐶</m:t>
                        </m:r>
                      </m:e>
                      <m:sub>
                        <m:r>
                          <a:rPr lang="tr-TR" i="1"/>
                          <m:t>2</m:t>
                        </m:r>
                      </m:sub>
                    </m:sSub>
                    <m:d>
                      <m:dPr>
                        <m:ctrlPr>
                          <a:rPr lang="tr-TR" i="1"/>
                        </m:ctrlPr>
                      </m:dPr>
                      <m:e>
                        <m:sSub>
                          <m:sSubPr>
                            <m:ctrlPr>
                              <a:rPr lang="tr-TR" i="1"/>
                            </m:ctrlPr>
                          </m:sSubPr>
                          <m:e>
                            <m:r>
                              <a:rPr lang="tr-TR" i="1"/>
                              <m:t>𝑞</m:t>
                            </m:r>
                          </m:e>
                          <m:sub>
                            <m:r>
                              <a:rPr lang="tr-TR" i="1"/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tr-TR" dirty="0" smtClean="0"/>
                  <a:t> ve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tr-TR" i="1"/>
                        </m:ctrlPr>
                      </m:sSubPr>
                      <m:e>
                        <m:r>
                          <a:rPr lang="tr-TR" i="1"/>
                          <m:t>𝑞</m:t>
                        </m:r>
                      </m:e>
                      <m:sub>
                        <m:r>
                          <a:rPr lang="tr-TR" i="1"/>
                          <m:t>1</m:t>
                        </m:r>
                      </m:sub>
                    </m:sSub>
                    <m:r>
                      <a:rPr lang="tr-TR" i="1"/>
                      <m:t>+</m:t>
                    </m:r>
                    <m:sSub>
                      <m:sSubPr>
                        <m:ctrlPr>
                          <a:rPr lang="tr-TR" i="1"/>
                        </m:ctrlPr>
                      </m:sSubPr>
                      <m:e>
                        <m:r>
                          <a:rPr lang="tr-TR" i="1"/>
                          <m:t>𝑞</m:t>
                        </m:r>
                      </m:e>
                      <m:sub>
                        <m:r>
                          <a:rPr lang="tr-TR" i="1"/>
                          <m:t>2</m:t>
                        </m:r>
                      </m:sub>
                    </m:sSub>
                    <m:r>
                      <a:rPr lang="tr-TR" i="1"/>
                      <m:t>=60</m:t>
                    </m:r>
                  </m:oMath>
                </a14:m>
                <a:r>
                  <a:rPr lang="tr-TR" dirty="0" smtClean="0"/>
                  <a:t/>
                </a:r>
              </a:p>
              <a:p>
                <a:pPr marL="0" indent="0">
                  <a:buNone/>
                </a:pPr>
                <a:r>
                  <a:rPr lang="tr-TR" dirty="0" smtClean="0"/>
                  <a:t>denklemlerini sağlayan miktarlar fabrikalardaki üretim miktarları olmalıdır.</a:t>
                </a:r>
              </a:p>
              <a:p>
                <a14:m>
                  <m:oMath xmlns:m="http://schemas.openxmlformats.org/officeDocument/2006/math">
                    <m:r>
                      <a:rPr lang="tr-TR" i="1"/>
                      <m:t>2</m:t>
                    </m:r>
                    <m:sSub>
                      <m:sSubPr>
                        <m:ctrlPr>
                          <a:rPr lang="tr-TR" i="1"/>
                        </m:ctrlPr>
                      </m:sSubPr>
                      <m:e>
                        <m:r>
                          <a:rPr lang="tr-TR" i="1"/>
                          <m:t>𝑞</m:t>
                        </m:r>
                      </m:e>
                      <m:sub>
                        <m:r>
                          <a:rPr lang="tr-TR" i="1"/>
                          <m:t>1</m:t>
                        </m:r>
                      </m:sub>
                    </m:sSub>
                    <m:r>
                      <a:rPr lang="tr-TR" i="1"/>
                      <m:t>=</m:t>
                    </m:r>
                    <m:sSup>
                      <m:sSupPr>
                        <m:ctrlPr>
                          <a:rPr lang="tr-TR" i="1"/>
                        </m:ctrlPr>
                      </m:sSupPr>
                      <m:e>
                        <m:sSub>
                          <m:sSubPr>
                            <m:ctrlPr>
                              <a:rPr lang="tr-TR" i="1"/>
                            </m:ctrlPr>
                          </m:sSubPr>
                          <m:e>
                            <m:r>
                              <a:rPr lang="tr-TR" i="1"/>
                              <m:t>𝑞</m:t>
                            </m:r>
                          </m:e>
                          <m:sub>
                            <m:r>
                              <a:rPr lang="tr-TR" i="1"/>
                              <m:t>2</m:t>
                            </m:r>
                          </m:sub>
                        </m:sSub>
                      </m:e>
                      <m:sup>
                        <m:r>
                          <a:rPr lang="tr-TR" i="1"/>
                          <m:t>2</m:t>
                        </m:r>
                      </m:sup>
                    </m:sSup>
                  </m:oMath>
                </a14:m>
                <a:endParaRPr lang="tr-TR" dirty="0"/>
              </a:p>
              <a:p>
                <a:pPr marL="0" indent="0">
                  <a:buNone/>
                </a:pPr>
                <a:r>
                  <a:rPr lang="tr-TR" dirty="0"/>
                  <a:t>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tr-TR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tr-TR" i="1">
                        <a:latin typeface="Cambria Math" panose="02040503050406030204" pitchFamily="18" charset="0"/>
                      </a:rPr>
                      <m:t>=60</m:t>
                    </m:r>
                  </m:oMath>
                </a14:m>
                <a:r>
                  <a:rPr lang="tr-TR" dirty="0"/>
                  <a:t/>
                </a:r>
                <a:endParaRPr lang="tr-TR" dirty="0" smtClean="0"/>
              </a:p>
              <a:p>
                <a:pPr marL="0" indent="0">
                  <a:buNone/>
                </a:pPr>
                <a:r>
                  <a:rPr lang="tr-TR" dirty="0"/>
                  <a:t>d</a:t>
                </a:r>
                <a:r>
                  <a:rPr lang="tr-TR" dirty="0" smtClean="0"/>
                  <a:t>enklemleri çözüldüğünde,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tr-TR" dirty="0" smtClean="0"/>
                  <a:t>=50 ve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tr-TR" dirty="0" smtClean="0"/>
                  <a:t>=10 olarak bulunur.</a:t>
                </a:r>
                <a:endParaRPr lang="tr-TR" dirty="0"/>
              </a:p>
              <a:p>
                <a:pPr marL="0" indent="0">
                  <a:buNone/>
                </a:pPr>
                <a:r>
                  <a:rPr lang="tr-TR" dirty="0" smtClean="0"/>
                  <a:t/>
                </a:r>
                <a:endParaRPr lang="tr-TR" dirty="0"/>
              </a:p>
            </p:txBody>
          </p:sp>
        </mc:Choice>
        <mc:Fallback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  <a:blipFill>
                <a:blip r:embed="rId2"/>
                <a:stretch>
                  <a:fillRect l="-1852" t="-221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409744593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337</Words>
  <Application>Microsoft Office PowerPoint</Application>
  <PresentationFormat>Ekran Gösterisi (4:3)</PresentationFormat>
  <Paragraphs>21</Paragraphs>
  <Slides>9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1" baseType="lpstr">
      <vt:lpstr>Ofis Teması</vt:lpstr>
      <vt:lpstr>Graph sistemi</vt:lpstr>
      <vt:lpstr>       DERS 3          </vt:lpstr>
      <vt:lpstr>Slayt 2</vt:lpstr>
      <vt:lpstr>Slayt 3</vt:lpstr>
      <vt:lpstr>Slayt 4</vt:lpstr>
      <vt:lpstr>Slayt 5</vt:lpstr>
      <vt:lpstr>Slayt 6</vt:lpstr>
      <vt:lpstr>Slayt 7</vt:lpstr>
      <vt:lpstr>Eşit marjinal maliyetler ilkesi</vt:lpstr>
      <vt:lpstr>Slayt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      DERS 3          </dc:title>
  <dc:creator>Kadir</dc:creator>
  <cp:lastModifiedBy>Kadir</cp:lastModifiedBy>
  <cp:revision>10</cp:revision>
  <dcterms:created xsi:type="dcterms:W3CDTF">2018-12-14T21:52:42Z</dcterms:created>
  <dcterms:modified xsi:type="dcterms:W3CDTF">2018-12-17T22:29:08Z</dcterms:modified>
</cp:coreProperties>
</file>