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2204864"/>
            <a:ext cx="6400800" cy="3433936"/>
          </a:xfrm>
        </p:spPr>
        <p:txBody>
          <a:bodyPr>
            <a:normAutofit/>
          </a:bodyPr>
          <a:lstStyle/>
          <a:p>
            <a:r>
              <a:rPr lang="tr-TR" dirty="0" smtClean="0"/>
              <a:t>Olay örgüsü oluşturulurken, anlatılacak hikâyenin tertip ve düzenlenmesi hikâyenin çekiciliğinin korunması bakımından çok önemlidir. Dünyanın bütün büyük romancıları, olay örgüsünü işlerken cazibe unsurlarını da mutlaka göz önünde bulundurmuşlardır. Dostoyevski, Tolstoy ve Maksim </a:t>
            </a:r>
            <a:r>
              <a:rPr lang="tr-TR" dirty="0" err="1" smtClean="0"/>
              <a:t>Gorki’nin</a:t>
            </a:r>
            <a:r>
              <a:rPr lang="tr-TR" dirty="0" smtClean="0"/>
              <a:t> romanlarında bunun sayısız örneğine rastlayabiliriz. </a:t>
            </a:r>
          </a:p>
          <a:p>
            <a:endParaRPr lang="tr-TR" dirty="0"/>
          </a:p>
        </p:txBody>
      </p:sp>
      <p:sp>
        <p:nvSpPr>
          <p:cNvPr id="2" name="1 Başlık"/>
          <p:cNvSpPr>
            <a:spLocks noGrp="1"/>
          </p:cNvSpPr>
          <p:nvPr>
            <p:ph type="ctrTitle"/>
          </p:nvPr>
        </p:nvSpPr>
        <p:spPr/>
        <p:txBody>
          <a:bodyPr/>
          <a:lstStyle/>
          <a:p>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Olay örgüsü, öyküde olayların gerçekleşme sırasına göre düzenlenerek anlatılmasıdır. Olayların sıralaması gözetilirken, aynı zamanda merak uyandırıcı mantıksal bir işleyiş de gereklidir.</a:t>
            </a:r>
            <a:endParaRPr lang="tr-TR" dirty="0"/>
          </a:p>
        </p:txBody>
      </p:sp>
      <p:sp>
        <p:nvSpPr>
          <p:cNvPr id="2" name="1 Başlık"/>
          <p:cNvSpPr>
            <a:spLocks noGrp="1"/>
          </p:cNvSpPr>
          <p:nvPr>
            <p:ph type="title"/>
          </p:nvPr>
        </p:nvSpPr>
        <p:spPr/>
        <p:txBody>
          <a:bodyPr>
            <a:normAutofit/>
          </a:bodyPr>
          <a:lstStyle/>
          <a:p>
            <a:r>
              <a:rPr lang="tr-TR"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Olay örgüsü sade ve anlaşılır bir düzende işlendiğinde, olaylar arasındaki sağlam geçişler başarılı bir romanın kapısını aralamada etkili olabilir. Romandaki bütünlük ve doğallık zihinsel ve duygusal yönden okuyucunun algılarındaki beğeninin artmasını ve okuyucunun romanı zevkle okumasının önünü açabilmektedir. </a:t>
            </a:r>
            <a:endParaRPr lang="tr-TR" dirty="0"/>
          </a:p>
        </p:txBody>
      </p:sp>
      <p:sp>
        <p:nvSpPr>
          <p:cNvPr id="2" name="1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Olay örgüsünün bir bütün olarak ele alınmasından doğan bileşim, biçimi oluşturur. Romandaki mekân, kişi ve zaman yani kısaca romandaki her </a:t>
            </a:r>
            <a:r>
              <a:rPr lang="tr-TR" dirty="0" err="1" smtClean="0"/>
              <a:t>ögenin</a:t>
            </a:r>
            <a:r>
              <a:rPr lang="tr-TR" dirty="0" smtClean="0"/>
              <a:t> biçimin oluşmasında payı vardır. Romancının biçimi oluştururken, yaşamdan uzaklaşmaması gerekir. Gereğinden fazla biçimsel ve sanatsal kaygılarla ortaya çıkarılan romanlar, yazarın yaşam akışından uzaklaşmış olduğunu göstermektedir. </a:t>
            </a:r>
          </a:p>
          <a:p>
            <a:endParaRPr lang="tr-TR" dirty="0"/>
          </a:p>
        </p:txBody>
      </p:sp>
      <p:sp>
        <p:nvSpPr>
          <p:cNvPr id="2" name="1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r>
              <a:rPr lang="tr-TR" dirty="0" smtClean="0"/>
              <a:t>Romanda okurun kendi yaşamında görebileceği durumlar anlatılırken aynı zamanda okurun kendi yaşamında asla karşılaşamayacağı durumlar da verilebilir. Romancı hayal gücünü kullanarak, gerçek yaşamda göremeyeceğimiz şeyleri romanında kurgular. Yazarın hayal dünyası, romanda kendine yeni bir yaşama alanı oluşturur.  Yazar, birbirinden apayrı ve uzak olayları; farklı notaları ahenkle bir araya getiren bir müzisyen gibi belirli bir ritmi tutturarak da birleştirebilir. Yazar romanında ahlak dersi de verebilir ya da bazı öğretiler hedefliyor da olabilir. Eğitici-öğretici özellik taşıyan romanlar insan yaşamına dair genel ve ahlaki noktalar üzerinde durabilir </a:t>
            </a:r>
            <a:endParaRPr lang="tr-TR" dirty="0"/>
          </a:p>
        </p:txBody>
      </p:sp>
      <p:sp>
        <p:nvSpPr>
          <p:cNvPr id="2" name="1 Başlık"/>
          <p:cNvSpPr>
            <a:spLocks noGrp="1"/>
          </p:cNvSpPr>
          <p:nvPr>
            <p:ph type="title"/>
          </p:nvPr>
        </p:nvSpPr>
        <p:spPr/>
        <p:txBody>
          <a:bodyPr/>
          <a:lstStyle/>
          <a:p>
            <a:r>
              <a:rPr lang="tr-TR" dirty="0" smtClean="0"/>
              <a:t> </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262</Words>
  <Application>Microsoft Office PowerPoint</Application>
  <PresentationFormat>Ekran Gösterisi (4:3)</PresentationFormat>
  <Paragraphs>10</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Kağıt</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1</cp:revision>
  <dcterms:created xsi:type="dcterms:W3CDTF">2020-02-15T17:17:48Z</dcterms:created>
  <dcterms:modified xsi:type="dcterms:W3CDTF">2020-02-15T18:40:24Z</dcterms:modified>
</cp:coreProperties>
</file>