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10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95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230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93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5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722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15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554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365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24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416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6DD26-32A4-2A43-990A-6F7E5E73786E}" type="datetimeFigureOut">
              <a:rPr lang="en-US" smtClean="0"/>
              <a:t>1/10/2020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AF604-6CBA-6F4A-A6F6-26E48A4D0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71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1830450" y="1799801"/>
            <a:ext cx="5555870" cy="28623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535"/>
              </a:lnSpc>
            </a:pPr>
            <a:endParaRPr lang="en-US" dirty="0" smtClean="0"/>
          </a:p>
          <a:p>
            <a:pPr marL="0" indent="900048">
              <a:lnSpc>
                <a:spcPct val="100000"/>
              </a:lnSpc>
            </a:pP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Kesme</a:t>
            </a:r>
            <a:r>
              <a:rPr lang="en-US" altLang="zh-CN" sz="3600" b="1" spc="-5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 err="1" smtClean="0">
                <a:solidFill>
                  <a:srgbClr val="BF0000"/>
                </a:solidFill>
                <a:latin typeface="Arial"/>
                <a:ea typeface="Arial"/>
              </a:rPr>
              <a:t>Etkisi</a:t>
            </a:r>
            <a:endParaRPr lang="en-US" altLang="zh-CN" sz="3600" b="1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46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3735959" y="281559"/>
            <a:ext cx="3026097" cy="5486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Kesit</a:t>
            </a:r>
            <a:r>
              <a:rPr lang="en-US" altLang="zh-CN" sz="3600" b="1" spc="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tesirleri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361566" y="957138"/>
            <a:ext cx="753566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080515" algn="l"/>
                <a:tab pos="2880614" algn="l"/>
                <a:tab pos="4647311" algn="l"/>
                <a:tab pos="5950585" algn="l"/>
              </a:tabLst>
            </a:pPr>
            <a:r>
              <a:rPr lang="en-US" altLang="zh-CN" sz="1900" spc="-405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0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254" dirty="0">
                <a:solidFill>
                  <a:srgbClr val="000000"/>
                </a:solidFill>
                <a:latin typeface="Arial"/>
                <a:ea typeface="Arial"/>
              </a:rPr>
              <a:t>Dış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kuvvetlerin	etkisindeki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taşıyıcı	sistemlerin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645030" y="1323263"/>
            <a:ext cx="725349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elemanlarında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kuvvetlerin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incelenmesi,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45030" y="1689024"/>
            <a:ext cx="725258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996694" algn="l"/>
                <a:tab pos="4331842" algn="l"/>
                <a:tab pos="6328537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mukavemet	problemlerinin	çözümünde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birinci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645030" y="2054784"/>
            <a:ext cx="122366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adımdır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361566" y="2496632"/>
            <a:ext cx="753722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İç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cisimlerin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taşıyıcı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sistem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645030" y="2862884"/>
            <a:ext cx="7224786" cy="7315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kendi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parçaları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arasındaki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tepkilerdir</a:t>
            </a:r>
            <a:r>
              <a:rPr lang="en-US" altLang="zh-CN" sz="2400" spc="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361566" y="3670493"/>
            <a:ext cx="753596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8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basit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göz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önüne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aldığımızda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645030" y="4036618"/>
            <a:ext cx="725287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2109470" algn="l"/>
                <a:tab pos="3454019" algn="l"/>
                <a:tab pos="4543678" algn="l"/>
                <a:tab pos="6279769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mesnedinde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oluşan	tepki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	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645030" y="4402378"/>
            <a:ext cx="7223799" cy="14634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hangingPunct="0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denklemleri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bulunabilir.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herhangi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noktasında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oluşan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kuvvetlerini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bulabilmek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noktadan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hayali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düzlemi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11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ayrılması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gerekir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7647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9"/>
          <p:cNvSpPr txBox="1"/>
          <p:nvPr/>
        </p:nvSpPr>
        <p:spPr>
          <a:xfrm>
            <a:off x="1361566" y="101980"/>
            <a:ext cx="7493868" cy="100476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271014"/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Kesit</a:t>
            </a:r>
            <a:r>
              <a:rPr lang="en-US" altLang="zh-CN" sz="3600" b="1" spc="-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tesirleri</a:t>
            </a:r>
          </a:p>
          <a:p>
            <a:pPr>
              <a:lnSpc>
                <a:spcPts val="70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1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Kirişin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sol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parçasını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dikkate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alırsak,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parçada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645030" y="1107236"/>
            <a:ext cx="732445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185926" algn="l"/>
                <a:tab pos="2559430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denge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	yoktur.</a:t>
            </a:r>
            <a:r>
              <a:rPr lang="en-US" altLang="zh-CN" sz="2400" spc="19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parçanın</a:t>
            </a:r>
            <a:r>
              <a:rPr lang="en-US" altLang="zh-CN" sz="2400" spc="2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dengeye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361566" y="1472996"/>
            <a:ext cx="7578313" cy="419186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3" hangingPunct="0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gelebilmesi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kesitte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yatay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düşey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bileşenleri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bileşke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çifti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momentinin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önüne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alınması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gerekir.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Bunlar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kuvvetlerdir.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33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5800598"/>
            <a:r>
              <a:rPr lang="en-US" altLang="zh-CN" sz="900" spc="-10" dirty="0">
                <a:solidFill>
                  <a:srgbClr val="000000"/>
                </a:solidFill>
                <a:ea typeface="Calibri"/>
              </a:rPr>
              <a:t>M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6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6063614"/>
            <a:r>
              <a:rPr lang="en-US" altLang="zh-CN" sz="900" spc="-10" dirty="0">
                <a:solidFill>
                  <a:srgbClr val="000000"/>
                </a:solidFill>
                <a:ea typeface="Calibri"/>
              </a:rPr>
              <a:t>N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614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5757037"/>
            <a:r>
              <a:rPr lang="en-US" altLang="zh-CN" sz="1200" spc="-10" dirty="0">
                <a:solidFill>
                  <a:srgbClr val="000000"/>
                </a:solidFill>
                <a:ea typeface="Calibri"/>
              </a:rPr>
              <a:t>τ</a:t>
            </a:r>
          </a:p>
          <a:p>
            <a:pPr indent="5497322"/>
            <a:r>
              <a:rPr lang="en-US" altLang="zh-CN" sz="900" dirty="0">
                <a:solidFill>
                  <a:srgbClr val="000000"/>
                </a:solidFill>
                <a:ea typeface="Calibri"/>
              </a:rPr>
              <a:t>İç</a:t>
            </a:r>
            <a:r>
              <a:rPr lang="en-US" altLang="zh-CN" sz="900" spc="5" dirty="0">
                <a:solidFill>
                  <a:srgbClr val="000000"/>
                </a:solidFill>
                <a:cs typeface="Calibri"/>
              </a:rPr>
              <a:t> </a:t>
            </a:r>
            <a:r>
              <a:rPr lang="en-US" altLang="zh-CN" sz="900" spc="-5" dirty="0">
                <a:solidFill>
                  <a:srgbClr val="000000"/>
                </a:solidFill>
                <a:ea typeface="Calibri"/>
              </a:rPr>
              <a:t>kuvvetler</a:t>
            </a:r>
          </a:p>
          <a:p>
            <a:pPr>
              <a:lnSpc>
                <a:spcPts val="69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2455164"/>
            <a:r>
              <a:rPr lang="en-US" altLang="zh-CN" sz="900" dirty="0">
                <a:solidFill>
                  <a:srgbClr val="000000"/>
                </a:solidFill>
                <a:latin typeface="Arial"/>
                <a:ea typeface="Arial"/>
              </a:rPr>
              <a:t>Ayırma</a:t>
            </a:r>
            <a:r>
              <a:rPr lang="en-US" altLang="zh-CN" sz="9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900" spc="-5" dirty="0">
                <a:solidFill>
                  <a:srgbClr val="000000"/>
                </a:solidFill>
                <a:latin typeface="Arial"/>
                <a:ea typeface="Arial"/>
              </a:rPr>
              <a:t>yüzeyi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93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5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Burada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kuvveti,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eksenine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paralel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yani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645030" y="5666841"/>
            <a:ext cx="732690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normal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olduğundan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normal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645030" y="6032601"/>
            <a:ext cx="192352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b="1" i="1" spc="-15" dirty="0">
                <a:solidFill>
                  <a:srgbClr val="BF0000"/>
                </a:solidFill>
                <a:latin typeface="Arial"/>
                <a:ea typeface="Arial"/>
              </a:rPr>
              <a:t>kuvvet</a:t>
            </a:r>
            <a:r>
              <a:rPr lang="en-US" altLang="zh-CN" sz="2400" b="1" i="1" spc="3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denir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graphicFrame>
        <p:nvGraphicFramePr>
          <p:cNvPr id="2" name="object 2"/>
          <p:cNvGraphicFramePr>
            <a:graphicFrameLocks noGrp="1"/>
          </p:cNvGraphicFramePr>
          <p:nvPr/>
        </p:nvGraphicFramePr>
        <p:xfrm>
          <a:off x="2804160" y="3008376"/>
          <a:ext cx="2526787" cy="15638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6595"/>
                <a:gridCol w="201167"/>
                <a:gridCol w="143255"/>
                <a:gridCol w="580644"/>
                <a:gridCol w="396240"/>
                <a:gridCol w="603503"/>
                <a:gridCol w="132588"/>
                <a:gridCol w="66166"/>
                <a:gridCol w="206629"/>
              </a:tblGrid>
              <a:tr h="406908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indent="95758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lang="en-US" altLang="zh-CN" sz="900" spc="-114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92202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341375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60020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</a:tr>
              <a:tr h="249427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9194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3970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970">
                      <a:solidFill>
                        <a:srgbClr val="000000"/>
                      </a:solidFill>
                      <a:prstDash val="solid"/>
                    </a:lnR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ts val="1000"/>
                        </a:lnSpc>
                      </a:pPr>
                      <a:endParaRPr lang="en-US" dirty="0" smtClean="0"/>
                    </a:p>
                    <a:p>
                      <a:pPr>
                        <a:lnSpc>
                          <a:spcPts val="1114"/>
                        </a:lnSpc>
                      </a:pPr>
                      <a:endParaRPr lang="en-US" dirty="0" smtClean="0"/>
                    </a:p>
                    <a:p>
                      <a:pPr marL="0" indent="77470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3970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  <a:tr h="31419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ts val="950"/>
                        </a:lnSpc>
                      </a:pPr>
                      <a:endParaRPr lang="en-US" dirty="0" smtClean="0"/>
                    </a:p>
                    <a:p>
                      <a:pPr marL="0" indent="110489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970">
                      <a:solidFill>
                        <a:srgbClr val="000000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13970">
                      <a:solidFill>
                        <a:srgbClr val="000000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3970">
                      <a:solidFill>
                        <a:srgbClr val="000000"/>
                      </a:solidFill>
                      <a:prstDash val="solid"/>
                    </a:lnL>
                  </a:tcPr>
                </a:tc>
              </a:tr>
            </a:tbl>
          </a:graphicData>
        </a:graphic>
      </p:graphicFrame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5820155" y="2881884"/>
          <a:ext cx="1165857" cy="19557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9352"/>
                <a:gridCol w="152400"/>
                <a:gridCol w="71627"/>
                <a:gridCol w="480059"/>
                <a:gridCol w="312419"/>
              </a:tblGrid>
              <a:tr h="502919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indent="80010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3129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02692">
                <a:tc rowSpan="2"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dot"/>
                    </a:lnB>
                  </a:tcPr>
                </a:tc>
              </a:tr>
              <a:tr h="296671"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R w="9144">
                      <a:solidFill>
                        <a:srgbClr val="000000"/>
                      </a:solidFill>
                      <a:prstDash val="sysDashDot"/>
                    </a:lnR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1330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R w="9144">
                      <a:solidFill>
                        <a:srgbClr val="000000"/>
                      </a:solidFill>
                      <a:prstDash val="sysDashDot"/>
                    </a:lnR>
                    <a:lnB w="9144">
                      <a:solidFill>
                        <a:srgbClr val="000000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  <a:tr h="38912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altLang="zh-CN" sz="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0" marR="0" marT="0" marB="0">
                    <a:lnR w="12700">
                      <a:solidFill>
                        <a:srgbClr val="000000"/>
                      </a:solidFill>
                      <a:prstDash val="solid"/>
                    </a:lnR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ts val="1580"/>
                        </a:lnSpc>
                      </a:pPr>
                      <a:endParaRPr lang="en-US" dirty="0" smtClean="0"/>
                    </a:p>
                    <a:p>
                      <a:pPr marL="0" indent="41275">
                        <a:lnSpc>
                          <a:spcPct val="100000"/>
                        </a:lnSpc>
                      </a:pPr>
                      <a:r>
                        <a:rPr lang="en-US" altLang="zh-CN" sz="900" spc="-10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</a:rPr>
                        <a:t>P</a:t>
                      </a:r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000000"/>
                      </a:solidFill>
                      <a:prstDash val="solid"/>
                    </a:lnL>
                    <a:lnT w="9144">
                      <a:solidFill>
                        <a:srgbClr val="000000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9144">
                      <a:solidFill>
                        <a:srgbClr val="000000"/>
                      </a:solidFill>
                      <a:prstDash val="sysDashDot"/>
                    </a:lnL>
                    <a:lnT w="9144">
                      <a:solidFill>
                        <a:srgbClr val="000000"/>
                      </a:solidFill>
                      <a:prstDash val="dot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4336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7"/>
          <p:cNvSpPr txBox="1"/>
          <p:nvPr/>
        </p:nvSpPr>
        <p:spPr>
          <a:xfrm>
            <a:off x="1361566" y="159330"/>
            <a:ext cx="7578065" cy="17499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537714"/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Kesit</a:t>
            </a:r>
            <a:r>
              <a:rPr lang="en-US" altLang="zh-CN" sz="3200" b="1" spc="-2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tesirleri</a:t>
            </a:r>
          </a:p>
          <a:p>
            <a:pPr>
              <a:lnSpc>
                <a:spcPts val="130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3463" indent="-283463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kuvveti,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çubuk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eksenine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doğrultuda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olup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kesmeye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çalıştığından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kesme</a:t>
            </a:r>
            <a:r>
              <a:rPr lang="en-US" altLang="zh-CN" sz="2400" b="1" i="1" spc="2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kuvveti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361566" y="1987473"/>
            <a:ext cx="760822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ise,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kirişi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eğmeye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çalıştığından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645030" y="2355105"/>
            <a:ext cx="505597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eğilme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momenti</a:t>
            </a:r>
            <a:r>
              <a:rPr lang="en-US" altLang="zh-CN" sz="2400" b="1" i="1" spc="-15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361566" y="2797429"/>
            <a:ext cx="761036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6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İç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kuvvetlerin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üzerindeki</a:t>
            </a:r>
            <a:r>
              <a:rPr lang="en-US" altLang="zh-CN" sz="2400" spc="-5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dağılışı</a:t>
            </a:r>
            <a:r>
              <a:rPr lang="en-US" altLang="zh-CN" sz="2400" spc="-6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gerilme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,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1645030" y="3163189"/>
            <a:ext cx="7324517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kesitin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ağırlık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merkezinde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uygulanan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645030" y="3528948"/>
            <a:ext cx="732614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dağılmış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gerilmelerin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toplamını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ifade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361566" y="3895089"/>
            <a:ext cx="7495202" cy="80573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283463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kesit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tesiri</a:t>
            </a:r>
            <a:r>
              <a:rPr lang="en-US" altLang="zh-CN" sz="2400" b="1" i="1" spc="-139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  <a:p>
            <a:pPr>
              <a:lnSpc>
                <a:spcPts val="58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içinde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belirli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noktadaki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iç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645030" y="4700828"/>
            <a:ext cx="732304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hesaplanırken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yönteminin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uygulanmasında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645030" y="5066588"/>
            <a:ext cx="732636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388617" algn="l"/>
                <a:tab pos="3237610" algn="l"/>
                <a:tab pos="5116957" algn="l"/>
                <a:tab pos="6505575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mesnet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tepkilerinin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bulunması,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serbest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cisim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645030" y="5432602"/>
            <a:ext cx="732359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diyagramlarının</a:t>
            </a:r>
            <a:r>
              <a:rPr lang="en-US" altLang="zh-CN" sz="2400" spc="11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çizimi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denge</a:t>
            </a:r>
            <a:r>
              <a:rPr lang="en-US" altLang="zh-CN" sz="2400" spc="12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denklemlerinin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645030" y="5798362"/>
            <a:ext cx="544755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uygulanması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aşamaları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sırasıyla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izlenir.</a:t>
            </a:r>
          </a:p>
        </p:txBody>
      </p:sp>
    </p:spTree>
    <p:extLst>
      <p:ext uri="{BB962C8B-B14F-4D97-AF65-F5344CB8AC3E}">
        <p14:creationId xmlns:p14="http://schemas.microsoft.com/office/powerpoint/2010/main" val="17894428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9"/>
          <p:cNvSpPr txBox="1"/>
          <p:nvPr/>
        </p:nvSpPr>
        <p:spPr>
          <a:xfrm>
            <a:off x="1359153" y="16469"/>
            <a:ext cx="7582850" cy="47217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Bir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kirişte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kesme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kuvveti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eğilme</a:t>
            </a:r>
            <a:r>
              <a:rPr lang="en-US" altLang="zh-CN" sz="28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momenti</a:t>
            </a:r>
          </a:p>
          <a:p>
            <a:pPr indent="2682748"/>
            <a:r>
              <a:rPr lang="en-US" altLang="zh-CN" sz="2800" b="1" spc="-5" dirty="0">
                <a:solidFill>
                  <a:srgbClr val="552112"/>
                </a:solidFill>
                <a:latin typeface="Arial"/>
                <a:ea typeface="Arial"/>
              </a:rPr>
              <a:t>diyagramla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rı</a:t>
            </a:r>
          </a:p>
          <a:p>
            <a:pPr marL="285877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kirişte,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kuvvetleri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noktadan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ea typeface="Arial"/>
              </a:rPr>
              <a:t>diğer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noktaya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değişiklik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gösterir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 marL="285877" indent="-283463" hangingPunct="0">
              <a:lnSpc>
                <a:spcPct val="150000"/>
              </a:lnSpc>
              <a:spcBef>
                <a:spcPts val="334"/>
              </a:spcBef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2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Mühendislik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uygulamaları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açısından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tesirlerinin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büyük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değerleri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bunların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ettiği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ea typeface="Arial"/>
              </a:rPr>
              <a:t>son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derece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önemlidir.</a:t>
            </a:r>
          </a:p>
          <a:p>
            <a:pPr>
              <a:lnSpc>
                <a:spcPts val="131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3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Kirişlerin</a:t>
            </a:r>
            <a:r>
              <a:rPr lang="en-US" altLang="zh-CN" sz="2400" spc="-11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projelenmesinde,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üzerine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645030" y="4921427"/>
            <a:ext cx="732446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dış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yüklerin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büyüklükleri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etki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ettikleri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645030" y="5470092"/>
            <a:ext cx="732567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tabLst>
                <a:tab pos="1739138" algn="l"/>
                <a:tab pos="2629534" algn="l"/>
                <a:tab pos="3501263" algn="l"/>
                <a:tab pos="4799965" algn="l"/>
                <a:tab pos="6351650" algn="l"/>
              </a:tabLst>
            </a:pP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noktaların	yeri	çok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önemli	olmayıp,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ortaya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645030" y="6019037"/>
            <a:ext cx="715926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çıkardıkları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yönünden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önem</a:t>
            </a:r>
            <a:r>
              <a:rPr lang="en-US" altLang="zh-CN" sz="2400" spc="-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kazanırlar.</a:t>
            </a:r>
          </a:p>
        </p:txBody>
      </p:sp>
    </p:spTree>
    <p:extLst>
      <p:ext uri="{BB962C8B-B14F-4D97-AF65-F5344CB8AC3E}">
        <p14:creationId xmlns:p14="http://schemas.microsoft.com/office/powerpoint/2010/main" val="20486393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4"/>
          <p:cNvSpPr txBox="1"/>
          <p:nvPr/>
        </p:nvSpPr>
        <p:spPr>
          <a:xfrm>
            <a:off x="1289558" y="9738"/>
            <a:ext cx="7652546" cy="683556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indent="69595"/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Bir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kirişte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kesme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kuvveti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eğilme</a:t>
            </a:r>
            <a:r>
              <a:rPr lang="en-US" altLang="zh-CN" sz="2800" b="1" spc="-25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momenti</a:t>
            </a:r>
          </a:p>
          <a:p>
            <a:pPr indent="2752344"/>
            <a:r>
              <a:rPr lang="en-US" altLang="zh-CN" sz="2800" b="1" spc="-5" dirty="0">
                <a:solidFill>
                  <a:srgbClr val="552112"/>
                </a:solidFill>
                <a:latin typeface="Arial"/>
                <a:ea typeface="Arial"/>
              </a:rPr>
              <a:t>diyagramla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rı</a:t>
            </a:r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nedenle,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2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öncelikle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tesirlerinin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boyunca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eksene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koordinatlarda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ea typeface="Arial"/>
              </a:rPr>
              <a:t>değişimlerinin</a:t>
            </a:r>
            <a:r>
              <a:rPr lang="en-US" altLang="zh-CN" sz="2400" spc="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gösterilmesi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ea typeface="Arial"/>
              </a:rPr>
              <a:t>gerekir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 marL="283463" indent="-283463" hangingPunct="0">
              <a:lnSpc>
                <a:spcPct val="1475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9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İşte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kiriş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ekseni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boyunca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tesirlerinin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değişimini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gösteren</a:t>
            </a:r>
            <a:r>
              <a:rPr lang="en-US" altLang="zh-CN" sz="2400" spc="13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eğrilere</a:t>
            </a:r>
            <a:r>
              <a:rPr lang="en-US" altLang="zh-CN" sz="2400" spc="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kesit</a:t>
            </a:r>
            <a:r>
              <a:rPr lang="en-US" altLang="zh-CN" sz="2400" b="1" i="1" spc="14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tesirleri</a:t>
            </a:r>
            <a:r>
              <a:rPr lang="en-US" altLang="zh-CN" sz="2400" b="1" i="1" spc="14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diyagramları</a:t>
            </a:r>
            <a:r>
              <a:rPr lang="en-US" altLang="zh-CN" sz="2400" b="1" i="1" spc="145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adı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verilir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ea typeface="Arial"/>
              </a:rPr>
              <a:t>Daha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açık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ifade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ea typeface="Arial"/>
              </a:rPr>
              <a:t>etmek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gerekirse,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kuvvetinin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değişimini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gösteren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eğriye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spc="60" dirty="0">
                <a:solidFill>
                  <a:srgbClr val="BF0000"/>
                </a:solidFill>
                <a:latin typeface="Arial"/>
                <a:ea typeface="Arial"/>
              </a:rPr>
              <a:t>kesme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kuvveti</a:t>
            </a:r>
            <a:r>
              <a:rPr lang="en-US" altLang="zh-CN" sz="2400" b="1" i="1" spc="17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ea typeface="Arial"/>
              </a:rPr>
              <a:t>diyagramı,</a:t>
            </a:r>
            <a:r>
              <a:rPr lang="en-US" altLang="zh-CN" sz="2400" b="1" i="1" spc="179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momentinin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değişimini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gösteren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eğriye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de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spc="69" dirty="0">
                <a:solidFill>
                  <a:srgbClr val="BF0000"/>
                </a:solidFill>
                <a:latin typeface="Arial"/>
                <a:ea typeface="Arial"/>
              </a:rPr>
              <a:t>eğilme</a:t>
            </a:r>
            <a:r>
              <a:rPr lang="en-US" altLang="zh-CN" sz="2400" b="1" i="1" spc="4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spc="80" dirty="0">
                <a:solidFill>
                  <a:srgbClr val="BF0000"/>
                </a:solidFill>
                <a:latin typeface="Arial"/>
                <a:ea typeface="Arial"/>
              </a:rPr>
              <a:t>momenti</a:t>
            </a:r>
            <a:r>
              <a:rPr lang="en-US" altLang="zh-CN" sz="2400" b="1" i="1" spc="4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b="1" i="1" spc="69" dirty="0">
                <a:solidFill>
                  <a:srgbClr val="BF0000"/>
                </a:solidFill>
                <a:latin typeface="Arial"/>
                <a:ea typeface="Arial"/>
              </a:rPr>
              <a:t>diyagramı</a:t>
            </a:r>
            <a:r>
              <a:rPr lang="en-US" altLang="zh-CN" sz="2400" b="1" i="1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000000"/>
                </a:solidFill>
                <a:latin typeface="Arial"/>
                <a:ea typeface="Arial"/>
              </a:rPr>
              <a:t>denir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718171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6"/>
          <p:cNvSpPr txBox="1"/>
          <p:nvPr/>
        </p:nvSpPr>
        <p:spPr>
          <a:xfrm>
            <a:off x="1359153" y="361169"/>
            <a:ext cx="7580467" cy="496380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Bir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kirişte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kesme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kuvveti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eğilme</a:t>
            </a:r>
            <a:r>
              <a:rPr lang="en-US" altLang="zh-CN" sz="2800" b="1" spc="-1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momenti</a:t>
            </a:r>
          </a:p>
          <a:p>
            <a:pPr indent="2682748"/>
            <a:r>
              <a:rPr lang="en-US" altLang="zh-CN" sz="2800" b="1" spc="-10" dirty="0">
                <a:solidFill>
                  <a:srgbClr val="552112"/>
                </a:solidFill>
                <a:latin typeface="Arial"/>
                <a:ea typeface="Arial"/>
              </a:rPr>
              <a:t>diyagr</a:t>
            </a:r>
            <a:r>
              <a:rPr lang="en-US" altLang="zh-CN" sz="2800" b="1" dirty="0">
                <a:solidFill>
                  <a:srgbClr val="552112"/>
                </a:solidFill>
                <a:latin typeface="Arial"/>
                <a:ea typeface="Arial"/>
              </a:rPr>
              <a:t>amları</a:t>
            </a:r>
          </a:p>
          <a:p>
            <a:pPr>
              <a:lnSpc>
                <a:spcPts val="98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marL="285877" indent="-283463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5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Kesit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tesirleri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diyagramlarının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çiziminde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izlenilecek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aşamalar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şunlardır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</a:p>
          <a:p>
            <a:pPr>
              <a:lnSpc>
                <a:spcPts val="133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40741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Mesnet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tepkilerinin</a:t>
            </a:r>
            <a:r>
              <a:rPr lang="en-US" altLang="zh-CN" sz="2400" spc="-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bulunması</a:t>
            </a: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3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40741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</a:t>
            </a:r>
            <a:r>
              <a:rPr lang="en-US" altLang="zh-CN" sz="2400" spc="8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değerlerinin</a:t>
            </a:r>
          </a:p>
          <a:p>
            <a:pPr>
              <a:lnSpc>
                <a:spcPts val="148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285877"/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hesapl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anması</a:t>
            </a:r>
          </a:p>
          <a:p>
            <a:pPr>
              <a:lnSpc>
                <a:spcPts val="198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340741"/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•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momenti</a:t>
            </a:r>
            <a:r>
              <a:rPr lang="en-US" altLang="zh-CN" sz="2400" spc="17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diyagramlarının</a:t>
            </a:r>
          </a:p>
          <a:p>
            <a:pPr>
              <a:lnSpc>
                <a:spcPts val="1489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285877"/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çiz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imi</a:t>
            </a:r>
          </a:p>
        </p:txBody>
      </p:sp>
    </p:spTree>
    <p:extLst>
      <p:ext uri="{BB962C8B-B14F-4D97-AF65-F5344CB8AC3E}">
        <p14:creationId xmlns:p14="http://schemas.microsoft.com/office/powerpoint/2010/main" val="14139792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/>
        </p:nvSpPr>
        <p:spPr>
          <a:xfrm>
            <a:off x="1361566" y="159330"/>
            <a:ext cx="7583415" cy="28570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825752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  <a:p>
            <a:pPr>
              <a:lnSpc>
                <a:spcPts val="1485"/>
              </a:lnSpc>
            </a:pPr>
            <a:endParaRPr lang="en-US" dirty="0" smtClean="0"/>
          </a:p>
          <a:p>
            <a:pPr marL="283463" indent="-283463" hangingPunct="0">
              <a:lnSpc>
                <a:spcPct val="15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analiz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projelenmesinde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son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aşama,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unsurlarının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ekyerleri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bağlantıların</a:t>
            </a:r>
            <a:r>
              <a:rPr lang="en-US" altLang="zh-CN" sz="2400" spc="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projelenmesi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detaylandırılmasıdır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32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Ekyerlerinin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oluşturulmasında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dikkat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edilecek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nokta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645030" y="3199307"/>
            <a:ext cx="7325689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885441" algn="l"/>
                <a:tab pos="3345815" algn="l"/>
                <a:tab pos="572503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ekyerinde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eğilme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gerilmelerinin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oluşmasını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645030" y="3747835"/>
            <a:ext cx="732521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önlemektir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Bunun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için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söz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konusu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elemanın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1645030" y="4205721"/>
            <a:ext cx="7295754" cy="21982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hangingPunct="0">
              <a:lnSpc>
                <a:spcPct val="150000"/>
              </a:lnSpc>
            </a:pP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boylamasına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eksenlerinin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ekyerinde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bir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noktada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birleşmesi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gerekir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Örneğin,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kaynaktan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yararlanılıyorsa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bunların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oluşturduğu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grupların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ağırlık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merkezleri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tarafsız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eksen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üzerinde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3"/>
          <p:cNvSpPr txBox="1"/>
          <p:nvPr/>
        </p:nvSpPr>
        <p:spPr>
          <a:xfrm>
            <a:off x="1433449" y="192114"/>
            <a:ext cx="7506897" cy="208852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75387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  <a:p>
            <a:pPr>
              <a:lnSpc>
                <a:spcPts val="475"/>
              </a:lnSpc>
            </a:pPr>
            <a:endParaRPr lang="en-US" dirty="0" smtClean="0"/>
          </a:p>
          <a:p>
            <a:pPr marL="283844" indent="-283844" hangingPunct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birleştirilmesi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</a:t>
            </a:r>
            <a:r>
              <a:rPr lang="en-US" altLang="zh-CN" sz="2400" spc="-10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yapılabilir.</a:t>
            </a:r>
          </a:p>
          <a:p>
            <a:pPr>
              <a:lnSpc>
                <a:spcPts val="605"/>
              </a:lnSpc>
            </a:pPr>
            <a:endParaRPr lang="en-US" dirty="0" smtClean="0"/>
          </a:p>
          <a:p>
            <a:pPr marL="283844" indent="-28955" hangingPunct="0">
              <a:lnSpc>
                <a:spcPct val="99583"/>
              </a:lnSpc>
            </a:pPr>
            <a:r>
              <a:rPr lang="en-US" altLang="zh-CN" sz="2400" spc="75" dirty="0">
                <a:solidFill>
                  <a:srgbClr val="BF0000"/>
                </a:solidFill>
                <a:latin typeface="Arial"/>
                <a:ea typeface="Arial"/>
              </a:rPr>
              <a:t>1</a:t>
            </a:r>
            <a:r>
              <a:rPr lang="en-US" altLang="zh-CN" sz="2400" spc="34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400" spc="75" dirty="0">
                <a:solidFill>
                  <a:srgbClr val="BF0000"/>
                </a:solidFill>
                <a:latin typeface="Arial"/>
                <a:ea typeface="Arial"/>
              </a:rPr>
              <a:t>Sökülemeyen</a:t>
            </a:r>
            <a:r>
              <a:rPr lang="en-US" altLang="zh-CN" sz="2400" spc="34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ea typeface="Arial"/>
              </a:rPr>
              <a:t>ekyerleri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: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Bunlar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daha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perçinli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kaynaklı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olan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birleşimlerdir.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1772157" y="2357170"/>
            <a:ext cx="719771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2.Sökülebilen</a:t>
            </a:r>
            <a:r>
              <a:rPr lang="en-US" altLang="zh-CN" sz="2400" spc="10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ekyerleri:</a:t>
            </a:r>
            <a:r>
              <a:rPr lang="en-US" altLang="zh-CN" sz="2400" spc="10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Bulon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cıvata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433449" y="2722930"/>
            <a:ext cx="7507108" cy="16156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844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yapılan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birleşimlerdir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615"/>
              </a:lnSpc>
            </a:pPr>
            <a:endParaRPr lang="en-US" dirty="0" smtClean="0"/>
          </a:p>
          <a:p>
            <a:pPr marL="283844" indent="-283844" hangingPunct="0">
              <a:lnSpc>
                <a:spcPct val="99166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Perçinler: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birleştirilmesinde</a:t>
            </a:r>
            <a:r>
              <a:rPr lang="en-US" altLang="zh-CN" sz="2400" spc="-17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çok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birleştirme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araçlarından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biridir.</a:t>
            </a:r>
          </a:p>
          <a:p>
            <a:pPr>
              <a:lnSpc>
                <a:spcPts val="63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yuvarlak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demirlerden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hazırlanan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silindirik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717294" y="4338624"/>
            <a:ext cx="7252270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gövdeli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başlıktan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oluşur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birleşim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yerlerinde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433449" y="4704384"/>
            <a:ext cx="7508692" cy="153959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844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vurularak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deliğe</a:t>
            </a:r>
            <a:r>
              <a:rPr lang="en-US" altLang="zh-CN" sz="2400" spc="-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yerleştirilir.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844" indent="-283844" hangingPunct="0">
              <a:lnSpc>
                <a:spcPct val="9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Eklenecek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parçalarda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çapına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uygun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şekilde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karşılıklı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delik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açılır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Isıtılan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elle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makine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dövülerek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ikinci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baş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oluşturulur.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/>
          <p:cNvSpPr txBox="1"/>
          <p:nvPr/>
        </p:nvSpPr>
        <p:spPr>
          <a:xfrm>
            <a:off x="3187319" y="425395"/>
            <a:ext cx="4123728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609089" y="1215694"/>
            <a:ext cx="7360234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996694" algn="l"/>
                <a:tab pos="3723640" algn="l"/>
                <a:tab pos="5452236" algn="l"/>
              </a:tabLst>
            </a:pPr>
            <a:r>
              <a:rPr lang="en-US" altLang="zh-CN" sz="1900" spc="-22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6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20" dirty="0">
                <a:solidFill>
                  <a:srgbClr val="000000"/>
                </a:solidFill>
                <a:latin typeface="Arial"/>
                <a:ea typeface="Arial"/>
              </a:rPr>
              <a:t>Perçinler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kesmeye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çalışarak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birleştirdikleri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1892554" y="1764223"/>
            <a:ext cx="7078176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1708657" algn="l"/>
                <a:tab pos="3263392" algn="l"/>
                <a:tab pos="4511929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arasında	kuvvet	aktarırlar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Kuvvetin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1609089" y="2221788"/>
            <a:ext cx="7332640" cy="22711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3464" hangingPunct="0">
              <a:lnSpc>
                <a:spcPct val="15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gövdesine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geçişte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delik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cidarı</a:t>
            </a:r>
            <a:r>
              <a:rPr lang="en-US" altLang="zh-CN" sz="2400" spc="15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ile</a:t>
            </a:r>
            <a:r>
              <a:rPr lang="en-US" altLang="zh-CN" sz="2400" spc="15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gövdesi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ezilme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gerilmeleri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meydana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gelir.</a:t>
            </a:r>
          </a:p>
          <a:p>
            <a:pPr>
              <a:lnSpc>
                <a:spcPts val="600"/>
              </a:lnSpc>
            </a:pPr>
            <a:endParaRPr lang="en-US" dirty="0" smtClean="0"/>
          </a:p>
          <a:p>
            <a:pPr marL="283464" indent="-283464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24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Kaymaya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çalışan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yüzeylerin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sayısına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göre</a:t>
            </a:r>
            <a:r>
              <a:rPr lang="en-US" altLang="zh-CN" sz="24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tek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tesirli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çift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tesirli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ikiye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ayrılırlar.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4"/>
          <p:cNvSpPr txBox="1"/>
          <p:nvPr/>
        </p:nvSpPr>
        <p:spPr>
          <a:xfrm>
            <a:off x="1505711" y="270256"/>
            <a:ext cx="6639325" cy="19369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431670">
              <a:lnSpc>
                <a:spcPct val="100000"/>
              </a:lnSpc>
            </a:pP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600" b="1" spc="-3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6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  <a:p>
            <a:pPr>
              <a:lnSpc>
                <a:spcPts val="113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spc="-144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3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100" dirty="0">
                <a:solidFill>
                  <a:srgbClr val="BF0000"/>
                </a:solidFill>
                <a:latin typeface="Arial"/>
                <a:ea typeface="Arial"/>
              </a:rPr>
              <a:t>Tek</a:t>
            </a:r>
            <a:r>
              <a:rPr lang="en-US" altLang="zh-CN" sz="2400" spc="-5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60" dirty="0">
                <a:solidFill>
                  <a:srgbClr val="BF0000"/>
                </a:solidFill>
                <a:latin typeface="Arial"/>
                <a:ea typeface="Arial"/>
              </a:rPr>
              <a:t>tesirli</a:t>
            </a:r>
            <a:r>
              <a:rPr lang="en-US" altLang="zh-CN" sz="2400" spc="-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BF0000"/>
                </a:solidFill>
                <a:latin typeface="Arial"/>
                <a:ea typeface="Arial"/>
              </a:rPr>
              <a:t>perçinler:</a:t>
            </a:r>
          </a:p>
          <a:p>
            <a:pPr>
              <a:lnSpc>
                <a:spcPts val="555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spc="-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tesirli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hesaplamalarında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üç</a:t>
            </a:r>
            <a:r>
              <a:rPr lang="en-US" altLang="zh-CN" sz="2400" spc="-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</a:t>
            </a:r>
            <a:r>
              <a:rPr lang="en-US" altLang="zh-CN" sz="2400" spc="-6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vardır.</a:t>
            </a:r>
          </a:p>
          <a:p>
            <a:pPr>
              <a:lnSpc>
                <a:spcPts val="594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Perçinlerin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kesilmemesi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şartı: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3296746" y="2530330"/>
            <a:ext cx="293570" cy="3671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7083"/>
              </a:lnSpc>
            </a:pPr>
            <a:r>
              <a:rPr lang="en-US" altLang="zh-CN" sz="2250" i="1" spc="34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r>
              <a:rPr lang="en-US" altLang="zh-CN" sz="1300" spc="15" dirty="0">
                <a:solidFill>
                  <a:srgbClr val="000000"/>
                </a:solidFill>
                <a:latin typeface="Times New Roman"/>
                <a:ea typeface="Times New Roman"/>
              </a:rPr>
              <a:t>1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3671065" y="2501129"/>
            <a:ext cx="173323" cy="35290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775"/>
              </a:lnSpc>
            </a:pPr>
            <a:r>
              <a:rPr lang="en-US" altLang="zh-CN" sz="2250" spc="15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3882488" y="2323678"/>
            <a:ext cx="611687" cy="75812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2775"/>
              </a:lnSpc>
            </a:pPr>
            <a:r>
              <a:rPr lang="en-US" altLang="zh-CN" sz="2250" spc="275" dirty="0">
                <a:solidFill>
                  <a:srgbClr val="000000"/>
                </a:solidFill>
                <a:latin typeface="Symbol"/>
                <a:ea typeface="Symbol"/>
              </a:rPr>
              <a:t></a:t>
            </a:r>
            <a:r>
              <a:rPr lang="en-US" altLang="zh-CN" sz="2250" spc="-254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250" i="1" spc="250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</a:p>
          <a:p>
            <a:pPr>
              <a:lnSpc>
                <a:spcPts val="490"/>
              </a:lnSpc>
            </a:pPr>
            <a:endParaRPr lang="en-US" dirty="0" smtClean="0"/>
          </a:p>
          <a:p>
            <a:pPr marL="0" indent="331354">
              <a:lnSpc>
                <a:spcPct val="100000"/>
              </a:lnSpc>
            </a:pPr>
            <a:r>
              <a:rPr lang="en-US" altLang="zh-CN" sz="2250" spc="15" dirty="0">
                <a:solidFill>
                  <a:srgbClr val="000000"/>
                </a:solidFill>
                <a:latin typeface="Times New Roman"/>
                <a:ea typeface="Times New Roman"/>
              </a:rPr>
              <a:t>4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4524897" y="2329627"/>
            <a:ext cx="212379" cy="19812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300" spc="1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4704859" y="2501129"/>
            <a:ext cx="539052" cy="448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ts val="1975"/>
              </a:lnSpc>
            </a:pPr>
            <a:r>
              <a:rPr lang="en-US" altLang="zh-CN" sz="2250" spc="49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250" spc="395" dirty="0">
                <a:solidFill>
                  <a:srgbClr val="000000"/>
                </a:solidFill>
                <a:latin typeface="Symbol"/>
                <a:ea typeface="Symbol"/>
              </a:rPr>
              <a:t></a:t>
            </a:r>
          </a:p>
          <a:p>
            <a:pPr marL="0" indent="331198">
              <a:lnSpc>
                <a:spcPct val="100000"/>
              </a:lnSpc>
            </a:pPr>
            <a:r>
              <a:rPr lang="en-US" altLang="zh-CN" sz="1300" i="1" spc="5" dirty="0">
                <a:solidFill>
                  <a:srgbClr val="000000"/>
                </a:solidFill>
                <a:latin typeface="Times New Roman"/>
                <a:ea typeface="Times New Roman"/>
              </a:rPr>
              <a:t>em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1505711" y="3167684"/>
            <a:ext cx="4854468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Perçinin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levhayı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ezmemesi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şartı: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3262516" y="3725801"/>
            <a:ext cx="2636688" cy="4573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5416"/>
              </a:lnSpc>
            </a:pP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N</a:t>
            </a:r>
            <a:r>
              <a:rPr lang="en-US" altLang="zh-CN" sz="1550" dirty="0">
                <a:solidFill>
                  <a:srgbClr val="000000"/>
                </a:solidFill>
                <a:latin typeface="Times New Roman"/>
                <a:ea typeface="Times New Roman"/>
              </a:rPr>
              <a:t>2</a:t>
            </a:r>
            <a:r>
              <a:rPr lang="en-US" altLang="zh-CN" sz="1550" spc="-20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Symbol"/>
                <a:ea typeface="Symbol"/>
              </a:rPr>
              <a:t></a:t>
            </a:r>
            <a:r>
              <a:rPr lang="en-US" altLang="zh-CN" sz="2600" spc="-50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d</a:t>
            </a:r>
            <a:r>
              <a:rPr lang="en-US" altLang="zh-CN" sz="2600" spc="-40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600" spc="-40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Times New Roman"/>
                <a:ea typeface="Times New Roman"/>
              </a:rPr>
              <a:t>t</a:t>
            </a:r>
            <a:r>
              <a:rPr lang="en-US" altLang="zh-CN" sz="2600" spc="-44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altLang="zh-CN" sz="1550" dirty="0">
                <a:solidFill>
                  <a:srgbClr val="000000"/>
                </a:solidFill>
                <a:latin typeface="Times New Roman"/>
                <a:ea typeface="Times New Roman"/>
              </a:rPr>
              <a:t>min</a:t>
            </a:r>
            <a:r>
              <a:rPr lang="en-US" altLang="zh-CN" sz="1550" spc="-25" dirty="0">
                <a:solidFill>
                  <a:srgbClr val="000000"/>
                </a:solidFill>
                <a:latin typeface="Times New Roman"/>
                <a:cs typeface="Times New Roman"/>
              </a:rPr>
              <a:t>  </a:t>
            </a:r>
            <a:r>
              <a:rPr lang="en-US" altLang="zh-CN" sz="2600" dirty="0">
                <a:solidFill>
                  <a:srgbClr val="000000"/>
                </a:solidFill>
                <a:latin typeface="Symbol"/>
                <a:ea typeface="Symbol"/>
              </a:rPr>
              <a:t></a:t>
            </a:r>
            <a:r>
              <a:rPr lang="en-US" altLang="zh-CN" sz="2600" spc="-45" dirty="0">
                <a:solidFill>
                  <a:srgbClr val="000000"/>
                </a:solidFill>
                <a:latin typeface="Symbol"/>
                <a:cs typeface="Symbol"/>
              </a:rPr>
              <a:t> </a:t>
            </a:r>
            <a:r>
              <a:rPr lang="en-US" altLang="zh-CN" sz="2600" dirty="0">
                <a:solidFill>
                  <a:srgbClr val="000000"/>
                </a:solidFill>
                <a:latin typeface="Symbol"/>
                <a:ea typeface="Symbol"/>
              </a:rPr>
              <a:t></a:t>
            </a:r>
            <a:r>
              <a:rPr lang="en-US" altLang="zh-CN" sz="1550" dirty="0">
                <a:solidFill>
                  <a:srgbClr val="000000"/>
                </a:solidFill>
                <a:latin typeface="Times New Roman"/>
                <a:ea typeface="Times New Roman"/>
              </a:rPr>
              <a:t>lem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1505711" y="4493818"/>
            <a:ext cx="7463861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3.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çubuğunun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kuvveti</a:t>
            </a:r>
            <a:r>
              <a:rPr lang="en-US" altLang="zh-CN" sz="2400" spc="10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emniyetle</a:t>
            </a:r>
            <a:r>
              <a:rPr lang="en-US" altLang="zh-CN" sz="2400" spc="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taşıyıp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789176" y="4859578"/>
            <a:ext cx="7065123" cy="16157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taşıyamadığı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kontrol</a:t>
            </a:r>
            <a:r>
              <a:rPr lang="en-US" altLang="zh-CN" sz="2400" spc="-16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edilir.</a:t>
            </a:r>
          </a:p>
          <a:p>
            <a:pPr>
              <a:lnSpc>
                <a:spcPts val="630"/>
              </a:lnSpc>
            </a:pPr>
            <a:endParaRPr lang="en-US" dirty="0" smtClean="0"/>
          </a:p>
          <a:p>
            <a:pPr marL="0" indent="1315466">
              <a:lnSpc>
                <a:spcPct val="111666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8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/</a:t>
            </a:r>
            <a:r>
              <a:rPr lang="en-US" altLang="zh-CN" sz="2400" spc="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net</a:t>
            </a:r>
          </a:p>
          <a:p>
            <a:pPr marL="0" indent="54863">
              <a:lnSpc>
                <a:spcPct val="100000"/>
              </a:lnSpc>
              <a:spcBef>
                <a:spcPts val="229"/>
              </a:spcBef>
            </a:pP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Net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alan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perçin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zayıflaması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çıkarıldıktan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4" dirty="0">
                <a:solidFill>
                  <a:srgbClr val="000000"/>
                </a:solidFill>
                <a:latin typeface="Arial"/>
                <a:ea typeface="Arial"/>
              </a:rPr>
              <a:t>sonra</a:t>
            </a:r>
          </a:p>
          <a:p>
            <a:pPr marL="0">
              <a:lnSpc>
                <a:spcPct val="100000"/>
              </a:lnSpc>
            </a:pP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bulunan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alandır</a:t>
            </a:r>
            <a:r>
              <a:rPr lang="en-US" altLang="zh-CN" sz="2400" spc="-15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5"/>
          <p:cNvSpPr txBox="1"/>
          <p:nvPr/>
        </p:nvSpPr>
        <p:spPr>
          <a:xfrm>
            <a:off x="3187319" y="228055"/>
            <a:ext cx="4123280" cy="48768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505711" y="1002283"/>
            <a:ext cx="746142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24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Kaynaklı</a:t>
            </a:r>
            <a:r>
              <a:rPr lang="en-US" altLang="zh-CN" sz="2400" b="1" spc="-8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birleşimler:</a:t>
            </a:r>
            <a:r>
              <a:rPr lang="en-US" altLang="zh-CN" sz="2400" b="1" spc="-85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Çelik</a:t>
            </a:r>
            <a:r>
              <a:rPr lang="en-US" altLang="zh-CN" sz="2400" spc="-85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elemanlarının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789176" y="1548561"/>
            <a:ext cx="558319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birleştirilmesinde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yaygın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kullanılır.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505711" y="2173401"/>
            <a:ext cx="746380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940308" algn="l"/>
                <a:tab pos="1903729" algn="l"/>
                <a:tab pos="3340861" algn="l"/>
                <a:tab pos="4779898" algn="l"/>
                <a:tab pos="6371208" algn="l"/>
              </a:tabLst>
            </a:pPr>
            <a:r>
              <a:rPr lang="en-US" altLang="zh-CN" sz="1900" spc="-48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8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200" dirty="0">
                <a:solidFill>
                  <a:srgbClr val="000000"/>
                </a:solidFill>
                <a:latin typeface="Arial"/>
                <a:ea typeface="Arial"/>
              </a:rPr>
              <a:t>İki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çelik	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elemanı	birbirine	bağlayan	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kaynak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789176" y="2721930"/>
            <a:ext cx="3297025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parçalarına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b="1" dirty="0">
                <a:solidFill>
                  <a:srgbClr val="BF0000"/>
                </a:solidFill>
                <a:latin typeface="Arial"/>
                <a:ea typeface="Arial"/>
              </a:rPr>
              <a:t>Dikiş</a:t>
            </a:r>
            <a:r>
              <a:rPr lang="en-US" altLang="zh-CN" sz="2400" b="1" spc="-13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denir.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760220" y="3347135"/>
            <a:ext cx="720807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1.</a:t>
            </a:r>
            <a:r>
              <a:rPr lang="en-US" altLang="zh-CN" sz="2400" spc="16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Ucuca</a:t>
            </a:r>
            <a:r>
              <a:rPr lang="en-US" altLang="zh-CN" sz="2400" spc="160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dikişler:</a:t>
            </a:r>
            <a:r>
              <a:rPr lang="en-US" altLang="zh-CN" sz="2400" spc="164" dirty="0">
                <a:solidFill>
                  <a:srgbClr val="BF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Aynı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yönde</a:t>
            </a:r>
            <a:r>
              <a:rPr lang="en-US" altLang="zh-CN" sz="2400" spc="164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devam</a:t>
            </a:r>
            <a:r>
              <a:rPr lang="en-US" altLang="zh-CN" sz="2400" spc="160" dirty="0">
                <a:solidFill>
                  <a:srgbClr val="000000"/>
                </a:solidFill>
                <a:latin typeface="Arial"/>
                <a:cs typeface="Arial"/>
              </a:rPr>
              <a:t> 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eden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789176" y="3895664"/>
            <a:ext cx="7064517" cy="15397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uçları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kaynatılarak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oluşturulan</a:t>
            </a:r>
            <a:r>
              <a:rPr lang="en-US" altLang="zh-CN" sz="24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dikişlerdir.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39"/>
              </a:lnSpc>
            </a:pPr>
            <a:endParaRPr lang="en-US" dirty="0" smtClean="0"/>
          </a:p>
          <a:p>
            <a:pPr marL="0" indent="54863">
              <a:lnSpc>
                <a:spcPct val="100000"/>
              </a:lnSpc>
            </a:pPr>
            <a:r>
              <a:rPr lang="en-US" altLang="zh-CN" sz="2400" spc="85" dirty="0">
                <a:solidFill>
                  <a:srgbClr val="BF0000"/>
                </a:solidFill>
                <a:latin typeface="Arial"/>
                <a:ea typeface="Arial"/>
              </a:rPr>
              <a:t>2</a:t>
            </a:r>
            <a:r>
              <a:rPr lang="en-US" altLang="zh-CN" sz="2400" spc="40" dirty="0">
                <a:solidFill>
                  <a:srgbClr val="BF0000"/>
                </a:solidFill>
                <a:latin typeface="Arial"/>
                <a:ea typeface="Arial"/>
              </a:rPr>
              <a:t>.</a:t>
            </a:r>
            <a:r>
              <a:rPr lang="en-US" altLang="zh-CN" sz="2400" spc="4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BF0000"/>
                </a:solidFill>
                <a:latin typeface="Arial"/>
                <a:ea typeface="Arial"/>
              </a:rPr>
              <a:t>Açı</a:t>
            </a:r>
            <a:r>
              <a:rPr lang="en-US" altLang="zh-CN" sz="2400" spc="4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BF0000"/>
                </a:solidFill>
                <a:latin typeface="Arial"/>
                <a:ea typeface="Arial"/>
              </a:rPr>
              <a:t>kaynağı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ea typeface="Arial"/>
              </a:rPr>
              <a:t>:</a:t>
            </a:r>
            <a:r>
              <a:rPr lang="en-US" altLang="zh-CN" sz="2400" spc="44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Birbirine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75" dirty="0">
                <a:solidFill>
                  <a:srgbClr val="000000"/>
                </a:solidFill>
                <a:latin typeface="Arial"/>
                <a:ea typeface="Arial"/>
              </a:rPr>
              <a:t>dik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8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eğik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spc="69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</a:p>
          <a:p>
            <a:pPr>
              <a:lnSpc>
                <a:spcPts val="143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bağlanan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parçaların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birleştirilmesinde</a:t>
            </a:r>
            <a:r>
              <a:rPr lang="en-US" altLang="zh-CN" sz="24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uygulanır.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3"/>
          <p:cNvSpPr txBox="1"/>
          <p:nvPr/>
        </p:nvSpPr>
        <p:spPr>
          <a:xfrm>
            <a:off x="1289558" y="0"/>
            <a:ext cx="7593070" cy="405401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89776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4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  <a:p>
            <a:pPr marL="0" hangingPunct="0">
              <a:lnSpc>
                <a:spcPct val="166666"/>
              </a:lnSpc>
              <a:spcBef>
                <a:spcPts val="245"/>
              </a:spcBef>
            </a:pPr>
            <a:r>
              <a:rPr lang="en-US" altLang="zh-CN" sz="1900" spc="-5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4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spc="-35" dirty="0">
                <a:solidFill>
                  <a:srgbClr val="BF0000"/>
                </a:solidFill>
                <a:latin typeface="Arial"/>
                <a:ea typeface="Arial"/>
              </a:rPr>
              <a:t>Kaynak</a:t>
            </a:r>
            <a:r>
              <a:rPr lang="en-US" altLang="zh-CN" sz="2400" spc="-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30" dirty="0">
                <a:solidFill>
                  <a:srgbClr val="BF0000"/>
                </a:solidFill>
                <a:latin typeface="Arial"/>
                <a:ea typeface="Arial"/>
              </a:rPr>
              <a:t>hesaplamalarında</a:t>
            </a:r>
            <a:r>
              <a:rPr lang="en-US" altLang="zh-CN" sz="2400" spc="-2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30" dirty="0">
                <a:solidFill>
                  <a:srgbClr val="BF0000"/>
                </a:solidFill>
                <a:latin typeface="Arial"/>
                <a:ea typeface="Arial"/>
              </a:rPr>
              <a:t>dikkat</a:t>
            </a:r>
            <a:r>
              <a:rPr lang="en-US" altLang="zh-CN" sz="2400" spc="-1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30" dirty="0">
                <a:solidFill>
                  <a:srgbClr val="BF0000"/>
                </a:solidFill>
                <a:latin typeface="Arial"/>
                <a:ea typeface="Arial"/>
              </a:rPr>
              <a:t>edilecek</a:t>
            </a:r>
            <a:r>
              <a:rPr lang="en-US" altLang="zh-CN" sz="2400" spc="-2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spc="-25" dirty="0">
                <a:solidFill>
                  <a:srgbClr val="BF0000"/>
                </a:solidFill>
                <a:latin typeface="Arial"/>
                <a:ea typeface="Arial"/>
              </a:rPr>
              <a:t>noktalar</a:t>
            </a:r>
            <a:r>
              <a:rPr lang="en-US" altLang="zh-CN" sz="2400" spc="-20" dirty="0">
                <a:solidFill>
                  <a:srgbClr val="BF0000"/>
                </a:solidFill>
                <a:latin typeface="Arial"/>
                <a:ea typeface="Arial"/>
              </a:rPr>
              <a:t>: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1.Dikiş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kalınlığı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(a)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en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az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3mm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veya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a=0.7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min</a:t>
            </a:r>
            <a:r>
              <a:rPr lang="en-US" altLang="zh-CN" sz="1600" spc="-1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2.Dikiş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boyu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;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L=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L’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–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2a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hesaplanır.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Ayrıca</a:t>
            </a:r>
          </a:p>
          <a:p>
            <a:pPr>
              <a:lnSpc>
                <a:spcPts val="709"/>
              </a:lnSpc>
            </a:pPr>
            <a:endParaRPr lang="en-US" dirty="0" smtClean="0"/>
          </a:p>
          <a:p>
            <a:pPr marL="0" indent="283463">
              <a:lnSpc>
                <a:spcPct val="100000"/>
              </a:lnSpc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kaynak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boyu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15a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≤</a:t>
            </a:r>
            <a:r>
              <a:rPr lang="en-US" altLang="zh-CN" sz="2400" spc="-3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≤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60a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arasında</a:t>
            </a:r>
            <a:r>
              <a:rPr lang="en-US" altLang="zh-CN" sz="2400" spc="-3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olmalıdır.</a:t>
            </a:r>
          </a:p>
          <a:p>
            <a:pPr>
              <a:lnSpc>
                <a:spcPts val="1000"/>
              </a:lnSpc>
            </a:pPr>
            <a:endParaRPr lang="en-US" dirty="0" smtClean="0"/>
          </a:p>
          <a:p>
            <a:pPr>
              <a:lnSpc>
                <a:spcPts val="1069"/>
              </a:lnSpc>
            </a:pPr>
            <a:endParaRPr lang="en-US" dirty="0" smtClean="0"/>
          </a:p>
          <a:p>
            <a:pPr marL="0">
              <a:lnSpc>
                <a:spcPct val="112083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3.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Kaynak</a:t>
            </a:r>
            <a:r>
              <a:rPr lang="en-US" altLang="zh-CN" sz="2400" spc="5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alanı</a:t>
            </a:r>
            <a:r>
              <a:rPr lang="en-US" altLang="zh-CN" sz="2400" spc="6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1600" dirty="0">
                <a:solidFill>
                  <a:srgbClr val="000000"/>
                </a:solidFill>
                <a:latin typeface="Arial"/>
                <a:ea typeface="Arial"/>
              </a:rPr>
              <a:t>k</a:t>
            </a:r>
            <a:r>
              <a:rPr lang="en-US" altLang="zh-CN" sz="16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L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hesaplanır.</a:t>
            </a:r>
          </a:p>
          <a:p>
            <a:pPr>
              <a:lnSpc>
                <a:spcPts val="1660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4.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Kaynak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hesaplarında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emniyet</a:t>
            </a:r>
            <a:r>
              <a:rPr lang="en-US" altLang="zh-CN" sz="2400" spc="5" dirty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BF0000"/>
                </a:solidFill>
                <a:latin typeface="Arial"/>
                <a:ea typeface="Arial"/>
              </a:rPr>
              <a:t>gerilmeleri: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542541" y="4302433"/>
            <a:ext cx="5000088" cy="4236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5833"/>
              </a:lnSpc>
              <a:tabLst>
                <a:tab pos="2932811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Çekme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	</a:t>
            </a:r>
            <a:r>
              <a:rPr lang="zh-CN" altLang="en-US" sz="2400" spc="-135" dirty="0">
                <a:solidFill>
                  <a:srgbClr val="000000"/>
                </a:solidFill>
                <a:latin typeface="宋体"/>
                <a:ea typeface="宋体"/>
              </a:rPr>
              <a:t>Ꝭ</a:t>
            </a:r>
            <a:r>
              <a:rPr lang="en-US" altLang="zh-CN" sz="1600" spc="-64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75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-64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542541" y="4927832"/>
            <a:ext cx="4982766" cy="4236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5833"/>
              </a:lnSpc>
              <a:tabLst>
                <a:tab pos="291452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Basma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	</a:t>
            </a:r>
            <a:r>
              <a:rPr lang="zh-CN" altLang="en-US" sz="2400" spc="-135" dirty="0">
                <a:solidFill>
                  <a:srgbClr val="000000"/>
                </a:solidFill>
                <a:latin typeface="宋体"/>
                <a:ea typeface="宋体"/>
              </a:rPr>
              <a:t>Ꝭ</a:t>
            </a:r>
            <a:r>
              <a:rPr lang="en-US" altLang="zh-CN" sz="1600" spc="-64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85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-6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542541" y="5552392"/>
            <a:ext cx="4966002" cy="4236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5833"/>
              </a:lnSpc>
              <a:tabLst>
                <a:tab pos="289928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Eğilme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	</a:t>
            </a:r>
            <a:r>
              <a:rPr lang="zh-CN" altLang="en-US" sz="2400" spc="-139" dirty="0">
                <a:solidFill>
                  <a:srgbClr val="000000"/>
                </a:solidFill>
                <a:latin typeface="宋体"/>
                <a:ea typeface="宋体"/>
              </a:rPr>
              <a:t>Ꝭ</a:t>
            </a:r>
            <a:r>
              <a:rPr lang="en-US" altLang="zh-CN" sz="1600" spc="-6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80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-64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542541" y="6177842"/>
            <a:ext cx="4982766" cy="4236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15833"/>
              </a:lnSpc>
              <a:tabLst>
                <a:tab pos="291452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durumunda	</a:t>
            </a:r>
            <a:r>
              <a:rPr lang="zh-CN" altLang="en-US" sz="2400" spc="-135" dirty="0">
                <a:solidFill>
                  <a:srgbClr val="000000"/>
                </a:solidFill>
                <a:latin typeface="宋体"/>
                <a:ea typeface="宋体"/>
              </a:rPr>
              <a:t>Ꝭ</a:t>
            </a:r>
            <a:r>
              <a:rPr lang="en-US" altLang="zh-CN" sz="1600" spc="-64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  <a:r>
              <a:rPr lang="en-US" altLang="zh-CN" sz="1600" spc="-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0" dirty="0">
                <a:solidFill>
                  <a:srgbClr val="000000"/>
                </a:solidFill>
                <a:latin typeface="Arial"/>
                <a:ea typeface="Arial"/>
              </a:rPr>
              <a:t>=</a:t>
            </a:r>
            <a:r>
              <a:rPr lang="en-US" altLang="zh-CN" sz="2400" spc="-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0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-75" dirty="0">
                <a:solidFill>
                  <a:srgbClr val="000000"/>
                </a:solidFill>
                <a:latin typeface="Arial"/>
                <a:ea typeface="Arial"/>
              </a:rPr>
              <a:t>65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89" dirty="0">
                <a:solidFill>
                  <a:srgbClr val="000000"/>
                </a:solidFill>
                <a:latin typeface="Arial"/>
                <a:ea typeface="Arial"/>
              </a:rPr>
              <a:t>σ</a:t>
            </a:r>
            <a:r>
              <a:rPr lang="en-US" altLang="zh-CN" sz="1600" spc="-60" dirty="0">
                <a:solidFill>
                  <a:srgbClr val="000000"/>
                </a:solidFill>
                <a:latin typeface="Arial"/>
                <a:ea typeface="Arial"/>
              </a:rPr>
              <a:t>em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9"/>
          <p:cNvSpPr txBox="1"/>
          <p:nvPr/>
        </p:nvSpPr>
        <p:spPr>
          <a:xfrm>
            <a:off x="1433449" y="271471"/>
            <a:ext cx="7509240" cy="336522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1753870">
              <a:lnSpc>
                <a:spcPct val="100000"/>
              </a:lnSpc>
            </a:pP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Ekyeri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ve</a:t>
            </a:r>
            <a:r>
              <a:rPr lang="en-US" altLang="zh-CN" sz="3200" b="1" spc="-30" dirty="0">
                <a:solidFill>
                  <a:srgbClr val="552112"/>
                </a:solidFill>
                <a:latin typeface="Arial"/>
                <a:cs typeface="Arial"/>
              </a:rPr>
              <a:t> </a:t>
            </a:r>
            <a:r>
              <a:rPr lang="en-US" altLang="zh-CN" sz="3200" b="1" dirty="0">
                <a:solidFill>
                  <a:srgbClr val="552112"/>
                </a:solidFill>
                <a:latin typeface="Arial"/>
                <a:ea typeface="Arial"/>
              </a:rPr>
              <a:t>Bağlantılar</a:t>
            </a:r>
          </a:p>
          <a:p>
            <a:pPr>
              <a:lnSpc>
                <a:spcPts val="1289"/>
              </a:lnSpc>
            </a:pPr>
            <a:endParaRPr lang="en-US" dirty="0" smtClean="0"/>
          </a:p>
          <a:p>
            <a:pPr marL="283844" indent="-283844" hangingPunct="0">
              <a:lnSpc>
                <a:spcPct val="14833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405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Ahşap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yapı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elemanlarında</a:t>
            </a:r>
            <a:r>
              <a:rPr lang="en-US" altLang="zh-CN" sz="2400" spc="-139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kullanılan</a:t>
            </a:r>
            <a:r>
              <a:rPr lang="en-US" altLang="zh-CN" sz="2400" spc="-14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birleşimler</a:t>
            </a:r>
            <a:r>
              <a:rPr lang="en-US" altLang="zh-CN" sz="2400" spc="-14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dişli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yuvalı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birleşimler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60" dirty="0">
                <a:solidFill>
                  <a:srgbClr val="000000"/>
                </a:solidFill>
                <a:latin typeface="Arial"/>
                <a:ea typeface="Arial"/>
              </a:rPr>
              <a:t>adını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4" dirty="0">
                <a:solidFill>
                  <a:srgbClr val="000000"/>
                </a:solidFill>
                <a:latin typeface="Arial"/>
                <a:ea typeface="Arial"/>
              </a:rPr>
              <a:t>alır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Birleşim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ea typeface="Arial"/>
              </a:rPr>
              <a:t>araçları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ise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çiviler,</a:t>
            </a:r>
            <a:r>
              <a:rPr lang="en-US" altLang="zh-CN" sz="2400" spc="-9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bulonlar,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kamalar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1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tutkallardır.</a:t>
            </a:r>
          </a:p>
          <a:p>
            <a:pPr>
              <a:lnSpc>
                <a:spcPts val="1339"/>
              </a:lnSpc>
            </a:pPr>
            <a:endParaRPr lang="en-US" dirty="0" smtClean="0"/>
          </a:p>
          <a:p>
            <a:pPr marL="0">
              <a:lnSpc>
                <a:spcPct val="100000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379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Dişli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yuvalı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birleşimler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dişli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135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çift</a:t>
            </a:r>
            <a:r>
              <a:rPr lang="en-US" altLang="zh-CN" sz="2400" spc="129" dirty="0">
                <a:solidFill>
                  <a:srgbClr val="000000"/>
                </a:solidFill>
                <a:latin typeface="Arial"/>
                <a:cs typeface="Arial"/>
              </a:rPr>
              <a:t> 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dişli</a:t>
            </a:r>
          </a:p>
          <a:p>
            <a:pPr>
              <a:lnSpc>
                <a:spcPts val="1439"/>
              </a:lnSpc>
            </a:pPr>
            <a:endParaRPr lang="en-US" dirty="0" smtClean="0"/>
          </a:p>
          <a:p>
            <a:pPr marL="0" indent="283844">
              <a:lnSpc>
                <a:spcPct val="100000"/>
              </a:lnSpc>
            </a:pP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birleşimler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4" dirty="0">
                <a:solidFill>
                  <a:srgbClr val="000000"/>
                </a:solidFill>
                <a:latin typeface="Arial"/>
                <a:ea typeface="Arial"/>
              </a:rPr>
              <a:t>şeklinde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ea typeface="Arial"/>
              </a:rPr>
              <a:t>olabilir</a:t>
            </a:r>
            <a:r>
              <a:rPr lang="en-US" altLang="zh-CN" sz="2400" spc="5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  <a:r>
              <a:rPr lang="en-US" altLang="zh-CN" sz="2400" spc="2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40" dirty="0">
                <a:solidFill>
                  <a:srgbClr val="000000"/>
                </a:solidFill>
                <a:latin typeface="Arial"/>
                <a:ea typeface="Arial"/>
              </a:rPr>
              <a:t>Bu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ea typeface="Arial"/>
              </a:rPr>
              <a:t>birleşimler</a:t>
            </a:r>
            <a:r>
              <a:rPr lang="en-US" altLang="zh-CN" sz="2400" spc="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30" dirty="0">
                <a:solidFill>
                  <a:srgbClr val="000000"/>
                </a:solidFill>
                <a:latin typeface="Arial"/>
                <a:ea typeface="Arial"/>
              </a:rPr>
              <a:t>genellikle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717294" y="3819575"/>
            <a:ext cx="7254693" cy="3657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>
              <a:lnSpc>
                <a:spcPct val="100000"/>
              </a:lnSpc>
              <a:tabLst>
                <a:tab pos="944879" algn="l"/>
                <a:tab pos="3147314" algn="l"/>
                <a:tab pos="4601464" algn="l"/>
                <a:tab pos="5378703" algn="l"/>
              </a:tabLst>
            </a:pP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çatı	makaslarının	</a:t>
            </a:r>
            <a:r>
              <a:rPr lang="en-US" altLang="zh-CN" sz="2400" spc="-5" dirty="0">
                <a:solidFill>
                  <a:srgbClr val="000000"/>
                </a:solidFill>
                <a:latin typeface="Arial"/>
                <a:ea typeface="Arial"/>
              </a:rPr>
              <a:t>mesnet	ve	düğümlerinin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433449" y="4368596"/>
            <a:ext cx="7509204" cy="163057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indent="283844">
              <a:lnSpc>
                <a:spcPct val="100000"/>
              </a:lnSpc>
            </a:pP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bağlanmasında</a:t>
            </a:r>
            <a:r>
              <a:rPr lang="en-US" altLang="zh-CN" sz="2400" spc="5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spc="-10" dirty="0">
                <a:solidFill>
                  <a:srgbClr val="000000"/>
                </a:solidFill>
                <a:latin typeface="Arial"/>
                <a:ea typeface="Arial"/>
              </a:rPr>
              <a:t>kullanılır</a:t>
            </a:r>
            <a:r>
              <a:rPr lang="en-US" altLang="zh-CN" sz="2400" spc="10" dirty="0">
                <a:solidFill>
                  <a:srgbClr val="000000"/>
                </a:solidFill>
                <a:latin typeface="Arial"/>
                <a:ea typeface="Arial"/>
              </a:rPr>
              <a:t>.</a:t>
            </a:r>
          </a:p>
          <a:p>
            <a:pPr>
              <a:lnSpc>
                <a:spcPts val="1319"/>
              </a:lnSpc>
            </a:pPr>
            <a:endParaRPr lang="en-US" dirty="0" smtClean="0"/>
          </a:p>
          <a:p>
            <a:pPr marL="283844" indent="-283844" hangingPunct="0">
              <a:lnSpc>
                <a:spcPct val="149583"/>
              </a:lnSpc>
            </a:pPr>
            <a:r>
              <a:rPr lang="en-US" altLang="zh-CN" sz="1900" dirty="0">
                <a:solidFill>
                  <a:srgbClr val="3790A6"/>
                </a:solidFill>
                <a:latin typeface="Wingdings"/>
                <a:ea typeface="Wingdings"/>
              </a:rPr>
              <a:t></a:t>
            </a:r>
            <a:r>
              <a:rPr lang="en-US" altLang="zh-CN" sz="1900" spc="-100" dirty="0">
                <a:solidFill>
                  <a:srgbClr val="3790A6"/>
                </a:solidFill>
                <a:latin typeface="Wingdings"/>
                <a:cs typeface="Wingdings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Çivili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bağlantılar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kesmeye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çalıştıklarından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tek</a:t>
            </a:r>
            <a:r>
              <a:rPr lang="en-US" altLang="zh-CN" sz="2400" spc="-3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ve</a:t>
            </a:r>
            <a:r>
              <a:rPr lang="en-US" altLang="zh-CN" sz="2400" spc="-4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çift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tesirli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olarak</a:t>
            </a:r>
            <a:r>
              <a:rPr lang="en-US" altLang="zh-CN" sz="2400" spc="-154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lang="en-US" altLang="zh-CN" sz="2400" dirty="0">
                <a:solidFill>
                  <a:srgbClr val="000000"/>
                </a:solidFill>
                <a:latin typeface="Arial"/>
                <a:ea typeface="Arial"/>
              </a:rPr>
              <a:t>hesaplanırlar.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2673729" y="1190201"/>
            <a:ext cx="5350597" cy="264431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835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 indent="828421"/>
            <a:r>
              <a:rPr lang="en-US" altLang="zh-CN" sz="3600" b="1" spc="-20" dirty="0" err="1" smtClean="0">
                <a:solidFill>
                  <a:srgbClr val="BF0000"/>
                </a:solidFill>
                <a:latin typeface="Arial"/>
                <a:ea typeface="Arial"/>
              </a:rPr>
              <a:t>Kesit</a:t>
            </a:r>
            <a:r>
              <a:rPr lang="en-US" altLang="zh-CN" sz="3600" b="1" spc="-10" dirty="0" smtClean="0">
                <a:solidFill>
                  <a:srgbClr val="BF0000"/>
                </a:solidFill>
                <a:latin typeface="Arial"/>
                <a:cs typeface="Arial"/>
              </a:rPr>
              <a:t> </a:t>
            </a:r>
            <a:r>
              <a:rPr lang="en-US" altLang="zh-CN" sz="3600" b="1" spc="-15" dirty="0" err="1" smtClean="0">
                <a:solidFill>
                  <a:srgbClr val="BF0000"/>
                </a:solidFill>
                <a:latin typeface="Arial"/>
                <a:ea typeface="Arial"/>
              </a:rPr>
              <a:t>Tesirleri</a:t>
            </a:r>
            <a:endParaRPr lang="en-US" altLang="zh-CN" sz="3600" b="1" spc="-15" dirty="0">
              <a:solidFill>
                <a:srgbClr val="BF0000"/>
              </a:solidFill>
              <a:latin typeface="Arial"/>
              <a:ea typeface="Arial"/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000"/>
              </a:lnSpc>
            </a:pPr>
            <a:endParaRPr lang="en-US" dirty="0" smtClean="0">
              <a:solidFill>
                <a:prstClr val="black"/>
              </a:solidFill>
            </a:endParaRPr>
          </a:p>
          <a:p>
            <a:pPr>
              <a:lnSpc>
                <a:spcPts val="1460"/>
              </a:lnSpc>
            </a:pPr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762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861</Words>
  <Application>Microsoft Office PowerPoint</Application>
  <PresentationFormat>Ekran Gösterisi (4:3)</PresentationFormat>
  <Paragraphs>235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Eylem</dc:creator>
  <cp:lastModifiedBy>fenbil</cp:lastModifiedBy>
  <cp:revision>6</cp:revision>
  <dcterms:created xsi:type="dcterms:W3CDTF">2011-01-21T15:00:27Z</dcterms:created>
  <dcterms:modified xsi:type="dcterms:W3CDTF">2020-01-10T12:29:34Z</dcterms:modified>
</cp:coreProperties>
</file>