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4FDFCB-3B66-464C-A80E-51B15683EF15}" type="datetimeFigureOut">
              <a:rPr lang="tr-TR" smtClean="0"/>
              <a:t>7.02.2018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10A612-D9C3-46FD-B624-B5B9F34DAD01}" type="slidenum">
              <a:rPr lang="tr-TR" smtClean="0"/>
              <a:t>‹#›</a:t>
            </a:fld>
            <a:endParaRPr lang="tr-TR"/>
          </a:p>
        </p:txBody>
      </p:sp>
    </p:spTree>
    <p:extLst>
      <p:ext uri="{BB962C8B-B14F-4D97-AF65-F5344CB8AC3E}">
        <p14:creationId xmlns:p14="http://schemas.microsoft.com/office/powerpoint/2010/main" val="2877353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05521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309377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439139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862338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00944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649025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AE33FBF-6376-45B6-8475-78B49AE776EB}" type="datetimeFigureOut">
              <a:rPr lang="tr-TR" smtClean="0"/>
              <a:t>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3830701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E33FBF-6376-45B6-8475-78B49AE776EB}" type="datetimeFigureOut">
              <a:rPr lang="tr-TR" smtClean="0"/>
              <a:t>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892267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E33FBF-6376-45B6-8475-78B49AE776EB}" type="datetimeFigureOut">
              <a:rPr lang="tr-TR" smtClean="0"/>
              <a:t>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3058527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903406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55167" y="477847"/>
            <a:ext cx="7501600" cy="11432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1155167"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5015605"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168095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E33FBF-6376-45B6-8475-78B49AE776EB}" type="datetimeFigureOut">
              <a:rPr lang="tr-TR" smtClean="0"/>
              <a:t>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1684578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AE33FBF-6376-45B6-8475-78B49AE776EB}" type="datetimeFigureOut">
              <a:rPr lang="tr-TR" smtClean="0"/>
              <a:t>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816241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E33FBF-6376-45B6-8475-78B49AE776EB}" type="datetimeFigureOut">
              <a:rPr lang="tr-TR" smtClean="0"/>
              <a:t>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2527794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E33FBF-6376-45B6-8475-78B49AE776EB}" type="datetimeFigureOut">
              <a:rPr lang="tr-TR" smtClean="0"/>
              <a:t>7.02.2018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1135640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E33FBF-6376-45B6-8475-78B49AE776EB}" type="datetimeFigureOut">
              <a:rPr lang="tr-TR" smtClean="0"/>
              <a:t>7.02.2018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1476339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E33FBF-6376-45B6-8475-78B49AE776EB}" type="datetimeFigureOut">
              <a:rPr lang="tr-TR" smtClean="0"/>
              <a:t>7.02.2018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1378720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AE33FBF-6376-45B6-8475-78B49AE776EB}" type="datetimeFigureOut">
              <a:rPr lang="tr-TR" smtClean="0"/>
              <a:t>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248392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AE33FBF-6376-45B6-8475-78B49AE776EB}" type="datetimeFigureOut">
              <a:rPr lang="tr-TR" smtClean="0"/>
              <a:t>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BF5A7C-02C4-4918-B160-1D74E4688A03}" type="slidenum">
              <a:rPr lang="tr-TR" smtClean="0"/>
              <a:t>‹#›</a:t>
            </a:fld>
            <a:endParaRPr lang="tr-TR"/>
          </a:p>
        </p:txBody>
      </p:sp>
    </p:spTree>
    <p:extLst>
      <p:ext uri="{BB962C8B-B14F-4D97-AF65-F5344CB8AC3E}">
        <p14:creationId xmlns:p14="http://schemas.microsoft.com/office/powerpoint/2010/main" val="200574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33FBF-6376-45B6-8475-78B49AE776EB}" type="datetimeFigureOut">
              <a:rPr lang="tr-TR" smtClean="0"/>
              <a:t>7.02.2018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F5A7C-02C4-4918-B160-1D74E4688A03}" type="slidenum">
              <a:rPr lang="tr-TR" smtClean="0"/>
              <a:t>‹#›</a:t>
            </a:fld>
            <a:endParaRPr lang="tr-TR"/>
          </a:p>
        </p:txBody>
      </p:sp>
    </p:spTree>
    <p:extLst>
      <p:ext uri="{BB962C8B-B14F-4D97-AF65-F5344CB8AC3E}">
        <p14:creationId xmlns:p14="http://schemas.microsoft.com/office/powerpoint/2010/main" val="719894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638619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İletişimci </a:t>
            </a:r>
            <a:r>
              <a:rPr lang="tr-TR" dirty="0" smtClean="0"/>
              <a:t/>
            </a:r>
            <a:br>
              <a:rPr lang="tr-TR" dirty="0" smtClean="0"/>
            </a:br>
            <a:r>
              <a:rPr lang="tr-TR" dirty="0" smtClean="0"/>
              <a:t>Yaklaşım</a:t>
            </a:r>
            <a:endParaRPr dirty="0"/>
          </a:p>
        </p:txBody>
      </p:sp>
    </p:spTree>
    <p:extLst>
      <p:ext uri="{BB962C8B-B14F-4D97-AF65-F5344CB8AC3E}">
        <p14:creationId xmlns:p14="http://schemas.microsoft.com/office/powerpoint/2010/main" val="2951663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155167" y="729674"/>
            <a:ext cx="7501600" cy="891373"/>
          </a:xfrm>
          <a:prstGeom prst="rect">
            <a:avLst/>
          </a:prstGeom>
        </p:spPr>
        <p:txBody>
          <a:bodyPr spcFirstLastPara="1" vert="horz" wrap="square" lIns="121900" tIns="121900" rIns="121900" bIns="121900" rtlCol="0" anchor="b" anchorCtr="0">
            <a:noAutofit/>
          </a:bodyPr>
          <a:lstStyle/>
          <a:p>
            <a:r>
              <a:rPr lang="tr-TR" b="1" dirty="0" smtClean="0"/>
              <a:t>İletişimci </a:t>
            </a:r>
            <a:r>
              <a:rPr lang="tr-TR" b="1" dirty="0" smtClean="0"/>
              <a:t>Yaklaşım</a:t>
            </a:r>
            <a:endParaRPr lang="tr-TR" dirty="0"/>
          </a:p>
        </p:txBody>
      </p:sp>
      <p:sp>
        <p:nvSpPr>
          <p:cNvPr id="64" name="Shape 64"/>
          <p:cNvSpPr txBox="1">
            <a:spLocks noGrp="1"/>
          </p:cNvSpPr>
          <p:nvPr>
            <p:ph type="body" idx="1"/>
          </p:nvPr>
        </p:nvSpPr>
        <p:spPr>
          <a:xfrm>
            <a:off x="1027004" y="2100018"/>
            <a:ext cx="7757925" cy="3386381"/>
          </a:xfrm>
          <a:prstGeom prst="rect">
            <a:avLst/>
          </a:prstGeom>
        </p:spPr>
        <p:txBody>
          <a:bodyPr spcFirstLastPara="1" vert="horz" wrap="square" lIns="121900" tIns="121900" rIns="121900" bIns="121900" rtlCol="0" anchor="t" anchorCtr="0">
            <a:noAutofit/>
          </a:bodyPr>
          <a:lstStyle/>
          <a:p>
            <a:pPr marL="186262" indent="0">
              <a:buNone/>
            </a:pPr>
            <a:r>
              <a:rPr lang="tr-TR" dirty="0"/>
              <a:t>Yıllarca süren, en uygun yabancı dil öğretim yöntemini bulma çabaları, uygulanan tüm yolların olumlu ve olumsuz yönlerini göz önünde bulundurarak yeni bir yöntemin doğmasına yol açmıştır. Büyük umutlarla oluşturulan bu yöntem, </a:t>
            </a:r>
            <a:r>
              <a:rPr lang="tr-TR" b="1" i="1" dirty="0"/>
              <a:t>İletişimci </a:t>
            </a:r>
            <a:r>
              <a:rPr lang="tr-TR" b="1" i="1" dirty="0" err="1"/>
              <a:t>Yaklaşım</a:t>
            </a:r>
            <a:r>
              <a:rPr lang="tr-TR" dirty="0" err="1"/>
              <a:t>’dır</a:t>
            </a:r>
            <a:r>
              <a:rPr lang="tr-TR" dirty="0"/>
              <a:t> (</a:t>
            </a:r>
            <a:r>
              <a:rPr lang="tr-TR" dirty="0" err="1"/>
              <a:t>Communicative</a:t>
            </a:r>
            <a:r>
              <a:rPr lang="tr-TR" dirty="0"/>
              <a:t> </a:t>
            </a:r>
            <a:r>
              <a:rPr lang="tr-TR" dirty="0" err="1"/>
              <a:t>Approach</a:t>
            </a:r>
            <a:r>
              <a:rPr lang="tr-TR" dirty="0"/>
              <a:t>). Adından da anlaşılacağı gibi bu yönteme göre dil, özellikle ve öncelikle iletişim kurmak içindir.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pic>
        <p:nvPicPr>
          <p:cNvPr id="3" name="Resim 2"/>
          <p:cNvPicPr>
            <a:picLocks noChangeAspect="1"/>
          </p:cNvPicPr>
          <p:nvPr/>
        </p:nvPicPr>
        <p:blipFill>
          <a:blip r:embed="rId3"/>
          <a:stretch>
            <a:fillRect/>
          </a:stretch>
        </p:blipFill>
        <p:spPr>
          <a:xfrm rot="203817">
            <a:off x="9057756" y="599404"/>
            <a:ext cx="2157954" cy="2424725"/>
          </a:xfrm>
          <a:prstGeom prst="rect">
            <a:avLst/>
          </a:prstGeom>
        </p:spPr>
      </p:pic>
    </p:spTree>
    <p:extLst>
      <p:ext uri="{BB962C8B-B14F-4D97-AF65-F5344CB8AC3E}">
        <p14:creationId xmlns:p14="http://schemas.microsoft.com/office/powerpoint/2010/main" val="2196278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905084" y="863401"/>
            <a:ext cx="7757925" cy="4692668"/>
          </a:xfrm>
          <a:prstGeom prst="rect">
            <a:avLst/>
          </a:prstGeom>
        </p:spPr>
        <p:txBody>
          <a:bodyPr spcFirstLastPara="1" vert="horz" wrap="square" lIns="121900" tIns="121900" rIns="121900" bIns="121900" rtlCol="0" anchor="t" anchorCtr="0">
            <a:noAutofit/>
          </a:bodyPr>
          <a:lstStyle/>
          <a:p>
            <a:pPr marL="186262" indent="0">
              <a:buNone/>
            </a:pPr>
            <a:r>
              <a:rPr lang="tr-TR" sz="2400" dirty="0"/>
              <a:t>İletişimci yaklaşıma göre, dilin işlevselliği önemlidir ve her işlev için çeşitli yapılar vardır. Bu yaklaşımda öğrenme süreci basit yapılarla başlar ve öğrenciler hedef dildeki yetkinliklerini artırınca daha karmaşık yapıların öğretimine geçilir. Dil öğrenmenin özünde yatan başlıca amaç dilin temel işlevi olan yazılı ve sözlü iletişimin sağlanmasıdır. Dilin kurallarının bilinmesinden öte, bir iletişim aracı olarak kullanılması önemlidir.  Ancak, iletişim yeterliliği dilbilgisi yeterliliğini de zorunlu kıldığından, önce dilin kuralları daha sonra da dilin kullanımı üzerinde durulmalıdır. Dil öğretiminde genelde öngörülen yaklaşım tümce yapılarının örneklerle aktarılması, sonra da örneklerin değişik alıştırmalarla pekiştirilmesidir.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pic>
        <p:nvPicPr>
          <p:cNvPr id="3" name="Resim 2"/>
          <p:cNvPicPr>
            <a:picLocks noChangeAspect="1"/>
          </p:cNvPicPr>
          <p:nvPr/>
        </p:nvPicPr>
        <p:blipFill>
          <a:blip r:embed="rId3"/>
          <a:stretch>
            <a:fillRect/>
          </a:stretch>
        </p:blipFill>
        <p:spPr>
          <a:xfrm rot="203817">
            <a:off x="9057756" y="599404"/>
            <a:ext cx="2157954" cy="2424725"/>
          </a:xfrm>
          <a:prstGeom prst="rect">
            <a:avLst/>
          </a:prstGeom>
        </p:spPr>
      </p:pic>
    </p:spTree>
    <p:extLst>
      <p:ext uri="{BB962C8B-B14F-4D97-AF65-F5344CB8AC3E}">
        <p14:creationId xmlns:p14="http://schemas.microsoft.com/office/powerpoint/2010/main" val="3194782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939918" y="1403333"/>
            <a:ext cx="7757925" cy="3943730"/>
          </a:xfrm>
          <a:prstGeom prst="rect">
            <a:avLst/>
          </a:prstGeom>
        </p:spPr>
        <p:txBody>
          <a:bodyPr spcFirstLastPara="1" vert="horz" wrap="square" lIns="121900" tIns="121900" rIns="121900" bIns="121900" rtlCol="0" anchor="t" anchorCtr="0">
            <a:noAutofit/>
          </a:bodyPr>
          <a:lstStyle/>
          <a:p>
            <a:pPr marL="186262" indent="0">
              <a:buNone/>
            </a:pPr>
            <a:r>
              <a:rPr lang="tr-TR" dirty="0"/>
              <a:t>Bu yaklaşımda öğrenciler, kalıpları ezberlemek yerine öğrendiklerini anlamaya ve kavramaya yönlendirilir. İletişimci yaklaşıma göre öğretmen, öğrencilerin öğrenme sürecini kolaylaştıran kişidir. Bu özelliği ile sınıf içi etkinlikleri düzenler ve en önemli sorumluluğu iletişim ortamını yaratmaktır. Aynı zamanda, etkinlikler sırasında öğrencilerin </a:t>
            </a:r>
            <a:r>
              <a:rPr lang="tr-TR" b="1" i="1" dirty="0"/>
              <a:t>edim</a:t>
            </a:r>
            <a:r>
              <a:rPr lang="tr-TR" dirty="0"/>
              <a:t>lerini (</a:t>
            </a:r>
            <a:r>
              <a:rPr lang="tr-TR" dirty="0" err="1"/>
              <a:t>performance</a:t>
            </a:r>
            <a:r>
              <a:rPr lang="tr-TR" dirty="0"/>
              <a:t>) artıran, sorularını yanıtlayan danışman durumundadır.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pic>
        <p:nvPicPr>
          <p:cNvPr id="3" name="Resim 2"/>
          <p:cNvPicPr>
            <a:picLocks noChangeAspect="1"/>
          </p:cNvPicPr>
          <p:nvPr/>
        </p:nvPicPr>
        <p:blipFill>
          <a:blip r:embed="rId3"/>
          <a:stretch>
            <a:fillRect/>
          </a:stretch>
        </p:blipFill>
        <p:spPr>
          <a:xfrm rot="203817">
            <a:off x="9057756" y="599404"/>
            <a:ext cx="2157954" cy="2424725"/>
          </a:xfrm>
          <a:prstGeom prst="rect">
            <a:avLst/>
          </a:prstGeom>
        </p:spPr>
      </p:pic>
    </p:spTree>
    <p:extLst>
      <p:ext uri="{BB962C8B-B14F-4D97-AF65-F5344CB8AC3E}">
        <p14:creationId xmlns:p14="http://schemas.microsoft.com/office/powerpoint/2010/main" val="4268876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939918" y="923109"/>
            <a:ext cx="7757925" cy="5216434"/>
          </a:xfrm>
          <a:prstGeom prst="rect">
            <a:avLst/>
          </a:prstGeom>
        </p:spPr>
        <p:txBody>
          <a:bodyPr spcFirstLastPara="1" vert="horz" wrap="square" lIns="121900" tIns="121900" rIns="121900" bIns="121900" rtlCol="0" anchor="t" anchorCtr="0">
            <a:noAutofit/>
          </a:bodyPr>
          <a:lstStyle/>
          <a:p>
            <a:pPr marL="186262" indent="0">
              <a:buNone/>
            </a:pPr>
            <a:r>
              <a:rPr lang="tr-TR" dirty="0"/>
              <a:t>Bu yaklaşımın uygulandığı sınıflarda öncelikle sözel iletişimi sağlayacak dinleme ve konuşma becerilerine, ardından da okuma ve yazma becerilerine yönelik etkinlikler yapılır. Bu amaçla drama, rol yapma, sorun çözme gibi teknikler kullanılır.</a:t>
            </a:r>
          </a:p>
          <a:p>
            <a:pPr marL="186262" indent="0">
              <a:buNone/>
            </a:pPr>
            <a:r>
              <a:rPr lang="tr-TR" dirty="0"/>
              <a:t> </a:t>
            </a:r>
          </a:p>
          <a:p>
            <a:pPr marL="186262" indent="0">
              <a:buNone/>
            </a:pPr>
            <a:r>
              <a:rPr lang="tr-TR" dirty="0"/>
              <a:t>İletişimci yaklaşımda, iletişimi engellemediği sürece, her türlü dilsel yanlışa göz yumulur. Özellikle, </a:t>
            </a:r>
            <a:r>
              <a:rPr lang="tr-TR" dirty="0" err="1"/>
              <a:t>sesletim</a:t>
            </a:r>
            <a:r>
              <a:rPr lang="tr-TR" dirty="0"/>
              <a:t> yanlışları üzerinde durulmaz. Öğretim amacıyla özgün metinler, sınıf içi ve sınıf dışında kullanılabilecek her türlü eşya ve görsel araç-gereçler kullanılır.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pic>
        <p:nvPicPr>
          <p:cNvPr id="3" name="Resim 2"/>
          <p:cNvPicPr>
            <a:picLocks noChangeAspect="1"/>
          </p:cNvPicPr>
          <p:nvPr/>
        </p:nvPicPr>
        <p:blipFill>
          <a:blip r:embed="rId3"/>
          <a:stretch>
            <a:fillRect/>
          </a:stretch>
        </p:blipFill>
        <p:spPr>
          <a:xfrm rot="203817">
            <a:off x="9057756" y="599404"/>
            <a:ext cx="2157954" cy="2424725"/>
          </a:xfrm>
          <a:prstGeom prst="rect">
            <a:avLst/>
          </a:prstGeom>
        </p:spPr>
      </p:pic>
    </p:spTree>
    <p:extLst>
      <p:ext uri="{BB962C8B-B14F-4D97-AF65-F5344CB8AC3E}">
        <p14:creationId xmlns:p14="http://schemas.microsoft.com/office/powerpoint/2010/main" val="2160040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Words>
  <Application>Microsoft Office PowerPoint</Application>
  <PresentationFormat>Geniş ekran</PresentationFormat>
  <Paragraphs>13</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Pangolin</vt:lpstr>
      <vt:lpstr>Arial</vt:lpstr>
      <vt:lpstr>Calibri</vt:lpstr>
      <vt:lpstr>Calibri Light</vt:lpstr>
      <vt:lpstr>Office Teması</vt:lpstr>
      <vt:lpstr>DBB 404 Yabancı Dil Öğretimi</vt:lpstr>
      <vt:lpstr>İletişimci  Yaklaşım</vt:lpstr>
      <vt:lpstr>İletişimci Yaklaşım</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1</cp:revision>
  <dcterms:created xsi:type="dcterms:W3CDTF">2018-02-07T19:10:29Z</dcterms:created>
  <dcterms:modified xsi:type="dcterms:W3CDTF">2018-02-07T19:10:46Z</dcterms:modified>
</cp:coreProperties>
</file>