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6"/>
  </p:notesMasterIdLst>
  <p:sldIdLst>
    <p:sldId id="256" r:id="rId2"/>
    <p:sldId id="257" r:id="rId3"/>
    <p:sldId id="258" r:id="rId4"/>
    <p:sldId id="259" r:id="rId5"/>
    <p:sldId id="275" r:id="rId6"/>
    <p:sldId id="260" r:id="rId7"/>
    <p:sldId id="261" r:id="rId8"/>
    <p:sldId id="262" r:id="rId9"/>
    <p:sldId id="264" r:id="rId10"/>
    <p:sldId id="276" r:id="rId11"/>
    <p:sldId id="265" r:id="rId12"/>
    <p:sldId id="266" r:id="rId13"/>
    <p:sldId id="267" r:id="rId14"/>
    <p:sldId id="268"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593730-B2AF-46EC-9D04-EF2EE3774121}" type="datetimeFigureOut">
              <a:rPr lang="tr-TR" smtClean="0"/>
              <a:pPr/>
              <a:t>03.05.2020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0D8A3A-91B5-4348-8BE1-5E8D69D6A0D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8" name="7 Slayt Numarası Yer Tutucusu"/>
          <p:cNvSpPr>
            <a:spLocks noGrp="1"/>
          </p:cNvSpPr>
          <p:nvPr>
            <p:ph type="sldNum" sz="quarter" idx="11"/>
          </p:nvPr>
        </p:nvSpPr>
        <p:spPr/>
        <p:txBody>
          <a:bodyPr/>
          <a:lstStyle/>
          <a:p>
            <a:fld id="{F02AD359-2D71-4895-9784-5807FC8CA8F9}"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820F155-8551-4B94-8BFE-B5FD94160F82}" type="datetimeFigureOut">
              <a:rPr lang="tr-TR" smtClean="0"/>
              <a:pPr/>
              <a:t>03.05.2020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156448" y="6422064"/>
            <a:ext cx="762000" cy="365125"/>
          </a:xfrm>
        </p:spPr>
        <p:txBody>
          <a:bodyPr/>
          <a:lstStyle/>
          <a:p>
            <a:fld id="{F02AD359-2D71-4895-9784-5807FC8CA8F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457200" y="6422064"/>
            <a:ext cx="2133600" cy="365125"/>
          </a:xfrm>
        </p:spPr>
        <p:txBody>
          <a:bodyPr/>
          <a:lstStyle/>
          <a:p>
            <a:fld id="{E820F155-8551-4B94-8BFE-B5FD94160F82}" type="datetimeFigureOut">
              <a:rPr lang="tr-TR" smtClean="0"/>
              <a:pPr/>
              <a:t>03.05.2020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2AD359-2D71-4895-9784-5807FC8CA8F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820F155-8551-4B94-8BFE-B5FD94160F82}" type="datetimeFigureOut">
              <a:rPr lang="tr-TR" smtClean="0"/>
              <a:pPr/>
              <a:t>03.05.2020</a:t>
            </a:fld>
            <a:endParaRPr lang="tr-TR"/>
          </a:p>
        </p:txBody>
      </p:sp>
      <p:sp>
        <p:nvSpPr>
          <p:cNvPr id="22" name="21 Altbilgi Yer Tutucusu"/>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02AD359-2D71-4895-9784-5807FC8CA8F9}"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hastane.com.tr/saglik/kurutulmus-sebze-ve-meyveler-zararli-mi.html" TargetMode="External"/><Relationship Id="rId2" Type="http://schemas.openxmlformats.org/officeDocument/2006/relationships/hyperlink" Target="https://yemek.com/evde-meyve-ve-sebze-kurutma-yontemleri/" TargetMode="External"/><Relationship Id="rId1" Type="http://schemas.openxmlformats.org/officeDocument/2006/relationships/slideLayout" Target="../slideLayouts/slideLayout2.xml"/><Relationship Id="rId4" Type="http://schemas.openxmlformats.org/officeDocument/2006/relationships/hyperlink" Target="https://www.milliyet.com.tr/pembenar/sebze-ve-meyveleri-nasil-kurutmaliyiz-1294212"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475656" y="404664"/>
            <a:ext cx="11521280" cy="646331"/>
          </a:xfrm>
          <a:prstGeom prst="rect">
            <a:avLst/>
          </a:prstGeom>
          <a:noFill/>
        </p:spPr>
        <p:txBody>
          <a:bodyPr wrap="square" rtlCol="0">
            <a:spAutoFit/>
          </a:bodyPr>
          <a:lstStyle/>
          <a:p>
            <a:r>
              <a:rPr lang="tr-TR" sz="3600" dirty="0" smtClean="0"/>
              <a:t>EGZERSİZ VE BESLENME </a:t>
            </a:r>
            <a:endParaRPr lang="tr-TR" sz="3600" dirty="0"/>
          </a:p>
        </p:txBody>
      </p:sp>
      <p:sp>
        <p:nvSpPr>
          <p:cNvPr id="6" name="5 Metin kutusu"/>
          <p:cNvSpPr txBox="1"/>
          <p:nvPr/>
        </p:nvSpPr>
        <p:spPr>
          <a:xfrm>
            <a:off x="179512" y="2204864"/>
            <a:ext cx="6408712" cy="1200329"/>
          </a:xfrm>
          <a:prstGeom prst="rect">
            <a:avLst/>
          </a:prstGeom>
          <a:noFill/>
        </p:spPr>
        <p:txBody>
          <a:bodyPr wrap="square" rtlCol="0">
            <a:spAutoFit/>
          </a:bodyPr>
          <a:lstStyle/>
          <a:p>
            <a:r>
              <a:rPr lang="tr-TR" dirty="0" smtClean="0"/>
              <a:t>KONU:KURUTULMUŞ SEBZELERİN SAĞLIĞA FAYDALARI</a:t>
            </a:r>
          </a:p>
          <a:p>
            <a:r>
              <a:rPr lang="tr-TR" dirty="0" smtClean="0"/>
              <a:t>EĞİTMEN:DOÇ.DR.NEVİN GÜNDÜZ</a:t>
            </a:r>
          </a:p>
          <a:p>
            <a:r>
              <a:rPr lang="tr-TR" dirty="0" smtClean="0"/>
              <a:t>ÖĞRENCİ ADI:EREN AKTAŞ</a:t>
            </a:r>
          </a:p>
          <a:p>
            <a:r>
              <a:rPr lang="tr-TR" dirty="0" smtClean="0"/>
              <a:t>17170006</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ASPER\Desktop\download.jpg"/>
          <p:cNvPicPr>
            <a:picLocks noChangeAspect="1" noChangeArrowheads="1"/>
          </p:cNvPicPr>
          <p:nvPr/>
        </p:nvPicPr>
        <p:blipFill>
          <a:blip r:embed="rId2" cstate="print"/>
          <a:srcRect/>
          <a:stretch>
            <a:fillRect/>
          </a:stretch>
        </p:blipFill>
        <p:spPr bwMode="auto">
          <a:xfrm>
            <a:off x="899592" y="836712"/>
            <a:ext cx="7416823" cy="507335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404664"/>
            <a:ext cx="8748464" cy="461665"/>
          </a:xfrm>
          <a:prstGeom prst="rect">
            <a:avLst/>
          </a:prstGeom>
          <a:noFill/>
        </p:spPr>
        <p:txBody>
          <a:bodyPr wrap="square" rtlCol="0">
            <a:spAutoFit/>
          </a:bodyPr>
          <a:lstStyle/>
          <a:p>
            <a:r>
              <a:rPr lang="tr-TR" sz="2400" dirty="0" smtClean="0">
                <a:solidFill>
                  <a:srgbClr val="FF0000"/>
                </a:solidFill>
              </a:rPr>
              <a:t>HANGİ SEBZE NASIL KURUTULMALIDIR</a:t>
            </a:r>
            <a:endParaRPr lang="tr-TR" sz="2400" dirty="0">
              <a:solidFill>
                <a:srgbClr val="FF0000"/>
              </a:solidFill>
            </a:endParaRPr>
          </a:p>
        </p:txBody>
      </p:sp>
      <p:sp>
        <p:nvSpPr>
          <p:cNvPr id="7" name="6 Metin kutusu"/>
          <p:cNvSpPr txBox="1"/>
          <p:nvPr/>
        </p:nvSpPr>
        <p:spPr>
          <a:xfrm>
            <a:off x="251520" y="1268760"/>
            <a:ext cx="8568952" cy="4862870"/>
          </a:xfrm>
          <a:prstGeom prst="rect">
            <a:avLst/>
          </a:prstGeom>
          <a:noFill/>
        </p:spPr>
        <p:txBody>
          <a:bodyPr wrap="square" rtlCol="0">
            <a:spAutoFit/>
          </a:bodyPr>
          <a:lstStyle/>
          <a:p>
            <a:r>
              <a:rPr lang="tr-TR" sz="2800" b="1" dirty="0" smtClean="0">
                <a:solidFill>
                  <a:srgbClr val="00B050"/>
                </a:solidFill>
              </a:rPr>
              <a:t>Biber:</a:t>
            </a:r>
          </a:p>
          <a:p>
            <a:r>
              <a:rPr lang="tr-TR" sz="2400" dirty="0"/>
              <a:t>Evi güneş alanların en rahat şekilde kurutabileceği hatta nefis baharatlarımızdan pul biberi dahi </a:t>
            </a:r>
            <a:r>
              <a:rPr lang="tr-TR" sz="2400" dirty="0" smtClean="0"/>
              <a:t>hazırlayabileceğiniz biber. </a:t>
            </a:r>
            <a:r>
              <a:rPr lang="tr-TR" sz="2400" dirty="0"/>
              <a:t>Biber kurutmak diğerlerine göre oldukça pratik. En geleneksel ve en bilinen yöntemi ise ipe dizerek kurutmak. Dolmalık, kırmızı, sivri ya da dilediğiniz biber çeşidini yıkayın ve kurulayın. Ardından ortalarına ipin gireceği büyüklükte delikler açın ve dizin. Evin en çok </a:t>
            </a:r>
            <a:r>
              <a:rPr lang="tr-TR" sz="2400" dirty="0" smtClean="0"/>
              <a:t>güneş </a:t>
            </a:r>
            <a:r>
              <a:rPr lang="tr-TR" sz="2400" dirty="0"/>
              <a:t>alan yerine asın ya da ip gerdirin. Bu şekilde güneş alarak kurumasına yardımcı olun.</a:t>
            </a:r>
          </a:p>
          <a:p>
            <a:r>
              <a:rPr lang="tr-TR" sz="2400" dirty="0"/>
              <a:t>Bir diğer yöntemde yine evin en çok güneş alan noktasına bir bez sermek ve üzerine biberleri dizerek güneşte kurumalarını sağlamak. </a:t>
            </a:r>
            <a:endParaRPr lang="tr-TR" b="1" dirty="0"/>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620688"/>
            <a:ext cx="8424936" cy="4924425"/>
          </a:xfrm>
          <a:prstGeom prst="rect">
            <a:avLst/>
          </a:prstGeom>
          <a:noFill/>
        </p:spPr>
        <p:txBody>
          <a:bodyPr wrap="square" rtlCol="0">
            <a:spAutoFit/>
          </a:bodyPr>
          <a:lstStyle/>
          <a:p>
            <a:r>
              <a:rPr lang="tr-TR" sz="2400" b="1" dirty="0">
                <a:solidFill>
                  <a:srgbClr val="00B050"/>
                </a:solidFill>
              </a:rPr>
              <a:t>Patlıcan ve </a:t>
            </a:r>
            <a:r>
              <a:rPr lang="tr-TR" sz="2400" b="1" dirty="0" smtClean="0">
                <a:solidFill>
                  <a:srgbClr val="00B050"/>
                </a:solidFill>
              </a:rPr>
              <a:t>kabak:</a:t>
            </a:r>
          </a:p>
          <a:p>
            <a:r>
              <a:rPr lang="tr-TR" sz="2000" dirty="0"/>
              <a:t>Patlıcan, özellikle Akdeniz bölgesinde yaz ayları geldiğinde çok fazla kurutulan sebzelerden. O bölgenin yakıcı güneşiyle çok kolay kuruyan bir sebzeyi, başka illerde, az güneş evleriniz olsa dahi rahatlıkla kurutabilirsiniz. Kabak için de aynı durum geçerli.</a:t>
            </a:r>
          </a:p>
          <a:p>
            <a:r>
              <a:rPr lang="tr-TR" sz="2000" dirty="0"/>
              <a:t>Minik, kurutmalık patlıcanlar tercih ederek işe başlayın. Bostan patlıcanı tercih edecekseniz onları küpler halinde doğrayarak ipe dizip kurutmanızı öneriyoruz. Ardından bu kurutmalık patlıcanları yıkayıp kurulayarak sıcak suyun içinde bekletin. Bu suyun tuzlu bir su olmamasına özen gösterin. Tuzlu suyun içinde bekletmek daha zor kurumalarına neden olur. Daha sonra bu suyun içinden çıkararak fazla sularını süzdürün ve iplere dizin ya da bir bezin üzerine serin. Evin en çok güneş alan noktasına yerleştirin ve 1-2 hafta kadar kurumaya bırakın.</a:t>
            </a:r>
          </a:p>
          <a:p>
            <a:r>
              <a:rPr lang="tr-TR" sz="2000" dirty="0"/>
              <a:t>Aynı durum kabak için de geçerli. </a:t>
            </a:r>
          </a:p>
          <a:p>
            <a:endParaRPr lang="tr-TR" sz="1200" b="1" dirty="0">
              <a:solidFill>
                <a:srgbClr val="00B050"/>
              </a:solidFill>
            </a:endParaRP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131840" y="332656"/>
            <a:ext cx="6984776" cy="584775"/>
          </a:xfrm>
          <a:prstGeom prst="rect">
            <a:avLst/>
          </a:prstGeom>
          <a:noFill/>
        </p:spPr>
        <p:txBody>
          <a:bodyPr wrap="square" rtlCol="0">
            <a:spAutoFit/>
          </a:bodyPr>
          <a:lstStyle/>
          <a:p>
            <a:r>
              <a:rPr lang="tr-TR" sz="3200" dirty="0" smtClean="0"/>
              <a:t>KAYNAKÇA</a:t>
            </a:r>
            <a:endParaRPr lang="tr-TR" sz="3200" dirty="0"/>
          </a:p>
        </p:txBody>
      </p:sp>
      <p:sp>
        <p:nvSpPr>
          <p:cNvPr id="5" name="4 Metin kutusu"/>
          <p:cNvSpPr txBox="1"/>
          <p:nvPr/>
        </p:nvSpPr>
        <p:spPr>
          <a:xfrm>
            <a:off x="323528" y="1556792"/>
            <a:ext cx="8352928" cy="1200329"/>
          </a:xfrm>
          <a:prstGeom prst="rect">
            <a:avLst/>
          </a:prstGeom>
          <a:noFill/>
        </p:spPr>
        <p:txBody>
          <a:bodyPr wrap="square" rtlCol="0">
            <a:spAutoFit/>
          </a:bodyPr>
          <a:lstStyle/>
          <a:p>
            <a:r>
              <a:rPr lang="tr-TR" dirty="0" smtClean="0">
                <a:hlinkClick r:id="rId2"/>
              </a:rPr>
              <a:t>https://yemek.com/evde-meyve-ve-sebze-kurutma-yontemleri/</a:t>
            </a:r>
            <a:endParaRPr lang="tr-TR" dirty="0" smtClean="0"/>
          </a:p>
          <a:p>
            <a:r>
              <a:rPr lang="tr-TR" dirty="0" smtClean="0">
                <a:hlinkClick r:id="rId3"/>
              </a:rPr>
              <a:t>https://www.hastane.com.tr/saglik/kurutulmus-sebze-ve-meyveler-zararli-mi.html</a:t>
            </a:r>
            <a:endParaRPr lang="tr-TR" dirty="0" smtClean="0"/>
          </a:p>
          <a:p>
            <a:r>
              <a:rPr lang="tr-TR" dirty="0" smtClean="0">
                <a:hlinkClick r:id="rId4"/>
              </a:rPr>
              <a:t>https://www.milliyet.com.tr/pembenar/sebze-ve-meyveleri-nasil-kurutmaliyiz-1294212</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1619672" y="2276872"/>
            <a:ext cx="8136904" cy="830997"/>
          </a:xfrm>
          <a:prstGeom prst="rect">
            <a:avLst/>
          </a:prstGeom>
          <a:noFill/>
        </p:spPr>
        <p:txBody>
          <a:bodyPr wrap="square" rtlCol="0">
            <a:spAutoFit/>
          </a:bodyPr>
          <a:lstStyle/>
          <a:p>
            <a:r>
              <a:rPr lang="tr-TR" sz="4800" dirty="0" smtClean="0"/>
              <a:t>TEŞEKKÜRLER…..</a:t>
            </a:r>
            <a:endParaRPr lang="tr-TR"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476672"/>
            <a:ext cx="7344816" cy="400110"/>
          </a:xfrm>
          <a:prstGeom prst="rect">
            <a:avLst/>
          </a:prstGeom>
          <a:noFill/>
        </p:spPr>
        <p:txBody>
          <a:bodyPr wrap="square" rtlCol="0">
            <a:spAutoFit/>
          </a:bodyPr>
          <a:lstStyle/>
          <a:p>
            <a:r>
              <a:rPr lang="tr-TR" sz="2000" dirty="0" smtClean="0">
                <a:solidFill>
                  <a:srgbClr val="FF0000"/>
                </a:solidFill>
              </a:rPr>
              <a:t>KURUTULMUŞ SEBZELERİN SAĞLIĞA FAYDALARI</a:t>
            </a:r>
            <a:endParaRPr lang="tr-TR" sz="2000" dirty="0">
              <a:solidFill>
                <a:srgbClr val="FF0000"/>
              </a:solidFill>
            </a:endParaRPr>
          </a:p>
        </p:txBody>
      </p:sp>
      <p:sp>
        <p:nvSpPr>
          <p:cNvPr id="5" name="4 Metin kutusu"/>
          <p:cNvSpPr txBox="1"/>
          <p:nvPr/>
        </p:nvSpPr>
        <p:spPr>
          <a:xfrm>
            <a:off x="395536" y="1196752"/>
            <a:ext cx="8424936" cy="4678204"/>
          </a:xfrm>
          <a:prstGeom prst="rect">
            <a:avLst/>
          </a:prstGeom>
          <a:noFill/>
        </p:spPr>
        <p:txBody>
          <a:bodyPr wrap="square" rtlCol="0">
            <a:spAutoFit/>
          </a:bodyPr>
          <a:lstStyle/>
          <a:p>
            <a:r>
              <a:rPr lang="tr-TR" sz="2800" dirty="0"/>
              <a:t>Sebzeler taze olarak yenildiği gibi, konserve ve turşu yapılarak, kurutularak ve dondurularak taze olarak bulunamayan mevsimlerde kullanılmaktadır</a:t>
            </a:r>
            <a:r>
              <a:rPr lang="tr-TR" sz="2800" dirty="0" smtClean="0"/>
              <a:t>.</a:t>
            </a:r>
          </a:p>
          <a:p>
            <a:r>
              <a:rPr lang="tr-TR" sz="2800" dirty="0"/>
              <a:t>Yalnız, sebze ve meyveler kurutulduktan sonra beklerken de C vitamini azalmaktadır. Dolayısıyla kurutulmuş besinlerden C vitamini gereksinimi karşılanamaz. Sebze ve meyveler kurutulurken, kükürt buharına tutulursa, gölgede kurutulursa veya kurutulmadan önce sebzeler su buharında ısıtılırsa vitamin kaybı azalır</a:t>
            </a:r>
            <a:r>
              <a:rPr lang="tr-TR" sz="2800" dirty="0" smtClean="0"/>
              <a:t>.</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683568" y="692696"/>
            <a:ext cx="7776864" cy="4678204"/>
          </a:xfrm>
          <a:prstGeom prst="rect">
            <a:avLst/>
          </a:prstGeom>
          <a:noFill/>
        </p:spPr>
        <p:txBody>
          <a:bodyPr wrap="square" rtlCol="0">
            <a:spAutoFit/>
          </a:bodyPr>
          <a:lstStyle/>
          <a:p>
            <a:r>
              <a:rPr lang="tr-TR" sz="2800" dirty="0"/>
              <a:t>Kurutmakla A vitaminindeki kayıp da daha azdır. Kurutulan sebze ve meyveler karanlık ve serin yerde saklanırsa vitaminlerindeki kayıp daha da az olur</a:t>
            </a:r>
            <a:r>
              <a:rPr lang="tr-TR" sz="2800" dirty="0" smtClean="0"/>
              <a:t>.</a:t>
            </a:r>
          </a:p>
          <a:p>
            <a:r>
              <a:rPr lang="tr-TR" sz="2800" dirty="0"/>
              <a:t>En az kayıp dondurma yöntemi ile saklananlarda olur. Konserve sebze ve meyveler usulüne göre yapılır ve suyu ile birlikte kullanılırsa, vitamin kaybı daha az olur. Öte yandan konserve besinler de beklerken vitamin değerinden kaybederler</a:t>
            </a:r>
            <a:r>
              <a:rPr lang="tr-TR" dirty="0" smtClean="0"/>
              <a:t>.</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39552" y="548680"/>
            <a:ext cx="8136904" cy="4031873"/>
          </a:xfrm>
          <a:prstGeom prst="rect">
            <a:avLst/>
          </a:prstGeom>
          <a:noFill/>
        </p:spPr>
        <p:txBody>
          <a:bodyPr wrap="square" rtlCol="0">
            <a:spAutoFit/>
          </a:bodyPr>
          <a:lstStyle/>
          <a:p>
            <a:r>
              <a:rPr lang="tr-TR" sz="3200" dirty="0"/>
              <a:t>Sebze ve meyve satın alınırken mevsiminde en bol olanlar tercih edilmelidir. Kurutulmuş halde sunulan alternatiflerinin de oldukça sağlıklı olduğu, C vitamini dışındaki besin öğesi içeriğinin daha fazla olduğu unutulmamalı, besin çeşitliliği açısından belirli aralıklarla aşırıya kaçmadan tüketiminin yararlı olacağı bilinmelidir.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ASPER\Desktop\download.jpg"/>
          <p:cNvPicPr>
            <a:picLocks noChangeAspect="1" noChangeArrowheads="1"/>
          </p:cNvPicPr>
          <p:nvPr/>
        </p:nvPicPr>
        <p:blipFill>
          <a:blip r:embed="rId2" cstate="print"/>
          <a:srcRect/>
          <a:stretch>
            <a:fillRect/>
          </a:stretch>
        </p:blipFill>
        <p:spPr bwMode="auto">
          <a:xfrm>
            <a:off x="755576" y="620688"/>
            <a:ext cx="7776864" cy="583264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404664"/>
            <a:ext cx="11161240" cy="461665"/>
          </a:xfrm>
          <a:prstGeom prst="rect">
            <a:avLst/>
          </a:prstGeom>
          <a:noFill/>
        </p:spPr>
        <p:txBody>
          <a:bodyPr wrap="square" rtlCol="0">
            <a:spAutoFit/>
          </a:bodyPr>
          <a:lstStyle/>
          <a:p>
            <a:r>
              <a:rPr lang="tr-TR" sz="2400" dirty="0" smtClean="0">
                <a:solidFill>
                  <a:srgbClr val="FF0000"/>
                </a:solidFill>
              </a:rPr>
              <a:t>SEBZELER NASIL KURUTULMASI GEREKİR</a:t>
            </a:r>
            <a:endParaRPr lang="tr-TR" sz="2400" dirty="0">
              <a:solidFill>
                <a:srgbClr val="FF0000"/>
              </a:solidFill>
            </a:endParaRPr>
          </a:p>
        </p:txBody>
      </p:sp>
      <p:sp>
        <p:nvSpPr>
          <p:cNvPr id="5" name="4 Metin kutusu"/>
          <p:cNvSpPr txBox="1"/>
          <p:nvPr/>
        </p:nvSpPr>
        <p:spPr>
          <a:xfrm>
            <a:off x="467544" y="1196752"/>
            <a:ext cx="7920880" cy="4431983"/>
          </a:xfrm>
          <a:prstGeom prst="rect">
            <a:avLst/>
          </a:prstGeom>
          <a:noFill/>
        </p:spPr>
        <p:txBody>
          <a:bodyPr wrap="square" rtlCol="0">
            <a:spAutoFit/>
          </a:bodyPr>
          <a:lstStyle/>
          <a:p>
            <a:r>
              <a:rPr lang="tr-TR" sz="2400" dirty="0"/>
              <a:t>İç Anadolu’da kış hazırlıkları </a:t>
            </a:r>
            <a:r>
              <a:rPr lang="tr-TR" sz="2400" dirty="0" smtClean="0"/>
              <a:t>kapsamında yaygın </a:t>
            </a:r>
            <a:r>
              <a:rPr lang="tr-TR" sz="2400" dirty="0"/>
              <a:t>olarak gerçekleştirilen </a:t>
            </a:r>
            <a:r>
              <a:rPr lang="tr-TR" sz="2400" dirty="0" smtClean="0"/>
              <a:t>patlıcan, biber gibi sebzelerin kurutulması </a:t>
            </a:r>
            <a:r>
              <a:rPr lang="tr-TR" sz="2400" dirty="0"/>
              <a:t>işleminin </a:t>
            </a:r>
            <a:r>
              <a:rPr lang="tr-TR" sz="2400" dirty="0" smtClean="0"/>
              <a:t>sebzelerde vitamin </a:t>
            </a:r>
            <a:r>
              <a:rPr lang="tr-TR" sz="2400" dirty="0"/>
              <a:t>kaybına yol açtığı </a:t>
            </a:r>
            <a:r>
              <a:rPr lang="tr-TR" sz="2400" dirty="0" smtClean="0"/>
              <a:t>biliniyor.</a:t>
            </a:r>
          </a:p>
          <a:p>
            <a:r>
              <a:rPr lang="tr-TR" sz="2400" dirty="0" smtClean="0"/>
              <a:t>sebzelerin </a:t>
            </a:r>
            <a:r>
              <a:rPr lang="tr-TR" sz="2400" dirty="0"/>
              <a:t>kurutularak saklanma işleminin Orta Asya’dan bu tarafa uygulandığını ancak kurutma işlemlerinin yanlış yapıldığını belirtti</a:t>
            </a:r>
            <a:r>
              <a:rPr lang="tr-TR" sz="2400" dirty="0" smtClean="0"/>
              <a:t>.</a:t>
            </a:r>
          </a:p>
          <a:p>
            <a:r>
              <a:rPr lang="tr-TR" sz="2400" dirty="0"/>
              <a:t>Sebzelerde suda eriyen vitaminlerin zengin </a:t>
            </a:r>
            <a:r>
              <a:rPr lang="tr-TR" sz="2400" dirty="0" smtClean="0"/>
              <a:t>olduğu ve </a:t>
            </a:r>
            <a:r>
              <a:rPr lang="tr-TR" sz="2400" dirty="0"/>
              <a:t>kurutma işlemiyle vitamin </a:t>
            </a:r>
            <a:r>
              <a:rPr lang="tr-TR" sz="2400" dirty="0" smtClean="0"/>
              <a:t>kaybı </a:t>
            </a:r>
            <a:r>
              <a:rPr lang="tr-TR" sz="2400" dirty="0" err="1" smtClean="0"/>
              <a:t>armaktadır</a:t>
            </a:r>
            <a:r>
              <a:rPr lang="tr-TR" sz="2400" dirty="0" smtClean="0"/>
              <a:t>.</a:t>
            </a:r>
          </a:p>
          <a:p>
            <a:r>
              <a:rPr lang="tr-TR" sz="2400" dirty="0"/>
              <a:t>Kurutulan sebzelerde C vitamininin çok çabuk </a:t>
            </a:r>
            <a:r>
              <a:rPr lang="tr-TR" sz="2400" dirty="0" smtClean="0"/>
              <a:t>kaybolduğunu ve </a:t>
            </a:r>
            <a:r>
              <a:rPr lang="tr-TR" sz="2400" dirty="0"/>
              <a:t>sebzelerin uzun süre güneş ışığına maruz </a:t>
            </a:r>
            <a:r>
              <a:rPr lang="tr-TR" sz="2400" dirty="0" smtClean="0"/>
              <a:t>kalması </a:t>
            </a:r>
            <a:r>
              <a:rPr lang="tr-TR" sz="2400" dirty="0"/>
              <a:t>bu kaybı </a:t>
            </a:r>
            <a:r>
              <a:rPr lang="tr-TR" sz="2400" dirty="0" smtClean="0"/>
              <a:t>arttırmaktadır.</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476672"/>
            <a:ext cx="8136904" cy="5693866"/>
          </a:xfrm>
          <a:prstGeom prst="rect">
            <a:avLst/>
          </a:prstGeom>
          <a:noFill/>
        </p:spPr>
        <p:txBody>
          <a:bodyPr wrap="square" rtlCol="0">
            <a:spAutoFit/>
          </a:bodyPr>
          <a:lstStyle/>
          <a:p>
            <a:r>
              <a:rPr lang="tr-TR" sz="2800" dirty="0"/>
              <a:t>Her biri farklı özelliklere sahip olan vitamin ve minerallerden tam yararlanmak için besinlerin saklama, hazırlama ve pişirme şartlarına dikkat edilmelidir. </a:t>
            </a:r>
            <a:endParaRPr lang="tr-TR" sz="2800" dirty="0" smtClean="0"/>
          </a:p>
          <a:p>
            <a:r>
              <a:rPr lang="tr-TR" sz="2800" dirty="0"/>
              <a:t>Sebzeleri, özellikle koyu yeşil yapraklı sebzeleri oda ısısında bekletmek vitamin kayıplarına neden olur. </a:t>
            </a:r>
            <a:endParaRPr lang="tr-TR" sz="2800" dirty="0" smtClean="0"/>
          </a:p>
          <a:p>
            <a:r>
              <a:rPr lang="tr-TR" sz="2800" dirty="0" smtClean="0"/>
              <a:t>sebzeler </a:t>
            </a:r>
            <a:r>
              <a:rPr lang="tr-TR" sz="2800" dirty="0"/>
              <a:t>kesinlikle güneş ışığı altında </a:t>
            </a:r>
            <a:r>
              <a:rPr lang="tr-TR" sz="2800" dirty="0" smtClean="0"/>
              <a:t>kurutulmamalıdır.</a:t>
            </a:r>
          </a:p>
          <a:p>
            <a:r>
              <a:rPr lang="tr-TR" sz="2800" dirty="0"/>
              <a:t> Gölgede, hava akımının olduğu yerlerde kurutmalıyız</a:t>
            </a:r>
            <a:r>
              <a:rPr lang="tr-TR" sz="2800" dirty="0" smtClean="0"/>
              <a:t>.</a:t>
            </a:r>
          </a:p>
          <a:p>
            <a:r>
              <a:rPr lang="tr-TR" sz="2800" dirty="0"/>
              <a:t> Aksi halde vitamin kayıpları çok fazla olur. Özellikle C ve B grubu vitaminleri kayba uğrar.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395536" y="548680"/>
            <a:ext cx="8424936" cy="5262979"/>
          </a:xfrm>
          <a:prstGeom prst="rect">
            <a:avLst/>
          </a:prstGeom>
          <a:noFill/>
        </p:spPr>
        <p:txBody>
          <a:bodyPr wrap="square" rtlCol="0">
            <a:spAutoFit/>
          </a:bodyPr>
          <a:lstStyle/>
          <a:p>
            <a:r>
              <a:rPr lang="tr-TR" sz="2800" dirty="0"/>
              <a:t>Sebzeleri gölgede kurutmak mümkün olmuyorsa, koşullarımız elvermiyorsa o zaman güneş ışığının etkilerinden korumak için kuruttuğumuz yiyeceklerin üstünü temiz bir tülbentle örterek bu işlemi gerçekleştirebiliriz. Böylelikle hem vitamin kaybını azaltmış oluruz </a:t>
            </a:r>
            <a:r>
              <a:rPr lang="tr-TR" sz="2800" dirty="0" smtClean="0"/>
              <a:t>hem de </a:t>
            </a:r>
            <a:r>
              <a:rPr lang="tr-TR" sz="2800" dirty="0"/>
              <a:t>kurutma esnasında toz, haşere gibi zararlı faktörlerinde etkisini ortadan </a:t>
            </a:r>
            <a:r>
              <a:rPr lang="tr-TR" sz="2800" dirty="0" smtClean="0"/>
              <a:t>kaldırırız.</a:t>
            </a:r>
          </a:p>
          <a:p>
            <a:r>
              <a:rPr lang="tr-TR" sz="2800" dirty="0"/>
              <a:t>kurutulan sebzelerin sağlıklı bir şekilde saklamanın da önemli </a:t>
            </a:r>
            <a:r>
              <a:rPr lang="tr-TR" sz="2800" dirty="0" smtClean="0"/>
              <a:t>olduğunu ve </a:t>
            </a:r>
            <a:r>
              <a:rPr lang="tr-TR" sz="2800" dirty="0"/>
              <a:t>kurutulan sebzeleri bez torba ya da cam kavanozlarda serin ve karanlık yerlerde muhafaza </a:t>
            </a:r>
            <a:r>
              <a:rPr lang="tr-TR" sz="2800" dirty="0" smtClean="0"/>
              <a:t>edilmelidir.</a:t>
            </a:r>
            <a:r>
              <a:rPr lang="tr-TR" sz="2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611560" y="620688"/>
            <a:ext cx="7704856" cy="2831544"/>
          </a:xfrm>
          <a:prstGeom prst="rect">
            <a:avLst/>
          </a:prstGeom>
          <a:noFill/>
        </p:spPr>
        <p:txBody>
          <a:bodyPr wrap="square" rtlCol="0">
            <a:spAutoFit/>
          </a:bodyPr>
          <a:lstStyle/>
          <a:p>
            <a:r>
              <a:rPr lang="tr-TR" sz="3200" dirty="0"/>
              <a:t>kurutulmuş sebzelerin, sofralara renk kattığını, insanların damak tadına da hitap ettiğini ancak yaz aylarının organik sebzelerini saklamanın en sağlıklı ve besleyici </a:t>
            </a:r>
            <a:r>
              <a:rPr lang="tr-TR" sz="3200" dirty="0" smtClean="0"/>
              <a:t>yolu derin </a:t>
            </a:r>
            <a:r>
              <a:rPr lang="tr-TR" sz="3200" smtClean="0"/>
              <a:t>donduruculardır.</a:t>
            </a: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51</TotalTime>
  <Words>635</Words>
  <Application>Microsoft Office PowerPoint</Application>
  <PresentationFormat>Ekran Gösterisi (4:3)</PresentationFormat>
  <Paragraphs>37</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Teknik</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CASPER</dc:creator>
  <cp:lastModifiedBy>Nevin GUNDUZ</cp:lastModifiedBy>
  <cp:revision>5</cp:revision>
  <dcterms:created xsi:type="dcterms:W3CDTF">2020-05-02T00:08:57Z</dcterms:created>
  <dcterms:modified xsi:type="dcterms:W3CDTF">2020-05-02T21:11:09Z</dcterms:modified>
</cp:coreProperties>
</file>