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CB6E-5882-451A-BCF1-FC3CBF76A971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C2BEB-E7D8-4EA1-85D0-16F44224F1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4870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CB6E-5882-451A-BCF1-FC3CBF76A971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C2BEB-E7D8-4EA1-85D0-16F44224F1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3077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CB6E-5882-451A-BCF1-FC3CBF76A971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C2BEB-E7D8-4EA1-85D0-16F44224F1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3034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Chapter 10: DNA Structure &amp; Analysis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CEB2F-47D5-45A7-8763-895966AB7CE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4490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Chapter 10: DNA Structure &amp; Analysis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63EB1-A21E-47B1-81FE-CB4D0D78CA2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90802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CB6E-5882-451A-BCF1-FC3CBF76A971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C2BEB-E7D8-4EA1-85D0-16F44224F1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0330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CB6E-5882-451A-BCF1-FC3CBF76A971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C2BEB-E7D8-4EA1-85D0-16F44224F1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6191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CB6E-5882-451A-BCF1-FC3CBF76A971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C2BEB-E7D8-4EA1-85D0-16F44224F1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7362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CB6E-5882-451A-BCF1-FC3CBF76A971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C2BEB-E7D8-4EA1-85D0-16F44224F1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3300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CB6E-5882-451A-BCF1-FC3CBF76A971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C2BEB-E7D8-4EA1-85D0-16F44224F1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5460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CB6E-5882-451A-BCF1-FC3CBF76A971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C2BEB-E7D8-4EA1-85D0-16F44224F1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4580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CB6E-5882-451A-BCF1-FC3CBF76A971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C2BEB-E7D8-4EA1-85D0-16F44224F1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1872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CB6E-5882-451A-BCF1-FC3CBF76A971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C2BEB-E7D8-4EA1-85D0-16F44224F1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1575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2CB6E-5882-451A-BCF1-FC3CBF76A971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C2BEB-E7D8-4EA1-85D0-16F44224F1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1671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ChangeArrowheads="1"/>
          </p:cNvSpPr>
          <p:nvPr/>
        </p:nvSpPr>
        <p:spPr bwMode="auto">
          <a:xfrm>
            <a:off x="2371725" y="300039"/>
            <a:ext cx="8154988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RESTR</a:t>
            </a:r>
            <a:r>
              <a:rPr lang="tr-TR" sz="2800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ICTION</a:t>
            </a: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 ENZ</a:t>
            </a:r>
            <a:r>
              <a:rPr lang="tr-TR" sz="2800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YMES</a:t>
            </a: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265219" name="Rectangle 3"/>
          <p:cNvSpPr>
            <a:spLocks noChangeArrowheads="1"/>
          </p:cNvSpPr>
          <p:nvPr/>
        </p:nvSpPr>
        <p:spPr bwMode="auto">
          <a:xfrm>
            <a:off x="1981201" y="1447800"/>
            <a:ext cx="8240713" cy="3136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Aft>
                <a:spcPct val="30000"/>
              </a:spcAft>
              <a:defRPr/>
            </a:pPr>
            <a:r>
              <a:rPr lang="tr-TR" sz="20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They</a:t>
            </a:r>
            <a:r>
              <a:rPr lang="tr-TR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tr-TR" sz="20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are</a:t>
            </a:r>
            <a:r>
              <a:rPr lang="tr-TR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tr-TR" sz="20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bacterial</a:t>
            </a:r>
            <a:r>
              <a:rPr lang="tr-TR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tr-TR" sz="20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proteins</a:t>
            </a:r>
            <a:r>
              <a:rPr lang="tr-TR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 (</a:t>
            </a:r>
            <a:r>
              <a:rPr lang="tr-TR" sz="20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endonucleases</a:t>
            </a:r>
            <a:r>
              <a:rPr lang="tr-TR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) </a:t>
            </a:r>
            <a:r>
              <a:rPr lang="tr-TR" sz="20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cutting</a:t>
            </a:r>
            <a:r>
              <a:rPr lang="tr-TR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 DNA </a:t>
            </a:r>
            <a:r>
              <a:rPr lang="tr-TR" sz="20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molecules</a:t>
            </a:r>
            <a:r>
              <a:rPr lang="tr-TR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tr-TR" sz="20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from</a:t>
            </a:r>
            <a:r>
              <a:rPr lang="tr-TR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tr-TR" sz="20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specific</a:t>
            </a:r>
            <a:r>
              <a:rPr lang="tr-TR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tr-TR" sz="20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restriction</a:t>
            </a:r>
            <a:r>
              <a:rPr lang="tr-TR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tr-TR" sz="20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sites</a:t>
            </a:r>
            <a:r>
              <a:rPr lang="tr-TR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.</a:t>
            </a:r>
            <a:endParaRPr lang="en-US" sz="2000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ＭＳ Ｐゴシック" charset="0"/>
            </a:endParaRPr>
          </a:p>
          <a:p>
            <a:pPr>
              <a:spcAft>
                <a:spcPct val="30000"/>
              </a:spcAft>
              <a:buFontTx/>
              <a:buChar char="•"/>
              <a:defRPr/>
            </a:pP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restri</a:t>
            </a:r>
            <a:r>
              <a:rPr lang="tr-TR" sz="2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cti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on </a:t>
            </a:r>
            <a:r>
              <a:rPr lang="tr-TR" sz="2000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site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: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 These are the 4-8 based specific DNA sequences those recognized by an restriction enzyme </a:t>
            </a:r>
            <a:r>
              <a:rPr lang="tr-TR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   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 </a:t>
            </a:r>
          </a:p>
          <a:p>
            <a:pPr>
              <a:spcAft>
                <a:spcPct val="30000"/>
              </a:spcAft>
              <a:buFontTx/>
              <a:buChar char="•"/>
              <a:defRPr/>
            </a:pPr>
            <a:r>
              <a:rPr lang="en-US" sz="2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restri</a:t>
            </a:r>
            <a:r>
              <a:rPr lang="tr-TR" sz="2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ction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 fragment: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 Smaller DNA fragment separated from a larger DNA fragment following an digestion with one or more restriction enzymes </a:t>
            </a:r>
            <a:r>
              <a:rPr lang="tr-TR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 </a:t>
            </a:r>
            <a:endParaRPr lang="en-US" sz="2000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ＭＳ Ｐゴシック" charset="0"/>
            </a:endParaRPr>
          </a:p>
          <a:p>
            <a:pPr>
              <a:spcAft>
                <a:spcPct val="30000"/>
              </a:spcAft>
              <a:buFontTx/>
              <a:buChar char="•"/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 hundreds of different RE are present, each has a specific restriction site </a:t>
            </a:r>
            <a:r>
              <a:rPr lang="tr-TR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 </a:t>
            </a:r>
            <a:endParaRPr lang="en-US" sz="2000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9253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ChangeArrowheads="1"/>
          </p:cNvSpPr>
          <p:nvPr/>
        </p:nvSpPr>
        <p:spPr bwMode="auto">
          <a:xfrm>
            <a:off x="1847851" y="188914"/>
            <a:ext cx="75612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tr-TR" sz="2000" b="1">
                <a:cs typeface="Arial" panose="020B0604020202020204" pitchFamily="34" charset="0"/>
              </a:rPr>
              <a:t>Tabl</a:t>
            </a:r>
            <a:r>
              <a:rPr lang="tr-TR" altLang="tr-TR" sz="2000" b="1">
                <a:cs typeface="Arial" panose="020B0604020202020204" pitchFamily="34" charset="0"/>
              </a:rPr>
              <a:t>e</a:t>
            </a:r>
            <a:r>
              <a:rPr lang="en-US" altLang="tr-TR" sz="2000" b="1">
                <a:cs typeface="Arial" panose="020B0604020202020204" pitchFamily="34" charset="0"/>
              </a:rPr>
              <a:t>.</a:t>
            </a:r>
            <a:r>
              <a:rPr lang="en-US" altLang="tr-TR" sz="2000">
                <a:cs typeface="Arial" panose="020B0604020202020204" pitchFamily="34" charset="0"/>
              </a:rPr>
              <a:t> Specific restriction sites of some of the REs</a:t>
            </a:r>
            <a:endParaRPr lang="en-US" altLang="tr-TR" sz="200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tr-TR" sz="200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120835" name="Group 3"/>
          <p:cNvGrpSpPr>
            <a:grpSpLocks/>
          </p:cNvGrpSpPr>
          <p:nvPr/>
        </p:nvGrpSpPr>
        <p:grpSpPr bwMode="auto">
          <a:xfrm>
            <a:off x="2495550" y="836613"/>
            <a:ext cx="6934200" cy="5791200"/>
            <a:chOff x="-5" y="743"/>
            <a:chExt cx="3797" cy="4844"/>
          </a:xfrm>
        </p:grpSpPr>
        <p:grpSp>
          <p:nvGrpSpPr>
            <p:cNvPr id="120836" name="Group 4"/>
            <p:cNvGrpSpPr>
              <a:grpSpLocks/>
            </p:cNvGrpSpPr>
            <p:nvPr/>
          </p:nvGrpSpPr>
          <p:grpSpPr bwMode="auto">
            <a:xfrm>
              <a:off x="0" y="748"/>
              <a:ext cx="3787" cy="4834"/>
              <a:chOff x="0" y="748"/>
              <a:chExt cx="3787" cy="4834"/>
            </a:xfrm>
          </p:grpSpPr>
          <p:grpSp>
            <p:nvGrpSpPr>
              <p:cNvPr id="120838" name="Group 5"/>
              <p:cNvGrpSpPr>
                <a:grpSpLocks/>
              </p:cNvGrpSpPr>
              <p:nvPr/>
            </p:nvGrpSpPr>
            <p:grpSpPr bwMode="auto">
              <a:xfrm>
                <a:off x="0" y="748"/>
                <a:ext cx="1472" cy="748"/>
                <a:chOff x="0" y="748"/>
                <a:chExt cx="1472" cy="748"/>
              </a:xfrm>
            </p:grpSpPr>
            <p:sp>
              <p:nvSpPr>
                <p:cNvPr id="120908" name="Rectangle 6"/>
                <p:cNvSpPr>
                  <a:spLocks noChangeArrowheads="1"/>
                </p:cNvSpPr>
                <p:nvPr/>
              </p:nvSpPr>
              <p:spPr bwMode="auto">
                <a:xfrm>
                  <a:off x="0" y="748"/>
                  <a:ext cx="1472" cy="7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tr-TR" sz="1800" b="1">
                      <a:cs typeface="Arial" panose="020B0604020202020204" pitchFamily="34" charset="0"/>
                    </a:rPr>
                    <a:t>Organi</a:t>
                  </a:r>
                  <a:r>
                    <a:rPr lang="tr-TR" altLang="tr-TR" sz="1800" b="1">
                      <a:cs typeface="Arial" panose="020B0604020202020204" pitchFamily="34" charset="0"/>
                    </a:rPr>
                    <a:t>s</a:t>
                  </a:r>
                  <a:r>
                    <a:rPr lang="en-US" altLang="tr-TR" sz="1800" b="1">
                      <a:cs typeface="Arial" panose="020B0604020202020204" pitchFamily="34" charset="0"/>
                    </a:rPr>
                    <a:t>m</a:t>
                  </a:r>
                  <a:endParaRPr lang="en-US" altLang="tr-TR" sz="1800">
                    <a:latin typeface="Times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0909" name="Rectangle 7"/>
                <p:cNvSpPr>
                  <a:spLocks noChangeArrowheads="1"/>
                </p:cNvSpPr>
                <p:nvPr/>
              </p:nvSpPr>
              <p:spPr bwMode="auto">
                <a:xfrm>
                  <a:off x="0" y="748"/>
                  <a:ext cx="1472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</p:grpSp>
          <p:grpSp>
            <p:nvGrpSpPr>
              <p:cNvPr id="120839" name="Group 8"/>
              <p:cNvGrpSpPr>
                <a:grpSpLocks/>
              </p:cNvGrpSpPr>
              <p:nvPr/>
            </p:nvGrpSpPr>
            <p:grpSpPr bwMode="auto">
              <a:xfrm>
                <a:off x="1472" y="748"/>
                <a:ext cx="1248" cy="748"/>
                <a:chOff x="1472" y="748"/>
                <a:chExt cx="1248" cy="748"/>
              </a:xfrm>
            </p:grpSpPr>
            <p:sp>
              <p:nvSpPr>
                <p:cNvPr id="120906" name="Rectangle 9"/>
                <p:cNvSpPr>
                  <a:spLocks noChangeArrowheads="1"/>
                </p:cNvSpPr>
                <p:nvPr/>
              </p:nvSpPr>
              <p:spPr bwMode="auto">
                <a:xfrm>
                  <a:off x="1472" y="748"/>
                  <a:ext cx="1248" cy="7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tr-TR" altLang="tr-TR" sz="1800" b="1">
                      <a:cs typeface="Arial" panose="020B0604020202020204" pitchFamily="34" charset="0"/>
                    </a:rPr>
                    <a:t>RE Name</a:t>
                  </a:r>
                  <a:endParaRPr lang="en-US" altLang="tr-TR" sz="1800">
                    <a:latin typeface="Times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0907" name="Rectangle 10"/>
                <p:cNvSpPr>
                  <a:spLocks noChangeArrowheads="1"/>
                </p:cNvSpPr>
                <p:nvPr/>
              </p:nvSpPr>
              <p:spPr bwMode="auto">
                <a:xfrm>
                  <a:off x="1472" y="748"/>
                  <a:ext cx="1248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</p:grpSp>
          <p:grpSp>
            <p:nvGrpSpPr>
              <p:cNvPr id="120840" name="Group 11"/>
              <p:cNvGrpSpPr>
                <a:grpSpLocks/>
              </p:cNvGrpSpPr>
              <p:nvPr/>
            </p:nvGrpSpPr>
            <p:grpSpPr bwMode="auto">
              <a:xfrm>
                <a:off x="2720" y="748"/>
                <a:ext cx="1067" cy="748"/>
                <a:chOff x="2720" y="748"/>
                <a:chExt cx="1067" cy="748"/>
              </a:xfrm>
            </p:grpSpPr>
            <p:sp>
              <p:nvSpPr>
                <p:cNvPr id="120904" name="Rectangle 12"/>
                <p:cNvSpPr>
                  <a:spLocks noChangeArrowheads="1"/>
                </p:cNvSpPr>
                <p:nvPr/>
              </p:nvSpPr>
              <p:spPr bwMode="auto">
                <a:xfrm>
                  <a:off x="2720" y="748"/>
                  <a:ext cx="1067" cy="7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tr-TR" altLang="tr-TR" sz="1800" b="1">
                      <a:cs typeface="Arial" panose="020B0604020202020204" pitchFamily="34" charset="0"/>
                    </a:rPr>
                    <a:t>Restriction site</a:t>
                  </a:r>
                  <a:endParaRPr lang="en-US" altLang="tr-TR" sz="1800">
                    <a:latin typeface="Times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0905" name="Rectangle 13"/>
                <p:cNvSpPr>
                  <a:spLocks noChangeArrowheads="1"/>
                </p:cNvSpPr>
                <p:nvPr/>
              </p:nvSpPr>
              <p:spPr bwMode="auto">
                <a:xfrm>
                  <a:off x="2720" y="748"/>
                  <a:ext cx="1067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</p:grpSp>
          <p:grpSp>
            <p:nvGrpSpPr>
              <p:cNvPr id="120841" name="Group 14"/>
              <p:cNvGrpSpPr>
                <a:grpSpLocks/>
              </p:cNvGrpSpPr>
              <p:nvPr/>
            </p:nvGrpSpPr>
            <p:grpSpPr bwMode="auto">
              <a:xfrm>
                <a:off x="0" y="1496"/>
                <a:ext cx="1472" cy="518"/>
                <a:chOff x="0" y="1496"/>
                <a:chExt cx="1472" cy="518"/>
              </a:xfrm>
            </p:grpSpPr>
            <p:sp>
              <p:nvSpPr>
                <p:cNvPr id="120902" name="Rectangle 15"/>
                <p:cNvSpPr>
                  <a:spLocks noChangeArrowheads="1"/>
                </p:cNvSpPr>
                <p:nvPr/>
              </p:nvSpPr>
              <p:spPr bwMode="auto">
                <a:xfrm>
                  <a:off x="0" y="1496"/>
                  <a:ext cx="1472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tr-TR" sz="1800" i="1">
                      <a:cs typeface="Arial" panose="020B0604020202020204" pitchFamily="34" charset="0"/>
                    </a:rPr>
                    <a:t>Escherichia coli</a:t>
                  </a:r>
                  <a:endParaRPr lang="en-US" altLang="tr-TR" sz="1800">
                    <a:latin typeface="Times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0903" name="Rectangle 16"/>
                <p:cNvSpPr>
                  <a:spLocks noChangeArrowheads="1"/>
                </p:cNvSpPr>
                <p:nvPr/>
              </p:nvSpPr>
              <p:spPr bwMode="auto">
                <a:xfrm>
                  <a:off x="0" y="1496"/>
                  <a:ext cx="1472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</p:grpSp>
          <p:grpSp>
            <p:nvGrpSpPr>
              <p:cNvPr id="120842" name="Group 17"/>
              <p:cNvGrpSpPr>
                <a:grpSpLocks/>
              </p:cNvGrpSpPr>
              <p:nvPr/>
            </p:nvGrpSpPr>
            <p:grpSpPr bwMode="auto">
              <a:xfrm>
                <a:off x="1472" y="1496"/>
                <a:ext cx="1248" cy="518"/>
                <a:chOff x="1472" y="1496"/>
                <a:chExt cx="1248" cy="518"/>
              </a:xfrm>
            </p:grpSpPr>
            <p:sp>
              <p:nvSpPr>
                <p:cNvPr id="120900" name="Rectangle 18"/>
                <p:cNvSpPr>
                  <a:spLocks noChangeArrowheads="1"/>
                </p:cNvSpPr>
                <p:nvPr/>
              </p:nvSpPr>
              <p:spPr bwMode="auto">
                <a:xfrm>
                  <a:off x="1472" y="1496"/>
                  <a:ext cx="1248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tr-TR" sz="1800" i="1">
                      <a:cs typeface="Arial" panose="020B0604020202020204" pitchFamily="34" charset="0"/>
                    </a:rPr>
                    <a:t>Eco</a:t>
                  </a:r>
                  <a:r>
                    <a:rPr lang="en-US" altLang="tr-TR" sz="1800">
                      <a:cs typeface="Arial" panose="020B0604020202020204" pitchFamily="34" charset="0"/>
                    </a:rPr>
                    <a:t>RI</a:t>
                  </a:r>
                  <a:endParaRPr lang="en-US" altLang="tr-TR" sz="1800">
                    <a:latin typeface="Times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0901" name="Rectangle 19"/>
                <p:cNvSpPr>
                  <a:spLocks noChangeArrowheads="1"/>
                </p:cNvSpPr>
                <p:nvPr/>
              </p:nvSpPr>
              <p:spPr bwMode="auto">
                <a:xfrm>
                  <a:off x="1472" y="1496"/>
                  <a:ext cx="124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</p:grpSp>
          <p:grpSp>
            <p:nvGrpSpPr>
              <p:cNvPr id="120843" name="Group 20"/>
              <p:cNvGrpSpPr>
                <a:grpSpLocks/>
              </p:cNvGrpSpPr>
              <p:nvPr/>
            </p:nvGrpSpPr>
            <p:grpSpPr bwMode="auto">
              <a:xfrm>
                <a:off x="2720" y="1496"/>
                <a:ext cx="1067" cy="518"/>
                <a:chOff x="2720" y="1496"/>
                <a:chExt cx="1067" cy="518"/>
              </a:xfrm>
            </p:grpSpPr>
            <p:sp>
              <p:nvSpPr>
                <p:cNvPr id="120898" name="Rectangle 21"/>
                <p:cNvSpPr>
                  <a:spLocks noChangeArrowheads="1"/>
                </p:cNvSpPr>
                <p:nvPr/>
              </p:nvSpPr>
              <p:spPr bwMode="auto">
                <a:xfrm>
                  <a:off x="2720" y="1496"/>
                  <a:ext cx="1067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tr-TR" sz="1800">
                      <a:cs typeface="Arial" panose="020B0604020202020204" pitchFamily="34" charset="0"/>
                    </a:rPr>
                    <a:t>G</a:t>
                  </a:r>
                  <a:r>
                    <a:rPr lang="en-US" altLang="tr-TR" sz="1800">
                      <a:latin typeface="Symbol" panose="05050102010706020507" pitchFamily="18" charset="2"/>
                      <a:cs typeface="Arial" panose="020B0604020202020204" pitchFamily="34" charset="0"/>
                    </a:rPr>
                    <a:t>¯</a:t>
                  </a:r>
                  <a:r>
                    <a:rPr lang="en-US" altLang="tr-TR" sz="1800">
                      <a:cs typeface="Arial" panose="020B0604020202020204" pitchFamily="34" charset="0"/>
                    </a:rPr>
                    <a:t> A</a:t>
                  </a:r>
                  <a:r>
                    <a:rPr lang="en-US" altLang="tr-TR" sz="1800" u="sng">
                      <a:cs typeface="Arial" panose="020B0604020202020204" pitchFamily="34" charset="0"/>
                    </a:rPr>
                    <a:t>A</a:t>
                  </a:r>
                  <a:r>
                    <a:rPr lang="en-US" altLang="tr-TR" sz="1800">
                      <a:cs typeface="Arial" panose="020B0604020202020204" pitchFamily="34" charset="0"/>
                    </a:rPr>
                    <a:t>TTC</a:t>
                  </a:r>
                  <a:endParaRPr lang="en-US" altLang="tr-TR" sz="1800">
                    <a:latin typeface="Times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0899" name="Rectangle 22"/>
                <p:cNvSpPr>
                  <a:spLocks noChangeArrowheads="1"/>
                </p:cNvSpPr>
                <p:nvPr/>
              </p:nvSpPr>
              <p:spPr bwMode="auto">
                <a:xfrm>
                  <a:off x="2720" y="1496"/>
                  <a:ext cx="106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</p:grpSp>
          <p:grpSp>
            <p:nvGrpSpPr>
              <p:cNvPr id="120844" name="Group 23"/>
              <p:cNvGrpSpPr>
                <a:grpSpLocks/>
              </p:cNvGrpSpPr>
              <p:nvPr/>
            </p:nvGrpSpPr>
            <p:grpSpPr bwMode="auto">
              <a:xfrm>
                <a:off x="0" y="2014"/>
                <a:ext cx="1472" cy="518"/>
                <a:chOff x="0" y="2014"/>
                <a:chExt cx="1472" cy="518"/>
              </a:xfrm>
            </p:grpSpPr>
            <p:sp>
              <p:nvSpPr>
                <p:cNvPr id="120896" name="Rectangle 24"/>
                <p:cNvSpPr>
                  <a:spLocks noChangeArrowheads="1"/>
                </p:cNvSpPr>
                <p:nvPr/>
              </p:nvSpPr>
              <p:spPr bwMode="auto">
                <a:xfrm>
                  <a:off x="0" y="2014"/>
                  <a:ext cx="1472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tr-TR" sz="1800" i="1">
                      <a:cs typeface="Arial" panose="020B0604020202020204" pitchFamily="34" charset="0"/>
                    </a:rPr>
                    <a:t>Escherichia coli</a:t>
                  </a:r>
                  <a:endParaRPr lang="en-US" altLang="tr-TR" sz="1800">
                    <a:latin typeface="Times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0897" name="Rectangle 25"/>
                <p:cNvSpPr>
                  <a:spLocks noChangeArrowheads="1"/>
                </p:cNvSpPr>
                <p:nvPr/>
              </p:nvSpPr>
              <p:spPr bwMode="auto">
                <a:xfrm>
                  <a:off x="0" y="2014"/>
                  <a:ext cx="1472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</p:grpSp>
          <p:grpSp>
            <p:nvGrpSpPr>
              <p:cNvPr id="120845" name="Group 26"/>
              <p:cNvGrpSpPr>
                <a:grpSpLocks/>
              </p:cNvGrpSpPr>
              <p:nvPr/>
            </p:nvGrpSpPr>
            <p:grpSpPr bwMode="auto">
              <a:xfrm>
                <a:off x="1472" y="2014"/>
                <a:ext cx="1248" cy="518"/>
                <a:chOff x="1472" y="2014"/>
                <a:chExt cx="1248" cy="518"/>
              </a:xfrm>
            </p:grpSpPr>
            <p:sp>
              <p:nvSpPr>
                <p:cNvPr id="120894" name="Rectangle 27"/>
                <p:cNvSpPr>
                  <a:spLocks noChangeArrowheads="1"/>
                </p:cNvSpPr>
                <p:nvPr/>
              </p:nvSpPr>
              <p:spPr bwMode="auto">
                <a:xfrm>
                  <a:off x="1472" y="2014"/>
                  <a:ext cx="1248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tr-TR" sz="1800" i="1">
                      <a:cs typeface="Arial" panose="020B0604020202020204" pitchFamily="34" charset="0"/>
                    </a:rPr>
                    <a:t>Eco</a:t>
                  </a:r>
                  <a:r>
                    <a:rPr lang="en-US" altLang="tr-TR" sz="1800">
                      <a:cs typeface="Arial" panose="020B0604020202020204" pitchFamily="34" charset="0"/>
                    </a:rPr>
                    <a:t>RII</a:t>
                  </a:r>
                  <a:endParaRPr lang="en-US" altLang="tr-TR" sz="1800">
                    <a:latin typeface="Times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0895" name="Rectangle 28"/>
                <p:cNvSpPr>
                  <a:spLocks noChangeArrowheads="1"/>
                </p:cNvSpPr>
                <p:nvPr/>
              </p:nvSpPr>
              <p:spPr bwMode="auto">
                <a:xfrm>
                  <a:off x="1472" y="2014"/>
                  <a:ext cx="124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</p:grpSp>
          <p:grpSp>
            <p:nvGrpSpPr>
              <p:cNvPr id="120846" name="Group 29"/>
              <p:cNvGrpSpPr>
                <a:grpSpLocks/>
              </p:cNvGrpSpPr>
              <p:nvPr/>
            </p:nvGrpSpPr>
            <p:grpSpPr bwMode="auto">
              <a:xfrm>
                <a:off x="2720" y="2014"/>
                <a:ext cx="1067" cy="518"/>
                <a:chOff x="2720" y="2014"/>
                <a:chExt cx="1067" cy="518"/>
              </a:xfrm>
            </p:grpSpPr>
            <p:sp>
              <p:nvSpPr>
                <p:cNvPr id="120892" name="Rectangle 30"/>
                <p:cNvSpPr>
                  <a:spLocks noChangeArrowheads="1"/>
                </p:cNvSpPr>
                <p:nvPr/>
              </p:nvSpPr>
              <p:spPr bwMode="auto">
                <a:xfrm>
                  <a:off x="2720" y="2014"/>
                  <a:ext cx="1067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tr-TR" sz="1800">
                      <a:latin typeface="Symbol" panose="05050102010706020507" pitchFamily="18" charset="2"/>
                    </a:rPr>
                    <a:t>¯</a:t>
                  </a:r>
                  <a:r>
                    <a:rPr lang="en-US" altLang="tr-TR" sz="1800">
                      <a:cs typeface="Arial" panose="020B0604020202020204" pitchFamily="34" charset="0"/>
                    </a:rPr>
                    <a:t> C</a:t>
                  </a:r>
                  <a:r>
                    <a:rPr lang="en-US" altLang="tr-TR" sz="1800" u="sng">
                      <a:cs typeface="Arial" panose="020B0604020202020204" pitchFamily="34" charset="0"/>
                    </a:rPr>
                    <a:t>C</a:t>
                  </a:r>
                  <a:r>
                    <a:rPr lang="en-US" altLang="tr-TR" sz="1800">
                      <a:cs typeface="Arial" panose="020B0604020202020204" pitchFamily="34" charset="0"/>
                    </a:rPr>
                    <a:t>AGG</a:t>
                  </a:r>
                  <a:endParaRPr lang="en-US" altLang="tr-TR" sz="1800">
                    <a:latin typeface="Times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0893" name="Rectangle 31"/>
                <p:cNvSpPr>
                  <a:spLocks noChangeArrowheads="1"/>
                </p:cNvSpPr>
                <p:nvPr/>
              </p:nvSpPr>
              <p:spPr bwMode="auto">
                <a:xfrm>
                  <a:off x="2720" y="2014"/>
                  <a:ext cx="106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</p:grpSp>
          <p:grpSp>
            <p:nvGrpSpPr>
              <p:cNvPr id="120847" name="Group 32"/>
              <p:cNvGrpSpPr>
                <a:grpSpLocks/>
              </p:cNvGrpSpPr>
              <p:nvPr/>
            </p:nvGrpSpPr>
            <p:grpSpPr bwMode="auto">
              <a:xfrm>
                <a:off x="0" y="2532"/>
                <a:ext cx="1472" cy="748"/>
                <a:chOff x="0" y="2532"/>
                <a:chExt cx="1472" cy="748"/>
              </a:xfrm>
            </p:grpSpPr>
            <p:sp>
              <p:nvSpPr>
                <p:cNvPr id="120890" name="Rectangle 33"/>
                <p:cNvSpPr>
                  <a:spLocks noChangeArrowheads="1"/>
                </p:cNvSpPr>
                <p:nvPr/>
              </p:nvSpPr>
              <p:spPr bwMode="auto">
                <a:xfrm>
                  <a:off x="0" y="2532"/>
                  <a:ext cx="1472" cy="7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tr-TR" sz="1800" i="1">
                      <a:cs typeface="Arial" panose="020B0604020202020204" pitchFamily="34" charset="0"/>
                    </a:rPr>
                    <a:t>Haemophilus influenzae</a:t>
                  </a:r>
                  <a:endParaRPr lang="en-US" altLang="tr-TR" sz="1800">
                    <a:latin typeface="Times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0891" name="Rectangle 34"/>
                <p:cNvSpPr>
                  <a:spLocks noChangeArrowheads="1"/>
                </p:cNvSpPr>
                <p:nvPr/>
              </p:nvSpPr>
              <p:spPr bwMode="auto">
                <a:xfrm>
                  <a:off x="0" y="2532"/>
                  <a:ext cx="1472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</p:grpSp>
          <p:grpSp>
            <p:nvGrpSpPr>
              <p:cNvPr id="120848" name="Group 35"/>
              <p:cNvGrpSpPr>
                <a:grpSpLocks/>
              </p:cNvGrpSpPr>
              <p:nvPr/>
            </p:nvGrpSpPr>
            <p:grpSpPr bwMode="auto">
              <a:xfrm>
                <a:off x="1472" y="2532"/>
                <a:ext cx="1248" cy="748"/>
                <a:chOff x="1472" y="2532"/>
                <a:chExt cx="1248" cy="748"/>
              </a:xfrm>
            </p:grpSpPr>
            <p:sp>
              <p:nvSpPr>
                <p:cNvPr id="120888" name="Rectangle 36"/>
                <p:cNvSpPr>
                  <a:spLocks noChangeArrowheads="1"/>
                </p:cNvSpPr>
                <p:nvPr/>
              </p:nvSpPr>
              <p:spPr bwMode="auto">
                <a:xfrm>
                  <a:off x="1472" y="2532"/>
                  <a:ext cx="1248" cy="7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tr-TR" sz="1800" i="1">
                      <a:cs typeface="Arial" panose="020B0604020202020204" pitchFamily="34" charset="0"/>
                    </a:rPr>
                    <a:t>Hind</a:t>
                  </a:r>
                  <a:r>
                    <a:rPr lang="en-US" altLang="tr-TR" sz="1800">
                      <a:cs typeface="Arial" panose="020B0604020202020204" pitchFamily="34" charset="0"/>
                    </a:rPr>
                    <a:t>II</a:t>
                  </a:r>
                  <a:endParaRPr lang="en-US" altLang="tr-TR" sz="1800">
                    <a:latin typeface="Times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0889" name="Rectangle 37"/>
                <p:cNvSpPr>
                  <a:spLocks noChangeArrowheads="1"/>
                </p:cNvSpPr>
                <p:nvPr/>
              </p:nvSpPr>
              <p:spPr bwMode="auto">
                <a:xfrm>
                  <a:off x="1472" y="2532"/>
                  <a:ext cx="1248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</p:grpSp>
          <p:grpSp>
            <p:nvGrpSpPr>
              <p:cNvPr id="120849" name="Group 38"/>
              <p:cNvGrpSpPr>
                <a:grpSpLocks/>
              </p:cNvGrpSpPr>
              <p:nvPr/>
            </p:nvGrpSpPr>
            <p:grpSpPr bwMode="auto">
              <a:xfrm>
                <a:off x="2720" y="2532"/>
                <a:ext cx="1067" cy="748"/>
                <a:chOff x="2720" y="2532"/>
                <a:chExt cx="1067" cy="748"/>
              </a:xfrm>
            </p:grpSpPr>
            <p:sp>
              <p:nvSpPr>
                <p:cNvPr id="120886" name="Rectangle 39"/>
                <p:cNvSpPr>
                  <a:spLocks noChangeArrowheads="1"/>
                </p:cNvSpPr>
                <p:nvPr/>
              </p:nvSpPr>
              <p:spPr bwMode="auto">
                <a:xfrm>
                  <a:off x="2720" y="2532"/>
                  <a:ext cx="1067" cy="7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tr-TR" sz="1800">
                      <a:cs typeface="Arial" panose="020B0604020202020204" pitchFamily="34" charset="0"/>
                    </a:rPr>
                    <a:t>GTPPy</a:t>
                  </a:r>
                  <a:r>
                    <a:rPr lang="en-US" altLang="tr-TR" sz="1800">
                      <a:latin typeface="Symbol" panose="05050102010706020507" pitchFamily="18" charset="2"/>
                      <a:cs typeface="Arial" panose="020B0604020202020204" pitchFamily="34" charset="0"/>
                    </a:rPr>
                    <a:t>¯</a:t>
                  </a:r>
                  <a:r>
                    <a:rPr lang="en-US" altLang="tr-TR" sz="1800">
                      <a:cs typeface="Arial" panose="020B0604020202020204" pitchFamily="34" charset="0"/>
                    </a:rPr>
                    <a:t> PuA</a:t>
                  </a:r>
                  <a:r>
                    <a:rPr lang="en-US" altLang="tr-TR" sz="1800" u="sng">
                      <a:cs typeface="Arial" panose="020B0604020202020204" pitchFamily="34" charset="0"/>
                    </a:rPr>
                    <a:t>C</a:t>
                  </a:r>
                  <a:endParaRPr lang="en-US" altLang="tr-TR" sz="1800">
                    <a:latin typeface="Times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0887" name="Rectangle 40"/>
                <p:cNvSpPr>
                  <a:spLocks noChangeArrowheads="1"/>
                </p:cNvSpPr>
                <p:nvPr/>
              </p:nvSpPr>
              <p:spPr bwMode="auto">
                <a:xfrm>
                  <a:off x="2720" y="2532"/>
                  <a:ext cx="1067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</p:grpSp>
          <p:grpSp>
            <p:nvGrpSpPr>
              <p:cNvPr id="120850" name="Group 41"/>
              <p:cNvGrpSpPr>
                <a:grpSpLocks/>
              </p:cNvGrpSpPr>
              <p:nvPr/>
            </p:nvGrpSpPr>
            <p:grpSpPr bwMode="auto">
              <a:xfrm>
                <a:off x="0" y="3280"/>
                <a:ext cx="1472" cy="748"/>
                <a:chOff x="0" y="3280"/>
                <a:chExt cx="1472" cy="748"/>
              </a:xfrm>
            </p:grpSpPr>
            <p:sp>
              <p:nvSpPr>
                <p:cNvPr id="120884" name="Rectangle 42"/>
                <p:cNvSpPr>
                  <a:spLocks noChangeArrowheads="1"/>
                </p:cNvSpPr>
                <p:nvPr/>
              </p:nvSpPr>
              <p:spPr bwMode="auto">
                <a:xfrm>
                  <a:off x="0" y="3280"/>
                  <a:ext cx="1472" cy="7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tr-TR" sz="1800" i="1">
                      <a:cs typeface="Arial" panose="020B0604020202020204" pitchFamily="34" charset="0"/>
                    </a:rPr>
                    <a:t>Haemophilus hemolyticus</a:t>
                  </a:r>
                  <a:endParaRPr lang="en-US" altLang="tr-TR" sz="1800">
                    <a:latin typeface="Times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0885" name="Rectangle 43"/>
                <p:cNvSpPr>
                  <a:spLocks noChangeArrowheads="1"/>
                </p:cNvSpPr>
                <p:nvPr/>
              </p:nvSpPr>
              <p:spPr bwMode="auto">
                <a:xfrm>
                  <a:off x="0" y="3280"/>
                  <a:ext cx="1472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</p:grpSp>
          <p:grpSp>
            <p:nvGrpSpPr>
              <p:cNvPr id="120851" name="Group 44"/>
              <p:cNvGrpSpPr>
                <a:grpSpLocks/>
              </p:cNvGrpSpPr>
              <p:nvPr/>
            </p:nvGrpSpPr>
            <p:grpSpPr bwMode="auto">
              <a:xfrm>
                <a:off x="1472" y="3280"/>
                <a:ext cx="1248" cy="748"/>
                <a:chOff x="1472" y="3280"/>
                <a:chExt cx="1248" cy="748"/>
              </a:xfrm>
            </p:grpSpPr>
            <p:sp>
              <p:nvSpPr>
                <p:cNvPr id="120882" name="Rectangle 45"/>
                <p:cNvSpPr>
                  <a:spLocks noChangeArrowheads="1"/>
                </p:cNvSpPr>
                <p:nvPr/>
              </p:nvSpPr>
              <p:spPr bwMode="auto">
                <a:xfrm>
                  <a:off x="1472" y="3280"/>
                  <a:ext cx="1248" cy="7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tr-TR" sz="1800" i="1">
                      <a:cs typeface="Arial" panose="020B0604020202020204" pitchFamily="34" charset="0"/>
                    </a:rPr>
                    <a:t>Hha</a:t>
                  </a:r>
                  <a:r>
                    <a:rPr lang="en-US" altLang="tr-TR" sz="1800">
                      <a:cs typeface="Arial" panose="020B0604020202020204" pitchFamily="34" charset="0"/>
                    </a:rPr>
                    <a:t>I</a:t>
                  </a:r>
                  <a:endParaRPr lang="en-US" altLang="tr-TR" sz="1800">
                    <a:latin typeface="Times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0883" name="Rectangle 46"/>
                <p:cNvSpPr>
                  <a:spLocks noChangeArrowheads="1"/>
                </p:cNvSpPr>
                <p:nvPr/>
              </p:nvSpPr>
              <p:spPr bwMode="auto">
                <a:xfrm>
                  <a:off x="1472" y="3280"/>
                  <a:ext cx="1248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</p:grpSp>
          <p:grpSp>
            <p:nvGrpSpPr>
              <p:cNvPr id="120852" name="Group 47"/>
              <p:cNvGrpSpPr>
                <a:grpSpLocks/>
              </p:cNvGrpSpPr>
              <p:nvPr/>
            </p:nvGrpSpPr>
            <p:grpSpPr bwMode="auto">
              <a:xfrm>
                <a:off x="2720" y="3280"/>
                <a:ext cx="1067" cy="748"/>
                <a:chOff x="2720" y="3280"/>
                <a:chExt cx="1067" cy="748"/>
              </a:xfrm>
            </p:grpSpPr>
            <p:sp>
              <p:nvSpPr>
                <p:cNvPr id="120880" name="Rectangle 48"/>
                <p:cNvSpPr>
                  <a:spLocks noChangeArrowheads="1"/>
                </p:cNvSpPr>
                <p:nvPr/>
              </p:nvSpPr>
              <p:spPr bwMode="auto">
                <a:xfrm>
                  <a:off x="2720" y="3280"/>
                  <a:ext cx="1067" cy="7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tr-TR" sz="1800">
                      <a:cs typeface="Arial" panose="020B0604020202020204" pitchFamily="34" charset="0"/>
                    </a:rPr>
                    <a:t>G</a:t>
                  </a:r>
                  <a:r>
                    <a:rPr lang="en-US" altLang="tr-TR" sz="1800" u="sng">
                      <a:cs typeface="Arial" panose="020B0604020202020204" pitchFamily="34" charset="0"/>
                    </a:rPr>
                    <a:t>C</a:t>
                  </a:r>
                  <a:r>
                    <a:rPr lang="en-US" altLang="tr-TR" sz="1800">
                      <a:cs typeface="Arial" panose="020B0604020202020204" pitchFamily="34" charset="0"/>
                    </a:rPr>
                    <a:t>G</a:t>
                  </a:r>
                  <a:r>
                    <a:rPr lang="en-US" altLang="tr-TR" sz="1800">
                      <a:latin typeface="Symbol" panose="05050102010706020507" pitchFamily="18" charset="2"/>
                      <a:cs typeface="Arial" panose="020B0604020202020204" pitchFamily="34" charset="0"/>
                    </a:rPr>
                    <a:t>¯</a:t>
                  </a:r>
                  <a:r>
                    <a:rPr lang="en-US" altLang="tr-TR" sz="1800">
                      <a:cs typeface="Arial" panose="020B0604020202020204" pitchFamily="34" charset="0"/>
                    </a:rPr>
                    <a:t> C</a:t>
                  </a:r>
                  <a:endParaRPr lang="en-US" altLang="tr-TR" sz="1800">
                    <a:latin typeface="Times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0881" name="Rectangle 49"/>
                <p:cNvSpPr>
                  <a:spLocks noChangeArrowheads="1"/>
                </p:cNvSpPr>
                <p:nvPr/>
              </p:nvSpPr>
              <p:spPr bwMode="auto">
                <a:xfrm>
                  <a:off x="2720" y="3280"/>
                  <a:ext cx="1067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</p:grpSp>
          <p:grpSp>
            <p:nvGrpSpPr>
              <p:cNvPr id="120853" name="Group 50"/>
              <p:cNvGrpSpPr>
                <a:grpSpLocks/>
              </p:cNvGrpSpPr>
              <p:nvPr/>
            </p:nvGrpSpPr>
            <p:grpSpPr bwMode="auto">
              <a:xfrm>
                <a:off x="0" y="4028"/>
                <a:ext cx="1472" cy="518"/>
                <a:chOff x="0" y="4028"/>
                <a:chExt cx="1472" cy="518"/>
              </a:xfrm>
            </p:grpSpPr>
            <p:sp>
              <p:nvSpPr>
                <p:cNvPr id="120878" name="Rectangle 51"/>
                <p:cNvSpPr>
                  <a:spLocks noChangeArrowheads="1"/>
                </p:cNvSpPr>
                <p:nvPr/>
              </p:nvSpPr>
              <p:spPr bwMode="auto">
                <a:xfrm>
                  <a:off x="0" y="4028"/>
                  <a:ext cx="1472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tr-TR" sz="1800" i="1">
                      <a:cs typeface="Arial" panose="020B0604020202020204" pitchFamily="34" charset="0"/>
                    </a:rPr>
                    <a:t>Bacillus subtilus</a:t>
                  </a:r>
                  <a:endParaRPr lang="en-US" altLang="tr-TR" sz="1800">
                    <a:latin typeface="Times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0879" name="Rectangle 52"/>
                <p:cNvSpPr>
                  <a:spLocks noChangeArrowheads="1"/>
                </p:cNvSpPr>
                <p:nvPr/>
              </p:nvSpPr>
              <p:spPr bwMode="auto">
                <a:xfrm>
                  <a:off x="0" y="4028"/>
                  <a:ext cx="1472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</p:grpSp>
          <p:grpSp>
            <p:nvGrpSpPr>
              <p:cNvPr id="120854" name="Group 53"/>
              <p:cNvGrpSpPr>
                <a:grpSpLocks/>
              </p:cNvGrpSpPr>
              <p:nvPr/>
            </p:nvGrpSpPr>
            <p:grpSpPr bwMode="auto">
              <a:xfrm>
                <a:off x="1472" y="4028"/>
                <a:ext cx="1248" cy="518"/>
                <a:chOff x="1472" y="4028"/>
                <a:chExt cx="1248" cy="518"/>
              </a:xfrm>
            </p:grpSpPr>
            <p:sp>
              <p:nvSpPr>
                <p:cNvPr id="120876" name="Rectangle 54"/>
                <p:cNvSpPr>
                  <a:spLocks noChangeArrowheads="1"/>
                </p:cNvSpPr>
                <p:nvPr/>
              </p:nvSpPr>
              <p:spPr bwMode="auto">
                <a:xfrm>
                  <a:off x="1472" y="4028"/>
                  <a:ext cx="1248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tr-TR" sz="1800" i="1">
                      <a:cs typeface="Arial" panose="020B0604020202020204" pitchFamily="34" charset="0"/>
                    </a:rPr>
                    <a:t>Bsu</a:t>
                  </a:r>
                  <a:r>
                    <a:rPr lang="en-US" altLang="tr-TR" sz="1800">
                      <a:cs typeface="Arial" panose="020B0604020202020204" pitchFamily="34" charset="0"/>
                    </a:rPr>
                    <a:t>RI</a:t>
                  </a:r>
                  <a:endParaRPr lang="en-US" altLang="tr-TR" sz="1800">
                    <a:latin typeface="Times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0877" name="Rectangle 55"/>
                <p:cNvSpPr>
                  <a:spLocks noChangeArrowheads="1"/>
                </p:cNvSpPr>
                <p:nvPr/>
              </p:nvSpPr>
              <p:spPr bwMode="auto">
                <a:xfrm>
                  <a:off x="1472" y="4028"/>
                  <a:ext cx="124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</p:grpSp>
          <p:grpSp>
            <p:nvGrpSpPr>
              <p:cNvPr id="120855" name="Group 56"/>
              <p:cNvGrpSpPr>
                <a:grpSpLocks/>
              </p:cNvGrpSpPr>
              <p:nvPr/>
            </p:nvGrpSpPr>
            <p:grpSpPr bwMode="auto">
              <a:xfrm>
                <a:off x="2720" y="4028"/>
                <a:ext cx="1067" cy="518"/>
                <a:chOff x="2720" y="4028"/>
                <a:chExt cx="1067" cy="518"/>
              </a:xfrm>
            </p:grpSpPr>
            <p:sp>
              <p:nvSpPr>
                <p:cNvPr id="120874" name="Rectangle 57"/>
                <p:cNvSpPr>
                  <a:spLocks noChangeArrowheads="1"/>
                </p:cNvSpPr>
                <p:nvPr/>
              </p:nvSpPr>
              <p:spPr bwMode="auto">
                <a:xfrm>
                  <a:off x="2720" y="4028"/>
                  <a:ext cx="1067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tr-TR" sz="1800">
                      <a:cs typeface="Arial" panose="020B0604020202020204" pitchFamily="34" charset="0"/>
                    </a:rPr>
                    <a:t>G</a:t>
                  </a:r>
                  <a:r>
                    <a:rPr lang="en-US" altLang="tr-TR" sz="1800">
                      <a:latin typeface="Symbol" panose="05050102010706020507" pitchFamily="18" charset="2"/>
                      <a:cs typeface="Arial" panose="020B0604020202020204" pitchFamily="34" charset="0"/>
                    </a:rPr>
                    <a:t>¯</a:t>
                  </a:r>
                  <a:r>
                    <a:rPr lang="en-US" altLang="tr-TR" sz="1800">
                      <a:cs typeface="Arial" panose="020B0604020202020204" pitchFamily="34" charset="0"/>
                    </a:rPr>
                    <a:t> </a:t>
                  </a:r>
                  <a:r>
                    <a:rPr lang="en-US" altLang="tr-TR" sz="1800" u="sng">
                      <a:cs typeface="Arial" panose="020B0604020202020204" pitchFamily="34" charset="0"/>
                    </a:rPr>
                    <a:t>C</a:t>
                  </a:r>
                  <a:r>
                    <a:rPr lang="en-US" altLang="tr-TR" sz="1800">
                      <a:cs typeface="Arial" panose="020B0604020202020204" pitchFamily="34" charset="0"/>
                    </a:rPr>
                    <a:t>C</a:t>
                  </a:r>
                  <a:endParaRPr lang="en-US" altLang="tr-TR" sz="1800">
                    <a:latin typeface="Times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0875" name="Rectangle 58"/>
                <p:cNvSpPr>
                  <a:spLocks noChangeArrowheads="1"/>
                </p:cNvSpPr>
                <p:nvPr/>
              </p:nvSpPr>
              <p:spPr bwMode="auto">
                <a:xfrm>
                  <a:off x="2720" y="4028"/>
                  <a:ext cx="106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</p:grpSp>
          <p:grpSp>
            <p:nvGrpSpPr>
              <p:cNvPr id="120856" name="Group 59"/>
              <p:cNvGrpSpPr>
                <a:grpSpLocks/>
              </p:cNvGrpSpPr>
              <p:nvPr/>
            </p:nvGrpSpPr>
            <p:grpSpPr bwMode="auto">
              <a:xfrm>
                <a:off x="0" y="4546"/>
                <a:ext cx="1472" cy="518"/>
                <a:chOff x="0" y="4546"/>
                <a:chExt cx="1472" cy="518"/>
              </a:xfrm>
            </p:grpSpPr>
            <p:sp>
              <p:nvSpPr>
                <p:cNvPr id="120872" name="Rectangle 60"/>
                <p:cNvSpPr>
                  <a:spLocks noChangeArrowheads="1"/>
                </p:cNvSpPr>
                <p:nvPr/>
              </p:nvSpPr>
              <p:spPr bwMode="auto">
                <a:xfrm>
                  <a:off x="0" y="4546"/>
                  <a:ext cx="1472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tr-TR" sz="1800" i="1">
                      <a:cs typeface="Arial" panose="020B0604020202020204" pitchFamily="34" charset="0"/>
                    </a:rPr>
                    <a:t>Brevibacterium albidum</a:t>
                  </a:r>
                  <a:endParaRPr lang="en-US" altLang="tr-TR" sz="1800">
                    <a:latin typeface="Times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0873" name="Rectangle 61"/>
                <p:cNvSpPr>
                  <a:spLocks noChangeArrowheads="1"/>
                </p:cNvSpPr>
                <p:nvPr/>
              </p:nvSpPr>
              <p:spPr bwMode="auto">
                <a:xfrm>
                  <a:off x="0" y="4546"/>
                  <a:ext cx="1472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</p:grpSp>
          <p:grpSp>
            <p:nvGrpSpPr>
              <p:cNvPr id="120857" name="Group 62"/>
              <p:cNvGrpSpPr>
                <a:grpSpLocks/>
              </p:cNvGrpSpPr>
              <p:nvPr/>
            </p:nvGrpSpPr>
            <p:grpSpPr bwMode="auto">
              <a:xfrm>
                <a:off x="1472" y="4546"/>
                <a:ext cx="1248" cy="518"/>
                <a:chOff x="1472" y="4546"/>
                <a:chExt cx="1248" cy="518"/>
              </a:xfrm>
            </p:grpSpPr>
            <p:sp>
              <p:nvSpPr>
                <p:cNvPr id="120870" name="Rectangle 63"/>
                <p:cNvSpPr>
                  <a:spLocks noChangeArrowheads="1"/>
                </p:cNvSpPr>
                <p:nvPr/>
              </p:nvSpPr>
              <p:spPr bwMode="auto">
                <a:xfrm>
                  <a:off x="1472" y="4546"/>
                  <a:ext cx="1248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tr-TR" sz="1800" i="1">
                      <a:cs typeface="Arial" panose="020B0604020202020204" pitchFamily="34" charset="0"/>
                    </a:rPr>
                    <a:t>BaI</a:t>
                  </a:r>
                  <a:r>
                    <a:rPr lang="en-US" altLang="tr-TR" sz="1800">
                      <a:cs typeface="Arial" panose="020B0604020202020204" pitchFamily="34" charset="0"/>
                    </a:rPr>
                    <a:t>I</a:t>
                  </a:r>
                  <a:endParaRPr lang="en-US" altLang="tr-TR" sz="1800">
                    <a:latin typeface="Times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0871" name="Rectangle 64"/>
                <p:cNvSpPr>
                  <a:spLocks noChangeArrowheads="1"/>
                </p:cNvSpPr>
                <p:nvPr/>
              </p:nvSpPr>
              <p:spPr bwMode="auto">
                <a:xfrm>
                  <a:off x="1472" y="4546"/>
                  <a:ext cx="124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</p:grpSp>
          <p:grpSp>
            <p:nvGrpSpPr>
              <p:cNvPr id="120858" name="Group 65"/>
              <p:cNvGrpSpPr>
                <a:grpSpLocks/>
              </p:cNvGrpSpPr>
              <p:nvPr/>
            </p:nvGrpSpPr>
            <p:grpSpPr bwMode="auto">
              <a:xfrm>
                <a:off x="2720" y="4546"/>
                <a:ext cx="1067" cy="518"/>
                <a:chOff x="2720" y="4546"/>
                <a:chExt cx="1067" cy="518"/>
              </a:xfrm>
            </p:grpSpPr>
            <p:sp>
              <p:nvSpPr>
                <p:cNvPr id="120868" name="Rectangle 66"/>
                <p:cNvSpPr>
                  <a:spLocks noChangeArrowheads="1"/>
                </p:cNvSpPr>
                <p:nvPr/>
              </p:nvSpPr>
              <p:spPr bwMode="auto">
                <a:xfrm>
                  <a:off x="2720" y="4546"/>
                  <a:ext cx="1067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tr-TR" sz="1800">
                      <a:cs typeface="Arial" panose="020B0604020202020204" pitchFamily="34" charset="0"/>
                    </a:rPr>
                    <a:t>TGG</a:t>
                  </a:r>
                  <a:r>
                    <a:rPr lang="en-US" altLang="tr-TR" sz="1800">
                      <a:latin typeface="Symbol" panose="05050102010706020507" pitchFamily="18" charset="2"/>
                      <a:cs typeface="Arial" panose="020B0604020202020204" pitchFamily="34" charset="0"/>
                    </a:rPr>
                    <a:t>¯</a:t>
                  </a:r>
                  <a:r>
                    <a:rPr lang="en-US" altLang="tr-TR" sz="1800">
                      <a:cs typeface="Arial" panose="020B0604020202020204" pitchFamily="34" charset="0"/>
                    </a:rPr>
                    <a:t> </a:t>
                  </a:r>
                  <a:r>
                    <a:rPr lang="en-US" altLang="tr-TR" sz="1800" u="sng">
                      <a:cs typeface="Arial" panose="020B0604020202020204" pitchFamily="34" charset="0"/>
                    </a:rPr>
                    <a:t>C</a:t>
                  </a:r>
                  <a:r>
                    <a:rPr lang="en-US" altLang="tr-TR" sz="1800">
                      <a:cs typeface="Arial" panose="020B0604020202020204" pitchFamily="34" charset="0"/>
                    </a:rPr>
                    <a:t>CA</a:t>
                  </a:r>
                  <a:endParaRPr lang="en-US" altLang="tr-TR" sz="1800">
                    <a:latin typeface="Times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0869" name="Rectangle 67"/>
                <p:cNvSpPr>
                  <a:spLocks noChangeArrowheads="1"/>
                </p:cNvSpPr>
                <p:nvPr/>
              </p:nvSpPr>
              <p:spPr bwMode="auto">
                <a:xfrm>
                  <a:off x="2720" y="4546"/>
                  <a:ext cx="106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</p:grpSp>
          <p:grpSp>
            <p:nvGrpSpPr>
              <p:cNvPr id="120859" name="Group 68"/>
              <p:cNvGrpSpPr>
                <a:grpSpLocks/>
              </p:cNvGrpSpPr>
              <p:nvPr/>
            </p:nvGrpSpPr>
            <p:grpSpPr bwMode="auto">
              <a:xfrm>
                <a:off x="0" y="5064"/>
                <a:ext cx="1472" cy="518"/>
                <a:chOff x="0" y="5064"/>
                <a:chExt cx="1472" cy="518"/>
              </a:xfrm>
            </p:grpSpPr>
            <p:sp>
              <p:nvSpPr>
                <p:cNvPr id="120866" name="Rectangle 69"/>
                <p:cNvSpPr>
                  <a:spLocks noChangeArrowheads="1"/>
                </p:cNvSpPr>
                <p:nvPr/>
              </p:nvSpPr>
              <p:spPr bwMode="auto">
                <a:xfrm>
                  <a:off x="0" y="5064"/>
                  <a:ext cx="1472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tr-TR" sz="1800" i="1">
                      <a:cs typeface="Arial" panose="020B0604020202020204" pitchFamily="34" charset="0"/>
                    </a:rPr>
                    <a:t>Thermus aquaticus</a:t>
                  </a:r>
                  <a:endParaRPr lang="en-US" altLang="tr-TR" sz="1800">
                    <a:latin typeface="Times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0867" name="Rectangle 70"/>
                <p:cNvSpPr>
                  <a:spLocks noChangeArrowheads="1"/>
                </p:cNvSpPr>
                <p:nvPr/>
              </p:nvSpPr>
              <p:spPr bwMode="auto">
                <a:xfrm>
                  <a:off x="0" y="5064"/>
                  <a:ext cx="1472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</p:grpSp>
          <p:grpSp>
            <p:nvGrpSpPr>
              <p:cNvPr id="120860" name="Group 71"/>
              <p:cNvGrpSpPr>
                <a:grpSpLocks/>
              </p:cNvGrpSpPr>
              <p:nvPr/>
            </p:nvGrpSpPr>
            <p:grpSpPr bwMode="auto">
              <a:xfrm>
                <a:off x="1472" y="5064"/>
                <a:ext cx="1248" cy="518"/>
                <a:chOff x="1472" y="5064"/>
                <a:chExt cx="1248" cy="518"/>
              </a:xfrm>
            </p:grpSpPr>
            <p:sp>
              <p:nvSpPr>
                <p:cNvPr id="120864" name="Rectangle 72"/>
                <p:cNvSpPr>
                  <a:spLocks noChangeArrowheads="1"/>
                </p:cNvSpPr>
                <p:nvPr/>
              </p:nvSpPr>
              <p:spPr bwMode="auto">
                <a:xfrm>
                  <a:off x="1472" y="5064"/>
                  <a:ext cx="1248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tr-TR" sz="1800" i="1">
                      <a:cs typeface="Arial" panose="020B0604020202020204" pitchFamily="34" charset="0"/>
                    </a:rPr>
                    <a:t>Taq</a:t>
                  </a:r>
                  <a:r>
                    <a:rPr lang="en-US" altLang="tr-TR" sz="1800">
                      <a:cs typeface="Arial" panose="020B0604020202020204" pitchFamily="34" charset="0"/>
                    </a:rPr>
                    <a:t>l</a:t>
                  </a:r>
                  <a:endParaRPr lang="en-US" altLang="tr-TR" sz="1800">
                    <a:latin typeface="Times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0865" name="Rectangle 73"/>
                <p:cNvSpPr>
                  <a:spLocks noChangeArrowheads="1"/>
                </p:cNvSpPr>
                <p:nvPr/>
              </p:nvSpPr>
              <p:spPr bwMode="auto">
                <a:xfrm>
                  <a:off x="1472" y="5064"/>
                  <a:ext cx="124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</p:grpSp>
          <p:grpSp>
            <p:nvGrpSpPr>
              <p:cNvPr id="120861" name="Group 74"/>
              <p:cNvGrpSpPr>
                <a:grpSpLocks/>
              </p:cNvGrpSpPr>
              <p:nvPr/>
            </p:nvGrpSpPr>
            <p:grpSpPr bwMode="auto">
              <a:xfrm>
                <a:off x="2720" y="5064"/>
                <a:ext cx="1067" cy="518"/>
                <a:chOff x="2720" y="5064"/>
                <a:chExt cx="1067" cy="518"/>
              </a:xfrm>
            </p:grpSpPr>
            <p:sp>
              <p:nvSpPr>
                <p:cNvPr id="120862" name="Rectangle 75"/>
                <p:cNvSpPr>
                  <a:spLocks noChangeArrowheads="1"/>
                </p:cNvSpPr>
                <p:nvPr/>
              </p:nvSpPr>
              <p:spPr bwMode="auto">
                <a:xfrm>
                  <a:off x="2720" y="5064"/>
                  <a:ext cx="1067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tr-TR" sz="1800">
                      <a:cs typeface="Arial" panose="020B0604020202020204" pitchFamily="34" charset="0"/>
                    </a:rPr>
                    <a:t>T</a:t>
                  </a:r>
                  <a:r>
                    <a:rPr lang="en-US" altLang="tr-TR" sz="1800">
                      <a:latin typeface="Symbol" panose="05050102010706020507" pitchFamily="18" charset="2"/>
                      <a:cs typeface="Arial" panose="020B0604020202020204" pitchFamily="34" charset="0"/>
                    </a:rPr>
                    <a:t>¯</a:t>
                  </a:r>
                  <a:r>
                    <a:rPr lang="en-US" altLang="tr-TR" sz="1800">
                      <a:cs typeface="Arial" panose="020B0604020202020204" pitchFamily="34" charset="0"/>
                    </a:rPr>
                    <a:t> CG</a:t>
                  </a:r>
                  <a:r>
                    <a:rPr lang="en-US" altLang="tr-TR" sz="1800" u="sng">
                      <a:cs typeface="Arial" panose="020B0604020202020204" pitchFamily="34" charset="0"/>
                    </a:rPr>
                    <a:t>A</a:t>
                  </a:r>
                  <a:endParaRPr lang="en-US" altLang="tr-TR" sz="1800">
                    <a:latin typeface="Times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0863" name="Rectangle 76"/>
                <p:cNvSpPr>
                  <a:spLocks noChangeArrowheads="1"/>
                </p:cNvSpPr>
                <p:nvPr/>
              </p:nvSpPr>
              <p:spPr bwMode="auto">
                <a:xfrm>
                  <a:off x="2720" y="5064"/>
                  <a:ext cx="106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</p:grpSp>
        </p:grpSp>
        <p:sp>
          <p:nvSpPr>
            <p:cNvPr id="120837" name="Rectangle 77"/>
            <p:cNvSpPr>
              <a:spLocks noChangeArrowheads="1"/>
            </p:cNvSpPr>
            <p:nvPr/>
          </p:nvSpPr>
          <p:spPr bwMode="auto">
            <a:xfrm>
              <a:off x="-5" y="743"/>
              <a:ext cx="3797" cy="4844"/>
            </a:xfrm>
            <a:prstGeom prst="rect">
              <a:avLst/>
            </a:prstGeom>
            <a:noFill/>
            <a:ln w="17462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</p:grpSp>
    </p:spTree>
    <p:extLst>
      <p:ext uri="{BB962C8B-B14F-4D97-AF65-F5344CB8AC3E}">
        <p14:creationId xmlns:p14="http://schemas.microsoft.com/office/powerpoint/2010/main" val="258014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+mj-cs"/>
              </a:rPr>
              <a:t>Cloning</a:t>
            </a:r>
            <a:r>
              <a:rPr lang="tr-T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+mj-cs"/>
              </a:rPr>
              <a:t> (Definition)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+mj-cs"/>
            </a:endParaRP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752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+mj-lt"/>
                <a:ea typeface="ＭＳ Ｐゴシック" charset="0"/>
              </a:rPr>
              <a:t>Greek - clone, twins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+mj-lt"/>
                <a:ea typeface="ＭＳ Ｐゴシック" charset="0"/>
              </a:rPr>
              <a:t>Isolationand mass production of a specific DNA fragment (clone) out of a complex DNA mixture,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+mj-lt"/>
                <a:ea typeface="ＭＳ Ｐゴシック" charset="0"/>
              </a:rPr>
              <a:t>Asexual production of a content of an individual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+mj-lt"/>
                <a:ea typeface="ＭＳ Ｐゴシック" charset="0"/>
              </a:rPr>
              <a:t>A group containing copy/copies of whole or part of a macromolecule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+mj-lt"/>
                <a:ea typeface="ＭＳ Ｐゴシック" charset="0"/>
              </a:rPr>
              <a:t>Individual genetically similar to her/his parents formed from a single somatic cell of her/his parent (dictionary)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000">
              <a:effectLst>
                <a:outerShdw blurRad="38100" dist="38100" dir="2700000" algn="tl">
                  <a:srgbClr val="DDDDDD"/>
                </a:outerShdw>
              </a:effectLst>
              <a:latin typeface="+mj-lt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336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tr-TR" dirty="0" err="1" smtClean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+mj-cs"/>
              </a:rPr>
              <a:t>Stages</a:t>
            </a:r>
            <a:r>
              <a:rPr lang="tr-TR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+mj-cs"/>
              </a:rPr>
              <a:t> of Gene </a:t>
            </a:r>
            <a:r>
              <a:rPr lang="tr-TR" dirty="0" err="1" smtClean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+mj-cs"/>
              </a:rPr>
              <a:t>Cloning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+mj-cs"/>
            </a:endParaRP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6764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0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Isolation</a:t>
            </a:r>
            <a:r>
              <a:rPr lang="tr-TR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 </a:t>
            </a:r>
            <a:r>
              <a:rPr lang="tr-TR" sz="20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and</a:t>
            </a:r>
            <a:r>
              <a:rPr lang="tr-TR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 </a:t>
            </a:r>
            <a:r>
              <a:rPr lang="tr-TR" sz="20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purification</a:t>
            </a:r>
            <a:r>
              <a:rPr lang="tr-TR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 of a gene </a:t>
            </a:r>
            <a:r>
              <a:rPr lang="tr-TR" sz="20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carrying</a:t>
            </a:r>
            <a:r>
              <a:rPr lang="tr-TR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 DNA (</a:t>
            </a:r>
            <a:r>
              <a:rPr lang="tr-TR" sz="20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or</a:t>
            </a:r>
            <a:r>
              <a:rPr lang="tr-TR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 RNA)  </a:t>
            </a:r>
            <a:r>
              <a:rPr lang="tr-TR" sz="20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fragment</a:t>
            </a:r>
            <a:r>
              <a:rPr lang="tr-TR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 </a:t>
            </a:r>
            <a:r>
              <a:rPr lang="tr-TR" sz="20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from</a:t>
            </a:r>
            <a:r>
              <a:rPr lang="tr-TR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 a </a:t>
            </a:r>
            <a:r>
              <a:rPr lang="tr-TR" sz="20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complex</a:t>
            </a:r>
            <a:r>
              <a:rPr lang="tr-TR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 DNA </a:t>
            </a:r>
            <a:r>
              <a:rPr lang="tr-TR" sz="20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molecule</a:t>
            </a:r>
            <a:r>
              <a:rPr lang="tr-TR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0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Determination</a:t>
            </a:r>
            <a:r>
              <a:rPr lang="tr-TR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 of </a:t>
            </a:r>
            <a:r>
              <a:rPr lang="tr-TR" sz="20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the</a:t>
            </a:r>
            <a:r>
              <a:rPr lang="tr-TR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 </a:t>
            </a:r>
            <a:r>
              <a:rPr lang="tr-TR" sz="20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location</a:t>
            </a:r>
            <a:r>
              <a:rPr lang="tr-TR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 of </a:t>
            </a:r>
            <a:r>
              <a:rPr lang="tr-TR" sz="20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the</a:t>
            </a:r>
            <a:r>
              <a:rPr lang="tr-TR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 gene of </a:t>
            </a:r>
            <a:r>
              <a:rPr lang="tr-TR" sz="20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interest</a:t>
            </a:r>
            <a:endParaRPr lang="tr-TR" sz="2000" dirty="0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tr-TR" sz="20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Incision</a:t>
            </a:r>
            <a:r>
              <a:rPr lang="tr-TR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 of </a:t>
            </a:r>
            <a:r>
              <a:rPr lang="tr-TR" sz="20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the</a:t>
            </a:r>
            <a:r>
              <a:rPr lang="tr-TR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 gene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0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Isolation</a:t>
            </a:r>
            <a:r>
              <a:rPr lang="tr-TR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 of </a:t>
            </a:r>
            <a:r>
              <a:rPr lang="tr-TR" sz="20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carrier</a:t>
            </a:r>
            <a:r>
              <a:rPr lang="tr-TR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 </a:t>
            </a:r>
            <a:r>
              <a:rPr lang="tr-TR" sz="20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vector</a:t>
            </a:r>
            <a:r>
              <a:rPr lang="tr-TR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 DNA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0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Insertion</a:t>
            </a:r>
            <a:r>
              <a:rPr lang="tr-TR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 of gene DNA </a:t>
            </a:r>
            <a:r>
              <a:rPr lang="tr-TR" sz="20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into</a:t>
            </a:r>
            <a:r>
              <a:rPr lang="tr-TR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 </a:t>
            </a:r>
            <a:r>
              <a:rPr lang="tr-TR" sz="20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the</a:t>
            </a:r>
            <a:r>
              <a:rPr lang="tr-TR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 </a:t>
            </a:r>
            <a:r>
              <a:rPr lang="tr-TR" sz="20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vector</a:t>
            </a:r>
            <a:r>
              <a:rPr lang="tr-TR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 DNA (</a:t>
            </a:r>
            <a:r>
              <a:rPr lang="tr-TR" sz="20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Recombination</a:t>
            </a:r>
            <a:r>
              <a:rPr lang="tr-TR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0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Electroporation</a:t>
            </a:r>
            <a:r>
              <a:rPr lang="tr-TR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 </a:t>
            </a:r>
            <a:r>
              <a:rPr lang="tr-TR" sz="20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and</a:t>
            </a:r>
            <a:r>
              <a:rPr lang="tr-TR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/</a:t>
            </a:r>
            <a:r>
              <a:rPr lang="tr-TR" sz="20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or</a:t>
            </a:r>
            <a:r>
              <a:rPr lang="tr-TR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 </a:t>
            </a:r>
            <a:r>
              <a:rPr lang="tr-TR" sz="20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transformation</a:t>
            </a:r>
            <a:r>
              <a:rPr lang="tr-TR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 of </a:t>
            </a:r>
            <a:r>
              <a:rPr lang="tr-TR" sz="20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established</a:t>
            </a:r>
            <a:r>
              <a:rPr lang="tr-TR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 </a:t>
            </a:r>
            <a:r>
              <a:rPr lang="tr-TR" sz="20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recombinant</a:t>
            </a:r>
            <a:r>
              <a:rPr lang="tr-TR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 </a:t>
            </a:r>
            <a:r>
              <a:rPr lang="tr-TR" sz="20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vector</a:t>
            </a:r>
            <a:r>
              <a:rPr lang="tr-TR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 DNA </a:t>
            </a:r>
            <a:r>
              <a:rPr lang="tr-TR" sz="20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to</a:t>
            </a:r>
            <a:r>
              <a:rPr lang="tr-TR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 </a:t>
            </a:r>
            <a:r>
              <a:rPr lang="tr-TR" sz="20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recipient</a:t>
            </a:r>
            <a:r>
              <a:rPr lang="tr-TR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 </a:t>
            </a:r>
            <a:r>
              <a:rPr lang="tr-TR" sz="20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cell</a:t>
            </a:r>
            <a:r>
              <a:rPr lang="tr-TR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 (</a:t>
            </a:r>
            <a:r>
              <a:rPr lang="tr-TR" sz="20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procaryotic</a:t>
            </a:r>
            <a:r>
              <a:rPr lang="tr-TR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/</a:t>
            </a:r>
            <a:r>
              <a:rPr lang="tr-TR" sz="20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eucaryotic</a:t>
            </a:r>
            <a:r>
              <a:rPr lang="tr-TR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0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Selection</a:t>
            </a:r>
            <a:endParaRPr lang="tr-TR" sz="2000" dirty="0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tr-TR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Control of gene </a:t>
            </a:r>
            <a:r>
              <a:rPr lang="tr-TR" sz="20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products</a:t>
            </a:r>
            <a:r>
              <a:rPr lang="tr-TR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 </a:t>
            </a:r>
            <a:endParaRPr lang="en-US" sz="2000" dirty="0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43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Why do we clone DNA</a:t>
            </a:r>
            <a:r>
              <a:rPr lang="en-US" altLang="tr-TR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447800"/>
            <a:ext cx="78486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2000"/>
              <a:t>Determination of a nucleotide sequences of a specific gene after isolation --- Nowadays better ways for the purpose!!!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tr-TR" sz="2000"/>
          </a:p>
          <a:p>
            <a:pPr eaLnBrk="1" hangingPunct="1">
              <a:lnSpc>
                <a:spcPct val="80000"/>
              </a:lnSpc>
            </a:pPr>
            <a:r>
              <a:rPr lang="tr-TR" altLang="tr-TR" sz="2000"/>
              <a:t>Determiantion of control DNA sequences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tr-TR" sz="2000"/>
          </a:p>
          <a:p>
            <a:pPr eaLnBrk="1" hangingPunct="1">
              <a:lnSpc>
                <a:spcPct val="80000"/>
              </a:lnSpc>
            </a:pPr>
            <a:r>
              <a:rPr lang="tr-TR" altLang="tr-TR" sz="2000"/>
              <a:t>Investigation of protein/enzyme/RNA functions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altLang="tr-TR" sz="2000"/>
          </a:p>
          <a:p>
            <a:pPr eaLnBrk="1" hangingPunct="1">
              <a:lnSpc>
                <a:spcPct val="80000"/>
              </a:lnSpc>
            </a:pPr>
            <a:r>
              <a:rPr lang="tr-TR" altLang="tr-TR" sz="2000"/>
              <a:t>Detection of mutations i.e. Detection of gene defects related to specific diseases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tr-TR" sz="2000"/>
          </a:p>
          <a:p>
            <a:pPr eaLnBrk="1" hangingPunct="1">
              <a:lnSpc>
                <a:spcPct val="80000"/>
              </a:lnSpc>
            </a:pPr>
            <a:r>
              <a:rPr lang="tr-TR" altLang="tr-TR" sz="2000"/>
              <a:t>Production of substances in organisms for specific purposes i.e. İnsulin production  İnsulin üretimi, establishment of resistant species  </a:t>
            </a:r>
            <a:endParaRPr lang="en-US" altLang="tr-TR" sz="2000"/>
          </a:p>
          <a:p>
            <a:pPr eaLnBrk="1" hangingPunct="1">
              <a:lnSpc>
                <a:spcPct val="80000"/>
              </a:lnSpc>
            </a:pPr>
            <a:endParaRPr lang="en-US" altLang="tr-TR" sz="2000"/>
          </a:p>
        </p:txBody>
      </p:sp>
    </p:spTree>
    <p:extLst>
      <p:ext uri="{BB962C8B-B14F-4D97-AF65-F5344CB8AC3E}">
        <p14:creationId xmlns:p14="http://schemas.microsoft.com/office/powerpoint/2010/main" val="306046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How do we clone DNA</a:t>
            </a:r>
            <a:r>
              <a:rPr lang="en-US" altLang="tr-TR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62200" y="1676400"/>
            <a:ext cx="38862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>
                <a:latin typeface="+mj-lt"/>
                <a:ea typeface="ＭＳ Ｐゴシック" charset="0"/>
              </a:rPr>
              <a:t>DNA is extracted from organic material i.e. blood, tissue, from another bacteria 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endParaRPr lang="en-US" sz="2400" dirty="0">
              <a:latin typeface="+mj-lt"/>
              <a:ea typeface="ＭＳ Ｐゴシック" charset="0"/>
            </a:endParaRPr>
          </a:p>
          <a:p>
            <a:pPr eaLnBrk="1" hangingPunct="1">
              <a:defRPr/>
            </a:pPr>
            <a:r>
              <a:rPr lang="tr-TR" sz="2400" dirty="0" err="1">
                <a:latin typeface="+mj-lt"/>
                <a:ea typeface="ＭＳ Ｐゴシック" charset="0"/>
              </a:rPr>
              <a:t>REs</a:t>
            </a:r>
            <a:r>
              <a:rPr lang="en-US" sz="2400" dirty="0">
                <a:latin typeface="+mj-lt"/>
                <a:ea typeface="ＭＳ Ｐゴシック" charset="0"/>
              </a:rPr>
              <a:t>, </a:t>
            </a:r>
            <a:r>
              <a:rPr lang="tr-TR" sz="2400" dirty="0" err="1">
                <a:latin typeface="+mj-lt"/>
                <a:ea typeface="ＭＳ Ｐゴシック" charset="0"/>
              </a:rPr>
              <a:t>i.e</a:t>
            </a:r>
            <a:r>
              <a:rPr lang="en-US" sz="2400" dirty="0">
                <a:latin typeface="+mj-lt"/>
                <a:ea typeface="ＭＳ Ｐゴシック" charset="0"/>
              </a:rPr>
              <a:t>. </a:t>
            </a:r>
            <a:r>
              <a:rPr lang="en-US" sz="2400" i="1" dirty="0" err="1">
                <a:latin typeface="+mj-lt"/>
                <a:ea typeface="ＭＳ Ｐゴシック" charset="0"/>
              </a:rPr>
              <a:t>EcoR</a:t>
            </a:r>
            <a:r>
              <a:rPr lang="en-US" sz="2400" dirty="0" err="1">
                <a:latin typeface="+mj-lt"/>
                <a:ea typeface="ＭＳ Ｐゴシック" charset="0"/>
              </a:rPr>
              <a:t>I</a:t>
            </a:r>
            <a:r>
              <a:rPr lang="en-US" sz="2400" dirty="0">
                <a:latin typeface="+mj-lt"/>
                <a:ea typeface="ＭＳ Ｐゴシック" charset="0"/>
              </a:rPr>
              <a:t>, </a:t>
            </a:r>
            <a:r>
              <a:rPr lang="en-US" sz="2400" i="1" dirty="0" err="1">
                <a:latin typeface="+mj-lt"/>
                <a:ea typeface="ＭＳ Ｐゴシック" charset="0"/>
              </a:rPr>
              <a:t>Hind</a:t>
            </a:r>
            <a:r>
              <a:rPr lang="en-US" sz="2400" dirty="0" err="1">
                <a:latin typeface="+mj-lt"/>
                <a:ea typeface="ＭＳ Ｐゴシック" charset="0"/>
              </a:rPr>
              <a:t>III</a:t>
            </a:r>
            <a:r>
              <a:rPr lang="en-US" sz="2400" dirty="0">
                <a:latin typeface="+mj-lt"/>
                <a:ea typeface="ＭＳ Ｐゴシック" charset="0"/>
              </a:rPr>
              <a:t>, </a:t>
            </a:r>
            <a:r>
              <a:rPr lang="tr-TR" sz="2400" dirty="0" err="1">
                <a:latin typeface="+mj-lt"/>
                <a:ea typeface="ＭＳ Ｐゴシック" charset="0"/>
              </a:rPr>
              <a:t>cut</a:t>
            </a:r>
            <a:r>
              <a:rPr lang="tr-TR" sz="2400" dirty="0">
                <a:latin typeface="+mj-lt"/>
                <a:ea typeface="ＭＳ Ｐゴシック" charset="0"/>
              </a:rPr>
              <a:t> DNA </a:t>
            </a:r>
            <a:r>
              <a:rPr lang="tr-TR" sz="2400" dirty="0" err="1">
                <a:latin typeface="+mj-lt"/>
                <a:ea typeface="ＭＳ Ｐゴシック" charset="0"/>
              </a:rPr>
              <a:t>into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smaller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fragments</a:t>
            </a:r>
            <a:r>
              <a:rPr lang="tr-TR" sz="2400" dirty="0">
                <a:latin typeface="+mj-lt"/>
                <a:ea typeface="ＭＳ Ｐゴシック" charset="0"/>
              </a:rPr>
              <a:t>  </a:t>
            </a:r>
            <a:endParaRPr lang="en-US" sz="2400" dirty="0">
              <a:latin typeface="+mj-lt"/>
              <a:ea typeface="ＭＳ Ｐゴシック" charset="0"/>
            </a:endParaRPr>
          </a:p>
          <a:p>
            <a:pPr eaLnBrk="1" hangingPunct="1">
              <a:defRPr/>
            </a:pPr>
            <a:r>
              <a:rPr lang="tr-TR" sz="2400" dirty="0" err="1">
                <a:latin typeface="+mj-lt"/>
                <a:ea typeface="ＭＳ Ｐゴシック" charset="0"/>
              </a:rPr>
              <a:t>Different</a:t>
            </a:r>
            <a:r>
              <a:rPr lang="tr-TR" sz="2400" dirty="0">
                <a:latin typeface="+mj-lt"/>
                <a:ea typeface="ＭＳ Ｐゴシック" charset="0"/>
              </a:rPr>
              <a:t> DNA </a:t>
            </a:r>
            <a:r>
              <a:rPr lang="tr-TR" sz="2400" dirty="0" err="1">
                <a:latin typeface="+mj-lt"/>
                <a:ea typeface="ＭＳ Ｐゴシック" charset="0"/>
              </a:rPr>
              <a:t>fragments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cut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by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the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same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enzyme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could</a:t>
            </a:r>
            <a:r>
              <a:rPr lang="tr-TR" sz="2400" dirty="0">
                <a:latin typeface="+mj-lt"/>
                <a:ea typeface="ＭＳ Ｐゴシック" charset="0"/>
              </a:rPr>
              <a:t> be </a:t>
            </a:r>
            <a:r>
              <a:rPr lang="tr-TR" sz="2400" dirty="0" err="1">
                <a:latin typeface="+mj-lt"/>
                <a:ea typeface="ＭＳ Ｐゴシック" charset="0"/>
              </a:rPr>
              <a:t>ligated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or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recombined</a:t>
            </a:r>
            <a:endParaRPr lang="en-US" sz="2400" dirty="0">
              <a:latin typeface="+mj-lt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803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ChangeArrowheads="1"/>
          </p:cNvSpPr>
          <p:nvPr/>
        </p:nvSpPr>
        <p:spPr bwMode="auto">
          <a:xfrm>
            <a:off x="2371725" y="300039"/>
            <a:ext cx="8154988" cy="644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sz="3600" b="1" dirty="0" err="1">
                <a:solidFill>
                  <a:srgbClr val="E2271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Materials</a:t>
            </a:r>
            <a:r>
              <a:rPr lang="tr-TR" sz="3600" b="1" dirty="0">
                <a:solidFill>
                  <a:srgbClr val="E2271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tr-TR" sz="3600" b="1" dirty="0" err="1">
                <a:solidFill>
                  <a:srgbClr val="E2271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used</a:t>
            </a:r>
            <a:r>
              <a:rPr lang="tr-TR" sz="3600" b="1" dirty="0">
                <a:solidFill>
                  <a:srgbClr val="E2271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 in DNA </a:t>
            </a:r>
            <a:r>
              <a:rPr lang="tr-TR" sz="3600" b="1" dirty="0" err="1">
                <a:solidFill>
                  <a:srgbClr val="E2271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Cloning</a:t>
            </a:r>
            <a:endParaRPr lang="en-US" sz="3600" b="1" dirty="0">
              <a:solidFill>
                <a:srgbClr val="E2271D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25955" name="Rectangle 3"/>
          <p:cNvSpPr>
            <a:spLocks noChangeArrowheads="1"/>
          </p:cNvSpPr>
          <p:nvPr/>
        </p:nvSpPr>
        <p:spPr bwMode="auto">
          <a:xfrm>
            <a:off x="3141663" y="1597026"/>
            <a:ext cx="6604000" cy="476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tr-TR" altLang="tr-TR" b="1"/>
              <a:t>RESTRICTION ENZYMES</a:t>
            </a:r>
            <a:endParaRPr lang="en-US" altLang="tr-TR" b="1"/>
          </a:p>
          <a:p>
            <a:pPr algn="ctr">
              <a:spcBef>
                <a:spcPct val="50000"/>
              </a:spcBef>
              <a:buFontTx/>
              <a:buNone/>
            </a:pPr>
            <a:r>
              <a:rPr lang="tr-TR" altLang="tr-TR" b="1"/>
              <a:t>VECTORS</a:t>
            </a:r>
            <a:endParaRPr lang="en-US" altLang="tr-TR" b="1"/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tr-TR" b="1"/>
              <a:t>DNA L</a:t>
            </a:r>
            <a:r>
              <a:rPr lang="tr-TR" altLang="tr-TR" b="1"/>
              <a:t>I</a:t>
            </a:r>
            <a:r>
              <a:rPr lang="en-US" altLang="tr-TR" b="1"/>
              <a:t>GA</a:t>
            </a:r>
            <a:r>
              <a:rPr lang="tr-TR" altLang="tr-TR" b="1"/>
              <a:t>SE ENZYME</a:t>
            </a:r>
            <a:endParaRPr lang="en-US" altLang="tr-TR" b="1"/>
          </a:p>
          <a:p>
            <a:pPr algn="ctr">
              <a:spcBef>
                <a:spcPct val="50000"/>
              </a:spcBef>
              <a:buFontTx/>
              <a:buNone/>
            </a:pPr>
            <a:r>
              <a:rPr lang="tr-TR" altLang="tr-TR" b="1"/>
              <a:t>COMPETENT BACTERIAL CELLS</a:t>
            </a:r>
            <a:endParaRPr lang="en-US" altLang="tr-TR" b="1"/>
          </a:p>
          <a:p>
            <a:pPr algn="ctr">
              <a:spcBef>
                <a:spcPct val="50000"/>
              </a:spcBef>
              <a:buFontTx/>
              <a:buNone/>
            </a:pPr>
            <a:r>
              <a:rPr lang="tr-TR" altLang="tr-TR" b="1"/>
              <a:t>ANTIBIOTICS</a:t>
            </a:r>
            <a:endParaRPr lang="en-US" altLang="tr-TR" b="1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tr-TR" b="1"/>
          </a:p>
        </p:txBody>
      </p:sp>
    </p:spTree>
    <p:extLst>
      <p:ext uri="{BB962C8B-B14F-4D97-AF65-F5344CB8AC3E}">
        <p14:creationId xmlns:p14="http://schemas.microsoft.com/office/powerpoint/2010/main" val="13983996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3" name="Rectangle 2"/>
          <p:cNvSpPr>
            <a:spLocks noChangeArrowheads="1"/>
          </p:cNvSpPr>
          <p:nvPr/>
        </p:nvSpPr>
        <p:spPr bwMode="auto">
          <a:xfrm>
            <a:off x="1828800" y="1143001"/>
            <a:ext cx="8351838" cy="44608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90488" tIns="44450" rIns="90488" bIns="44450">
            <a:spAutoFit/>
          </a:bodyPr>
          <a:lstStyle/>
          <a:p>
            <a:pPr>
              <a:spcAft>
                <a:spcPct val="20000"/>
              </a:spcAft>
              <a:defRPr/>
            </a:pPr>
            <a:r>
              <a:rPr lang="en-US" sz="2000" b="1" dirty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PLA</a:t>
            </a:r>
            <a:r>
              <a:rPr lang="tr-TR" sz="2000" b="1" dirty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2000" b="1" dirty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M</a:t>
            </a:r>
            <a:r>
              <a:rPr lang="tr-TR" sz="2000" b="1" dirty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000" b="1" dirty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D:</a:t>
            </a:r>
            <a:r>
              <a:rPr lang="en-US" sz="2000" dirty="0">
                <a:solidFill>
                  <a:schemeClr val="accent1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These are double-stranded, circular </a:t>
            </a:r>
            <a:r>
              <a:rPr lang="en-US" sz="2000" dirty="0" err="1">
                <a:latin typeface="Arial" charset="0"/>
                <a:ea typeface="ＭＳ Ｐゴシック" charset="0"/>
                <a:cs typeface="ＭＳ Ｐゴシック" charset="0"/>
              </a:rPr>
              <a:t>extrachromosomal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 genetic elements, inside a bacterium which can </a:t>
            </a:r>
            <a:r>
              <a:rPr lang="en-US" sz="2000" dirty="0" err="1">
                <a:latin typeface="Arial" charset="0"/>
                <a:ea typeface="ＭＳ Ｐゴシック" charset="0"/>
                <a:cs typeface="ＭＳ Ｐゴシック" charset="0"/>
              </a:rPr>
              <a:t>separetely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 replicate from the genome</a:t>
            </a:r>
            <a:r>
              <a:rPr lang="tr-TR" sz="20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endParaRPr lang="en-US" sz="2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Aft>
                <a:spcPct val="20000"/>
              </a:spcAft>
              <a:buFontTx/>
              <a:buChar char="•"/>
              <a:defRPr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 A vector plasmid contains sequences for:</a:t>
            </a:r>
          </a:p>
          <a:p>
            <a:pPr lvl="1">
              <a:spcAft>
                <a:spcPct val="20000"/>
              </a:spcAft>
              <a:buFontTx/>
              <a:buChar char="•"/>
              <a:defRPr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tr-TR" sz="2000" dirty="0">
                <a:latin typeface="Arial" charset="0"/>
                <a:ea typeface="ＭＳ Ｐゴシック" charset="0"/>
                <a:cs typeface="ＭＳ Ｐゴシック" charset="0"/>
              </a:rPr>
              <a:t>a </a:t>
            </a:r>
            <a:r>
              <a:rPr lang="tr-TR" sz="2000" b="1" dirty="0" err="1">
                <a:solidFill>
                  <a:schemeClr val="accent1">
                    <a:lumMod val="2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bacterial</a:t>
            </a:r>
            <a:r>
              <a:rPr lang="tr-TR" sz="2000" b="1" dirty="0">
                <a:solidFill>
                  <a:schemeClr val="accent1">
                    <a:lumMod val="2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tr-TR" sz="2000" b="1" dirty="0" err="1">
                <a:solidFill>
                  <a:schemeClr val="accent1">
                    <a:lumMod val="2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replication</a:t>
            </a:r>
            <a:r>
              <a:rPr lang="tr-TR" sz="2000" b="1" dirty="0">
                <a:solidFill>
                  <a:schemeClr val="accent1">
                    <a:lumMod val="2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tr-TR" sz="2000" b="1" dirty="0" err="1">
                <a:solidFill>
                  <a:schemeClr val="accent1">
                    <a:lumMod val="2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origin</a:t>
            </a:r>
            <a:r>
              <a:rPr lang="tr-TR" sz="2000" dirty="0">
                <a:solidFill>
                  <a:schemeClr val="accent1">
                    <a:lumMod val="2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000" dirty="0" err="1">
                <a:latin typeface="Arial" charset="0"/>
                <a:ea typeface="ＭＳ Ｐゴシック" charset="0"/>
                <a:cs typeface="ＭＳ Ｐゴシック" charset="0"/>
              </a:rPr>
              <a:t>ori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  <a:p>
            <a:pPr lvl="1">
              <a:spcAft>
                <a:spcPct val="20000"/>
              </a:spcAft>
              <a:buFontTx/>
              <a:buChar char="•"/>
              <a:defRPr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 an </a:t>
            </a:r>
            <a:r>
              <a:rPr lang="en-US" sz="2000" b="1" dirty="0">
                <a:solidFill>
                  <a:srgbClr val="003366"/>
                </a:solidFill>
                <a:latin typeface="Arial" charset="0"/>
                <a:ea typeface="ＭＳ Ｐゴシック" charset="0"/>
                <a:cs typeface="ＭＳ Ｐゴシック" charset="0"/>
              </a:rPr>
              <a:t>antibiotic resistance gene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tr-TR" sz="2000" dirty="0">
                <a:latin typeface="Arial" charset="0"/>
                <a:ea typeface="ＭＳ Ｐゴシック" charset="0"/>
                <a:cs typeface="ＭＳ Ｐゴシック" charset="0"/>
              </a:rPr>
              <a:t>[</a:t>
            </a:r>
            <a:r>
              <a:rPr lang="tr-TR" sz="2000" dirty="0" err="1">
                <a:latin typeface="Arial" charset="0"/>
                <a:ea typeface="ＭＳ Ｐゴシック" charset="0"/>
                <a:cs typeface="ＭＳ Ｐゴシック" charset="0"/>
              </a:rPr>
              <a:t>i.e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. ampicillin</a:t>
            </a:r>
            <a:r>
              <a:rPr lang="tr-TR" sz="2000" dirty="0">
                <a:latin typeface="Arial" charset="0"/>
                <a:ea typeface="ＭＳ Ｐゴシック" charset="0"/>
                <a:cs typeface="ＭＳ Ｐゴシック" charset="0"/>
              </a:rPr>
              <a:t>e </a:t>
            </a:r>
            <a:r>
              <a:rPr lang="tr-TR" sz="2000" dirty="0" err="1">
                <a:latin typeface="Arial" charset="0"/>
                <a:ea typeface="ＭＳ Ｐゴシック" charset="0"/>
                <a:cs typeface="ＭＳ Ｐゴシック" charset="0"/>
              </a:rPr>
              <a:t>resistance</a:t>
            </a:r>
            <a:r>
              <a:rPr lang="tr-TR" sz="2000" dirty="0">
                <a:latin typeface="Arial" charset="0"/>
                <a:ea typeface="ＭＳ Ｐゴシック" charset="0"/>
                <a:cs typeface="ＭＳ Ｐゴシック" charset="0"/>
              </a:rPr>
              <a:t> gene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(amp)</a:t>
            </a:r>
            <a:r>
              <a:rPr lang="tr-TR" sz="2000" dirty="0">
                <a:latin typeface="Arial" charset="0"/>
                <a:ea typeface="ＭＳ Ｐゴシック" charset="0"/>
                <a:cs typeface="ＭＳ Ｐゴシック" charset="0"/>
              </a:rPr>
              <a:t>]</a:t>
            </a:r>
            <a:endParaRPr lang="en-US" sz="2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>
              <a:spcAft>
                <a:spcPct val="20000"/>
              </a:spcAft>
              <a:buFontTx/>
              <a:buChar char="•"/>
              <a:defRPr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 one or more special restriction digestion sites which helps the insertion of a foreign DNA </a:t>
            </a:r>
            <a:r>
              <a:rPr lang="en-US" sz="2000" dirty="0" err="1">
                <a:latin typeface="Arial" charset="0"/>
                <a:ea typeface="ＭＳ Ｐゴシック" charset="0"/>
                <a:cs typeface="ＭＳ Ｐゴシック" charset="0"/>
              </a:rPr>
              <a:t>fargment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 (MCS)</a:t>
            </a:r>
          </a:p>
          <a:p>
            <a:pPr>
              <a:spcAft>
                <a:spcPct val="20000"/>
              </a:spcAft>
              <a:buFontTx/>
              <a:buChar char="•"/>
              <a:defRPr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 A </a:t>
            </a:r>
            <a:r>
              <a:rPr lang="en-US" sz="2000" b="1" i="1" dirty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B-</a:t>
            </a:r>
            <a:r>
              <a:rPr lang="en-US" sz="2000" b="1" i="1" dirty="0" err="1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galactosidase</a:t>
            </a:r>
            <a:r>
              <a:rPr lang="en-US" sz="2000" b="1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gene losing its activity when a </a:t>
            </a:r>
            <a:r>
              <a:rPr lang="tr-TR" sz="2000" dirty="0">
                <a:latin typeface="Arial" charset="0"/>
                <a:ea typeface="ＭＳ Ｐゴシック" charset="0"/>
                <a:cs typeface="ＭＳ Ｐゴシック" charset="0"/>
              </a:rPr>
              <a:t>DNA </a:t>
            </a:r>
            <a:r>
              <a:rPr lang="tr-TR" sz="2000" dirty="0" err="1">
                <a:latin typeface="Arial" charset="0"/>
                <a:ea typeface="ＭＳ Ｐゴシック" charset="0"/>
                <a:cs typeface="ＭＳ Ｐゴシック" charset="0"/>
              </a:rPr>
              <a:t>fragment</a:t>
            </a:r>
            <a:r>
              <a:rPr lang="tr-TR" sz="2000" dirty="0">
                <a:latin typeface="Arial" charset="0"/>
                <a:ea typeface="ＭＳ Ｐゴシック" charset="0"/>
                <a:cs typeface="ＭＳ Ｐゴシック" charset="0"/>
              </a:rPr>
              <a:t> is </a:t>
            </a:r>
            <a:r>
              <a:rPr lang="tr-TR" sz="2000" dirty="0" err="1">
                <a:latin typeface="Arial" charset="0"/>
                <a:ea typeface="ＭＳ Ｐゴシック" charset="0"/>
                <a:cs typeface="ＭＳ Ｐゴシック" charset="0"/>
              </a:rPr>
              <a:t>inserted</a:t>
            </a:r>
            <a:r>
              <a:rPr lang="tr-TR" sz="2000" dirty="0">
                <a:latin typeface="Arial" charset="0"/>
                <a:ea typeface="ＭＳ Ｐゴシック" charset="0"/>
                <a:cs typeface="ＭＳ Ｐゴシック" charset="0"/>
              </a:rPr>
              <a:t> in MCS,</a:t>
            </a:r>
            <a:endParaRPr lang="en-US" sz="2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Aft>
                <a:spcPct val="20000"/>
              </a:spcAft>
              <a:buFontTx/>
              <a:buChar char="•"/>
              <a:defRPr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b="1" dirty="0" err="1">
                <a:solidFill>
                  <a:srgbClr val="003366"/>
                </a:solidFill>
                <a:latin typeface="Arial" charset="0"/>
                <a:ea typeface="ＭＳ Ｐゴシック" charset="0"/>
                <a:cs typeface="ＭＳ Ｐゴシック" charset="0"/>
              </a:rPr>
              <a:t>promotors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 providing expression of a foreign gene in </a:t>
            </a:r>
            <a:r>
              <a:rPr lang="en-US" sz="2000" dirty="0" err="1">
                <a:latin typeface="Arial" charset="0"/>
                <a:ea typeface="ＭＳ Ｐゴシック" charset="0"/>
                <a:cs typeface="ＭＳ Ｐゴシック" charset="0"/>
              </a:rPr>
              <a:t>procaryotic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 or </a:t>
            </a:r>
            <a:r>
              <a:rPr lang="en-US" sz="2000" dirty="0" err="1">
                <a:latin typeface="Arial" charset="0"/>
                <a:ea typeface="ＭＳ Ｐゴシック" charset="0"/>
                <a:cs typeface="ＭＳ Ｐゴシック" charset="0"/>
              </a:rPr>
              <a:t>eucaryotic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 cells</a:t>
            </a:r>
            <a:r>
              <a:rPr lang="tr-TR" sz="2000" dirty="0"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sz="20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6979" name="Rectangle 3"/>
          <p:cNvSpPr>
            <a:spLocks noChangeArrowheads="1"/>
          </p:cNvSpPr>
          <p:nvPr/>
        </p:nvSpPr>
        <p:spPr bwMode="auto">
          <a:xfrm>
            <a:off x="1752600" y="457201"/>
            <a:ext cx="8154988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tr-TR" b="1">
                <a:solidFill>
                  <a:schemeClr val="tx2"/>
                </a:solidFill>
              </a:rPr>
              <a:t>DNA </a:t>
            </a:r>
            <a:r>
              <a:rPr lang="tr-TR" altLang="tr-TR" b="1">
                <a:solidFill>
                  <a:schemeClr val="tx2"/>
                </a:solidFill>
              </a:rPr>
              <a:t>CLONING</a:t>
            </a:r>
            <a:r>
              <a:rPr lang="en-US" altLang="tr-TR" b="1">
                <a:solidFill>
                  <a:schemeClr val="tx2"/>
                </a:solidFill>
              </a:rPr>
              <a:t>: PLA</a:t>
            </a:r>
            <a:r>
              <a:rPr lang="tr-TR" altLang="tr-TR" b="1">
                <a:solidFill>
                  <a:schemeClr val="tx2"/>
                </a:solidFill>
              </a:rPr>
              <a:t>S</a:t>
            </a:r>
            <a:r>
              <a:rPr lang="en-US" altLang="tr-TR" b="1">
                <a:solidFill>
                  <a:schemeClr val="tx2"/>
                </a:solidFill>
              </a:rPr>
              <a:t>M</a:t>
            </a:r>
            <a:r>
              <a:rPr lang="tr-TR" altLang="tr-TR" b="1">
                <a:solidFill>
                  <a:schemeClr val="tx2"/>
                </a:solidFill>
              </a:rPr>
              <a:t>I</a:t>
            </a:r>
            <a:r>
              <a:rPr lang="en-US" altLang="tr-TR" b="1">
                <a:solidFill>
                  <a:schemeClr val="tx2"/>
                </a:solidFill>
              </a:rPr>
              <a:t>D</a:t>
            </a:r>
            <a:r>
              <a:rPr lang="tr-TR" altLang="tr-TR" b="1">
                <a:solidFill>
                  <a:schemeClr val="tx2"/>
                </a:solidFill>
              </a:rPr>
              <a:t>S</a:t>
            </a:r>
            <a:endParaRPr lang="en-US" altLang="tr-TR" b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5134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Vector Types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371600"/>
            <a:ext cx="8229600" cy="5105400"/>
          </a:xfrm>
        </p:spPr>
        <p:txBody>
          <a:bodyPr/>
          <a:lstStyle/>
          <a:p>
            <a:pPr eaLnBrk="1" hangingPunct="1"/>
            <a:r>
              <a:rPr lang="tr-TR" altLang="tr-TR"/>
              <a:t>Plasmids: 15 kb capacity.</a:t>
            </a:r>
          </a:p>
          <a:p>
            <a:pPr eaLnBrk="1" hangingPunct="1"/>
            <a:r>
              <a:rPr lang="tr-TR" altLang="tr-TR"/>
              <a:t>Bacteriophages (Lambda phage): 25 kb capacity.</a:t>
            </a:r>
          </a:p>
          <a:p>
            <a:pPr eaLnBrk="1" hangingPunct="1"/>
            <a:r>
              <a:rPr lang="tr-TR" altLang="tr-TR"/>
              <a:t>Cosmid vectors: 35-45 kb capacity.</a:t>
            </a:r>
          </a:p>
          <a:p>
            <a:pPr eaLnBrk="1" hangingPunct="1"/>
            <a:r>
              <a:rPr lang="tr-TR" altLang="tr-TR"/>
              <a:t>Bacterial originated Artificial Chromosomes (BAC): 50-300 kb capacity.</a:t>
            </a:r>
          </a:p>
          <a:p>
            <a:pPr eaLnBrk="1" hangingPunct="1"/>
            <a:r>
              <a:rPr lang="tr-TR" altLang="tr-TR"/>
              <a:t>Yeast originated Artificial Chromosomes  (YAC): 300-1500 kb capacity.</a:t>
            </a:r>
          </a:p>
          <a:p>
            <a:pPr eaLnBrk="1" hangingPunct="1"/>
            <a:r>
              <a:rPr lang="tr-TR" altLang="tr-TR"/>
              <a:t>Human originated Artificial Chromosomes (HAC): Greater than 2000 kb capacity.</a:t>
            </a:r>
          </a:p>
          <a:p>
            <a:pPr eaLnBrk="1" hangingPunct="1"/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9539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543</Words>
  <Application>Microsoft Office PowerPoint</Application>
  <PresentationFormat>Geniş ekran</PresentationFormat>
  <Paragraphs>80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8" baseType="lpstr">
      <vt:lpstr>MS PGothic</vt:lpstr>
      <vt:lpstr>MS PGothic</vt:lpstr>
      <vt:lpstr>Arial</vt:lpstr>
      <vt:lpstr>Calibri</vt:lpstr>
      <vt:lpstr>Calibri Light</vt:lpstr>
      <vt:lpstr>Century Gothic</vt:lpstr>
      <vt:lpstr>Symbol</vt:lpstr>
      <vt:lpstr>Times</vt:lpstr>
      <vt:lpstr>Office Teması</vt:lpstr>
      <vt:lpstr>PowerPoint Sunusu</vt:lpstr>
      <vt:lpstr>PowerPoint Sunusu</vt:lpstr>
      <vt:lpstr>Cloning (Definition)</vt:lpstr>
      <vt:lpstr>Stages of Gene Cloning</vt:lpstr>
      <vt:lpstr>Why do we clone DNA?</vt:lpstr>
      <vt:lpstr>How do we clone DNA?</vt:lpstr>
      <vt:lpstr>PowerPoint Sunusu</vt:lpstr>
      <vt:lpstr>PowerPoint Sunusu</vt:lpstr>
      <vt:lpstr>Vector Types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Inci Basak Kaya</dc:creator>
  <cp:lastModifiedBy>Inci Basak Kaya</cp:lastModifiedBy>
  <cp:revision>1</cp:revision>
  <dcterms:created xsi:type="dcterms:W3CDTF">2018-02-15T14:28:50Z</dcterms:created>
  <dcterms:modified xsi:type="dcterms:W3CDTF">2018-02-15T14:28:59Z</dcterms:modified>
</cp:coreProperties>
</file>