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9" r:id="rId2"/>
  </p:sldMasterIdLst>
  <p:sldIdLst>
    <p:sldId id="256" r:id="rId3"/>
    <p:sldId id="258" r:id="rId4"/>
    <p:sldId id="259" r:id="rId5"/>
    <p:sldId id="261" r:id="rId6"/>
    <p:sldId id="274" r:id="rId7"/>
    <p:sldId id="275" r:id="rId8"/>
    <p:sldId id="265" r:id="rId9"/>
    <p:sldId id="266" r:id="rId10"/>
    <p:sldId id="267" r:id="rId11"/>
    <p:sldId id="268" r:id="rId12"/>
    <p:sldId id="269" r:id="rId13"/>
    <p:sldId id="271" r:id="rId14"/>
    <p:sldId id="273" r:id="rId15"/>
    <p:sldId id="277" r:id="rId16"/>
    <p:sldId id="279" r:id="rId17"/>
    <p:sldId id="280" r:id="rId18"/>
    <p:sldId id="281" r:id="rId19"/>
    <p:sldId id="282" r:id="rId20"/>
    <p:sldId id="283"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07" autoAdjust="0"/>
  </p:normalViewPr>
  <p:slideViewPr>
    <p:cSldViewPr>
      <p:cViewPr varScale="1">
        <p:scale>
          <a:sx n="72" d="100"/>
          <a:sy n="72" d="100"/>
        </p:scale>
        <p:origin x="1506" y="72"/>
      </p:cViewPr>
      <p:guideLst>
        <p:guide orient="horz" pos="2160"/>
        <p:guide pos="2880"/>
      </p:guideLst>
    </p:cSldViewPr>
  </p:slideViewPr>
  <p:outlineViewPr>
    <p:cViewPr>
      <p:scale>
        <a:sx n="33" d="100"/>
        <a:sy n="33" d="100"/>
      </p:scale>
      <p:origin x="0" y="1454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2F6DCF-8DDB-4B49-9272-9AF7CA3BB29D}" type="doc">
      <dgm:prSet loTypeId="urn:microsoft.com/office/officeart/2005/8/layout/radial4" loCatId="relationship" qsTypeId="urn:microsoft.com/office/officeart/2005/8/quickstyle/simple1" qsCatId="simple" csTypeId="urn:microsoft.com/office/officeart/2005/8/colors/colorful1#1" csCatId="colorful" phldr="1"/>
      <dgm:spPr/>
      <dgm:t>
        <a:bodyPr/>
        <a:lstStyle/>
        <a:p>
          <a:endParaRPr lang="tr-TR"/>
        </a:p>
      </dgm:t>
    </dgm:pt>
    <dgm:pt modelId="{4F76608F-1FF4-4CFA-8B78-9F7640830323}">
      <dgm:prSet phldrT="[Metin]"/>
      <dgm:spPr/>
      <dgm:t>
        <a:bodyPr/>
        <a:lstStyle/>
        <a:p>
          <a:r>
            <a:rPr lang="tr-TR" b="1" i="0" dirty="0">
              <a:solidFill>
                <a:schemeClr val="tx1"/>
              </a:solidFill>
            </a:rPr>
            <a:t>ERKEN ÇOCUKLUK EĞİTİMİNDE FARKLI YAKLAŞIM VE PROGRAMLAR</a:t>
          </a:r>
        </a:p>
      </dgm:t>
    </dgm:pt>
    <dgm:pt modelId="{F21B6DE8-B8E1-4F67-925F-AEABA1FF1800}" type="parTrans" cxnId="{A02FD7DB-1F60-437F-ABAE-81BC72607B60}">
      <dgm:prSet/>
      <dgm:spPr/>
      <dgm:t>
        <a:bodyPr/>
        <a:lstStyle/>
        <a:p>
          <a:endParaRPr lang="tr-TR"/>
        </a:p>
      </dgm:t>
    </dgm:pt>
    <dgm:pt modelId="{9E11C9A7-DD45-480B-BFA4-C72ABAA7FF7C}" type="sibTrans" cxnId="{A02FD7DB-1F60-437F-ABAE-81BC72607B60}">
      <dgm:prSet/>
      <dgm:spPr/>
      <dgm:t>
        <a:bodyPr/>
        <a:lstStyle/>
        <a:p>
          <a:endParaRPr lang="tr-TR"/>
        </a:p>
      </dgm:t>
    </dgm:pt>
    <dgm:pt modelId="{24122D84-4419-47C9-BAD2-3E8E48B0533F}">
      <dgm:prSet phldrT="[Metin]"/>
      <dgm:spPr/>
      <dgm:t>
        <a:bodyPr/>
        <a:lstStyle/>
        <a:p>
          <a:r>
            <a:rPr lang="tr-TR" b="1">
              <a:solidFill>
                <a:schemeClr val="tx1"/>
              </a:solidFill>
            </a:rPr>
            <a:t>High Scope </a:t>
          </a:r>
          <a:endParaRPr lang="tr-TR" b="1" dirty="0">
            <a:solidFill>
              <a:schemeClr val="tx1"/>
            </a:solidFill>
          </a:endParaRPr>
        </a:p>
      </dgm:t>
    </dgm:pt>
    <dgm:pt modelId="{02BE64A1-D7B4-4902-8178-983765874628}" type="parTrans" cxnId="{F044B653-ED46-440A-947F-44215003F07E}">
      <dgm:prSet/>
      <dgm:spPr/>
      <dgm:t>
        <a:bodyPr/>
        <a:lstStyle/>
        <a:p>
          <a:endParaRPr lang="tr-TR"/>
        </a:p>
      </dgm:t>
    </dgm:pt>
    <dgm:pt modelId="{FDBAA530-2BF1-4E25-B327-38705839F5C7}" type="sibTrans" cxnId="{F044B653-ED46-440A-947F-44215003F07E}">
      <dgm:prSet/>
      <dgm:spPr/>
      <dgm:t>
        <a:bodyPr/>
        <a:lstStyle/>
        <a:p>
          <a:endParaRPr lang="tr-TR"/>
        </a:p>
      </dgm:t>
    </dgm:pt>
    <dgm:pt modelId="{996DC108-C413-4B04-91FD-C5CE71B195EE}">
      <dgm:prSet phldrT="[Metin]"/>
      <dgm:spPr/>
      <dgm:t>
        <a:bodyPr/>
        <a:lstStyle/>
        <a:p>
          <a:r>
            <a:rPr lang="tr-TR" b="1">
              <a:solidFill>
                <a:schemeClr val="tx1"/>
              </a:solidFill>
            </a:rPr>
            <a:t>Regio Emilia</a:t>
          </a:r>
          <a:endParaRPr lang="tr-TR" b="1" dirty="0">
            <a:solidFill>
              <a:schemeClr val="tx1"/>
            </a:solidFill>
          </a:endParaRPr>
        </a:p>
      </dgm:t>
    </dgm:pt>
    <dgm:pt modelId="{A9D67060-1507-4EC9-9A79-0ED23FE90E77}" type="parTrans" cxnId="{5E4C09F2-A4A5-41DA-BEBC-73765B8C4E6F}">
      <dgm:prSet/>
      <dgm:spPr/>
      <dgm:t>
        <a:bodyPr/>
        <a:lstStyle/>
        <a:p>
          <a:endParaRPr lang="tr-TR"/>
        </a:p>
      </dgm:t>
    </dgm:pt>
    <dgm:pt modelId="{60F043FC-B88A-4A3A-B674-4E6FF104A463}" type="sibTrans" cxnId="{5E4C09F2-A4A5-41DA-BEBC-73765B8C4E6F}">
      <dgm:prSet/>
      <dgm:spPr/>
      <dgm:t>
        <a:bodyPr/>
        <a:lstStyle/>
        <a:p>
          <a:endParaRPr lang="tr-TR"/>
        </a:p>
      </dgm:t>
    </dgm:pt>
    <dgm:pt modelId="{5F500B40-5CB0-498A-890B-A0FBFEE233E8}">
      <dgm:prSet phldrT="[Metin]"/>
      <dgm:spPr/>
      <dgm:t>
        <a:bodyPr/>
        <a:lstStyle/>
        <a:p>
          <a:r>
            <a:rPr lang="tr-TR" b="1">
              <a:solidFill>
                <a:schemeClr val="tx1"/>
              </a:solidFill>
            </a:rPr>
            <a:t>Montessori</a:t>
          </a:r>
          <a:endParaRPr lang="tr-TR" b="1" dirty="0">
            <a:solidFill>
              <a:schemeClr val="tx1"/>
            </a:solidFill>
          </a:endParaRPr>
        </a:p>
      </dgm:t>
    </dgm:pt>
    <dgm:pt modelId="{6DD90EAC-E0A1-46C8-BCBD-537748244F72}" type="parTrans" cxnId="{C43F92EA-D245-426E-B509-2B2EEE4527BD}">
      <dgm:prSet/>
      <dgm:spPr/>
      <dgm:t>
        <a:bodyPr/>
        <a:lstStyle/>
        <a:p>
          <a:endParaRPr lang="tr-TR"/>
        </a:p>
      </dgm:t>
    </dgm:pt>
    <dgm:pt modelId="{210500F4-ACFA-4C5E-A6F6-BAFCC344962B}" type="sibTrans" cxnId="{C43F92EA-D245-426E-B509-2B2EEE4527BD}">
      <dgm:prSet/>
      <dgm:spPr/>
      <dgm:t>
        <a:bodyPr/>
        <a:lstStyle/>
        <a:p>
          <a:endParaRPr lang="tr-TR"/>
        </a:p>
      </dgm:t>
    </dgm:pt>
    <dgm:pt modelId="{4DAA0548-8A4D-4CBB-8961-028322D64447}">
      <dgm:prSet phldrT="[Metin]"/>
      <dgm:spPr/>
      <dgm:t>
        <a:bodyPr/>
        <a:lstStyle/>
        <a:p>
          <a:r>
            <a:rPr lang="tr-TR" b="1">
              <a:solidFill>
                <a:schemeClr val="tx1"/>
              </a:solidFill>
            </a:rPr>
            <a:t>Head Start</a:t>
          </a:r>
          <a:endParaRPr lang="tr-TR" b="1" dirty="0">
            <a:solidFill>
              <a:schemeClr val="tx1"/>
            </a:solidFill>
          </a:endParaRPr>
        </a:p>
      </dgm:t>
    </dgm:pt>
    <dgm:pt modelId="{D98E29A2-D707-4313-A232-8C2C5A8739FD}" type="parTrans" cxnId="{0A02B639-ECB7-45BA-BF66-9E4D354F378A}">
      <dgm:prSet/>
      <dgm:spPr/>
      <dgm:t>
        <a:bodyPr/>
        <a:lstStyle/>
        <a:p>
          <a:endParaRPr lang="tr-TR"/>
        </a:p>
      </dgm:t>
    </dgm:pt>
    <dgm:pt modelId="{EF6F55D2-22BC-442E-B33E-C1C7D414F0CC}" type="sibTrans" cxnId="{0A02B639-ECB7-45BA-BF66-9E4D354F378A}">
      <dgm:prSet/>
      <dgm:spPr/>
      <dgm:t>
        <a:bodyPr/>
        <a:lstStyle/>
        <a:p>
          <a:endParaRPr lang="tr-TR"/>
        </a:p>
      </dgm:t>
    </dgm:pt>
    <dgm:pt modelId="{4441A0FE-14AE-4301-BE97-E38B7ECD2AF9}">
      <dgm:prSet phldrT="[Metin]"/>
      <dgm:spPr/>
      <dgm:t>
        <a:bodyPr/>
        <a:lstStyle/>
        <a:p>
          <a:r>
            <a:rPr lang="tr-TR" b="1" dirty="0">
              <a:solidFill>
                <a:schemeClr val="tx1"/>
              </a:solidFill>
            </a:rPr>
            <a:t>Proje Yaklaşımı </a:t>
          </a:r>
        </a:p>
      </dgm:t>
    </dgm:pt>
    <dgm:pt modelId="{B37B7893-F405-4A21-8BB3-3514D022C5DA}" type="parTrans" cxnId="{DEC09CCB-C87F-465D-828E-DF754E10EDAB}">
      <dgm:prSet/>
      <dgm:spPr/>
      <dgm:t>
        <a:bodyPr/>
        <a:lstStyle/>
        <a:p>
          <a:endParaRPr lang="tr-TR"/>
        </a:p>
      </dgm:t>
    </dgm:pt>
    <dgm:pt modelId="{0479EB31-3614-4920-AEC9-8355E297A7C9}" type="sibTrans" cxnId="{DEC09CCB-C87F-465D-828E-DF754E10EDAB}">
      <dgm:prSet/>
      <dgm:spPr/>
      <dgm:t>
        <a:bodyPr/>
        <a:lstStyle/>
        <a:p>
          <a:endParaRPr lang="tr-TR"/>
        </a:p>
      </dgm:t>
    </dgm:pt>
    <dgm:pt modelId="{801A8510-1893-4F42-A6DB-CD6A9D5FFCDB}">
      <dgm:prSet phldrT="[Metin]"/>
      <dgm:spPr/>
      <dgm:t>
        <a:bodyPr/>
        <a:lstStyle/>
        <a:p>
          <a:r>
            <a:rPr lang="tr-TR" b="1" dirty="0" err="1">
              <a:solidFill>
                <a:schemeClr val="tx1"/>
              </a:solidFill>
            </a:rPr>
            <a:t>Waldorf</a:t>
          </a:r>
          <a:r>
            <a:rPr lang="tr-TR" b="1" dirty="0">
              <a:solidFill>
                <a:schemeClr val="tx1"/>
              </a:solidFill>
            </a:rPr>
            <a:t> </a:t>
          </a:r>
        </a:p>
      </dgm:t>
    </dgm:pt>
    <dgm:pt modelId="{EEA661B0-FEC0-47CB-89FD-D3D6277EADA5}" type="parTrans" cxnId="{BF269E29-4331-456C-9312-6485BEE60D94}">
      <dgm:prSet/>
      <dgm:spPr/>
      <dgm:t>
        <a:bodyPr/>
        <a:lstStyle/>
        <a:p>
          <a:endParaRPr lang="tr-TR"/>
        </a:p>
      </dgm:t>
    </dgm:pt>
    <dgm:pt modelId="{38F70B92-B4CD-4C30-8BA7-74C2B33D98D8}" type="sibTrans" cxnId="{BF269E29-4331-456C-9312-6485BEE60D94}">
      <dgm:prSet/>
      <dgm:spPr/>
      <dgm:t>
        <a:bodyPr/>
        <a:lstStyle/>
        <a:p>
          <a:endParaRPr lang="tr-TR"/>
        </a:p>
      </dgm:t>
    </dgm:pt>
    <dgm:pt modelId="{FEC14C0F-FD87-4711-985C-680D771A16BE}">
      <dgm:prSet phldrT="[Metin]"/>
      <dgm:spPr/>
      <dgm:t>
        <a:bodyPr/>
        <a:lstStyle/>
        <a:p>
          <a:r>
            <a:rPr lang="tr-TR" b="1" dirty="0">
              <a:solidFill>
                <a:schemeClr val="tx1"/>
              </a:solidFill>
            </a:rPr>
            <a:t>PYM (</a:t>
          </a:r>
          <a:r>
            <a:rPr lang="tr-TR" b="1" dirty="0" err="1">
              <a:solidFill>
                <a:schemeClr val="tx1"/>
              </a:solidFill>
            </a:rPr>
            <a:t>Primary</a:t>
          </a:r>
          <a:r>
            <a:rPr lang="tr-TR" b="1" dirty="0">
              <a:solidFill>
                <a:schemeClr val="tx1"/>
              </a:solidFill>
            </a:rPr>
            <a:t> </a:t>
          </a:r>
          <a:r>
            <a:rPr lang="tr-TR" b="1" dirty="0" err="1">
              <a:solidFill>
                <a:schemeClr val="tx1"/>
              </a:solidFill>
            </a:rPr>
            <a:t>Years</a:t>
          </a:r>
          <a:r>
            <a:rPr lang="tr-TR" b="1" dirty="0">
              <a:solidFill>
                <a:schemeClr val="tx1"/>
              </a:solidFill>
            </a:rPr>
            <a:t> Program)</a:t>
          </a:r>
        </a:p>
      </dgm:t>
    </dgm:pt>
    <dgm:pt modelId="{7F30285C-7F86-4439-BF60-082392241665}" type="parTrans" cxnId="{FAFFA902-AB3C-4EE4-9120-C546C97F54D7}">
      <dgm:prSet/>
      <dgm:spPr/>
      <dgm:t>
        <a:bodyPr/>
        <a:lstStyle/>
        <a:p>
          <a:endParaRPr lang="tr-TR"/>
        </a:p>
      </dgm:t>
    </dgm:pt>
    <dgm:pt modelId="{4607D9B5-AB77-4364-8D20-D6ABF6996C4B}" type="sibTrans" cxnId="{FAFFA902-AB3C-4EE4-9120-C546C97F54D7}">
      <dgm:prSet/>
      <dgm:spPr/>
      <dgm:t>
        <a:bodyPr/>
        <a:lstStyle/>
        <a:p>
          <a:endParaRPr lang="tr-TR"/>
        </a:p>
      </dgm:t>
    </dgm:pt>
    <dgm:pt modelId="{90C5FA4F-8D89-4BAF-8201-D24FE93C543D}">
      <dgm:prSet phldrT="[Metin]"/>
      <dgm:spPr/>
      <dgm:t>
        <a:bodyPr/>
        <a:lstStyle/>
        <a:p>
          <a:r>
            <a:rPr lang="tr-TR" b="1">
              <a:solidFill>
                <a:schemeClr val="tx1"/>
              </a:solidFill>
            </a:rPr>
            <a:t>Bank Street</a:t>
          </a:r>
          <a:endParaRPr lang="tr-TR" b="1" dirty="0">
            <a:solidFill>
              <a:schemeClr val="tx1"/>
            </a:solidFill>
          </a:endParaRPr>
        </a:p>
      </dgm:t>
    </dgm:pt>
    <dgm:pt modelId="{FA2FAA46-52D0-498F-8848-87D7F5C9BC17}" type="parTrans" cxnId="{9396EFE4-298E-4669-B8BC-217B9D132E90}">
      <dgm:prSet/>
      <dgm:spPr/>
      <dgm:t>
        <a:bodyPr/>
        <a:lstStyle/>
        <a:p>
          <a:endParaRPr lang="tr-TR"/>
        </a:p>
      </dgm:t>
    </dgm:pt>
    <dgm:pt modelId="{E2D9CFAB-B175-4929-BE20-C560DB742CAB}" type="sibTrans" cxnId="{9396EFE4-298E-4669-B8BC-217B9D132E90}">
      <dgm:prSet/>
      <dgm:spPr/>
      <dgm:t>
        <a:bodyPr/>
        <a:lstStyle/>
        <a:p>
          <a:endParaRPr lang="tr-TR"/>
        </a:p>
      </dgm:t>
    </dgm:pt>
    <dgm:pt modelId="{C3D64B7F-F18B-4782-ACE4-AB51E96D2B73}">
      <dgm:prSet phldrT="[Metin]"/>
      <dgm:spPr/>
      <dgm:t>
        <a:bodyPr/>
        <a:lstStyle/>
        <a:p>
          <a:endParaRPr lang="tr-TR" dirty="0"/>
        </a:p>
      </dgm:t>
    </dgm:pt>
    <dgm:pt modelId="{D7E5292F-0633-40D8-95B0-F9F242C63679}" type="parTrans" cxnId="{1A45C7C0-8FA4-4CB0-979E-F31CC87D096E}">
      <dgm:prSet/>
      <dgm:spPr/>
      <dgm:t>
        <a:bodyPr/>
        <a:lstStyle/>
        <a:p>
          <a:endParaRPr lang="tr-TR"/>
        </a:p>
      </dgm:t>
    </dgm:pt>
    <dgm:pt modelId="{C8D1AA7C-6B6D-4A73-BFB4-2E9CB42C86B9}" type="sibTrans" cxnId="{1A45C7C0-8FA4-4CB0-979E-F31CC87D096E}">
      <dgm:prSet/>
      <dgm:spPr/>
      <dgm:t>
        <a:bodyPr/>
        <a:lstStyle/>
        <a:p>
          <a:endParaRPr lang="tr-TR"/>
        </a:p>
      </dgm:t>
    </dgm:pt>
    <dgm:pt modelId="{7F2DE253-5353-4259-9551-49661E41D4D2}">
      <dgm:prSet phldrT="[Metin]"/>
      <dgm:spPr/>
      <dgm:t>
        <a:bodyPr/>
        <a:lstStyle/>
        <a:p>
          <a:endParaRPr lang="tr-TR" dirty="0"/>
        </a:p>
      </dgm:t>
    </dgm:pt>
    <dgm:pt modelId="{2BC3BCFB-0528-471F-AB4B-20D018B8B6BC}" type="parTrans" cxnId="{8F69A93F-04E3-43DA-9762-F1AB933D2C96}">
      <dgm:prSet/>
      <dgm:spPr/>
      <dgm:t>
        <a:bodyPr/>
        <a:lstStyle/>
        <a:p>
          <a:endParaRPr lang="tr-TR"/>
        </a:p>
      </dgm:t>
    </dgm:pt>
    <dgm:pt modelId="{AEFF9163-06E1-4DC7-AB23-7ABCBFDE1B24}" type="sibTrans" cxnId="{8F69A93F-04E3-43DA-9762-F1AB933D2C96}">
      <dgm:prSet/>
      <dgm:spPr/>
      <dgm:t>
        <a:bodyPr/>
        <a:lstStyle/>
        <a:p>
          <a:endParaRPr lang="tr-TR"/>
        </a:p>
      </dgm:t>
    </dgm:pt>
    <dgm:pt modelId="{D3684C02-A480-4DDF-A5BB-8785B29F640F}" type="pres">
      <dgm:prSet presAssocID="{902F6DCF-8DDB-4B49-9272-9AF7CA3BB29D}" presName="cycle" presStyleCnt="0">
        <dgm:presLayoutVars>
          <dgm:chMax val="1"/>
          <dgm:dir/>
          <dgm:animLvl val="ctr"/>
          <dgm:resizeHandles val="exact"/>
        </dgm:presLayoutVars>
      </dgm:prSet>
      <dgm:spPr/>
    </dgm:pt>
    <dgm:pt modelId="{9195CAF4-E627-4BCC-AAC5-CE4D8F6F6264}" type="pres">
      <dgm:prSet presAssocID="{4F76608F-1FF4-4CFA-8B78-9F7640830323}" presName="centerShape" presStyleLbl="node0" presStyleIdx="0" presStyleCnt="1"/>
      <dgm:spPr/>
    </dgm:pt>
    <dgm:pt modelId="{BC8D3897-56FA-461C-A289-61CF299784D4}" type="pres">
      <dgm:prSet presAssocID="{02BE64A1-D7B4-4902-8178-983765874628}" presName="parTrans" presStyleLbl="bgSibTrans2D1" presStyleIdx="0" presStyleCnt="8"/>
      <dgm:spPr/>
    </dgm:pt>
    <dgm:pt modelId="{6E9EA452-0935-48B8-9A30-1EBF56751897}" type="pres">
      <dgm:prSet presAssocID="{24122D84-4419-47C9-BAD2-3E8E48B0533F}" presName="node" presStyleLbl="node1" presStyleIdx="0" presStyleCnt="8">
        <dgm:presLayoutVars>
          <dgm:bulletEnabled val="1"/>
        </dgm:presLayoutVars>
      </dgm:prSet>
      <dgm:spPr/>
    </dgm:pt>
    <dgm:pt modelId="{7CF4A7E1-3BF8-4DB4-A58A-E3E8E48504A3}" type="pres">
      <dgm:prSet presAssocID="{A9D67060-1507-4EC9-9A79-0ED23FE90E77}" presName="parTrans" presStyleLbl="bgSibTrans2D1" presStyleIdx="1" presStyleCnt="8"/>
      <dgm:spPr/>
    </dgm:pt>
    <dgm:pt modelId="{83A880AD-C92E-4CA0-9F76-777425D2F731}" type="pres">
      <dgm:prSet presAssocID="{996DC108-C413-4B04-91FD-C5CE71B195EE}" presName="node" presStyleLbl="node1" presStyleIdx="1" presStyleCnt="8">
        <dgm:presLayoutVars>
          <dgm:bulletEnabled val="1"/>
        </dgm:presLayoutVars>
      </dgm:prSet>
      <dgm:spPr/>
    </dgm:pt>
    <dgm:pt modelId="{89372091-1D01-47A1-8569-9DD89131B451}" type="pres">
      <dgm:prSet presAssocID="{6DD90EAC-E0A1-46C8-BCBD-537748244F72}" presName="parTrans" presStyleLbl="bgSibTrans2D1" presStyleIdx="2" presStyleCnt="8"/>
      <dgm:spPr/>
    </dgm:pt>
    <dgm:pt modelId="{0DCD5C76-D441-49DA-8B3A-63C37CCB843A}" type="pres">
      <dgm:prSet presAssocID="{5F500B40-5CB0-498A-890B-A0FBFEE233E8}" presName="node" presStyleLbl="node1" presStyleIdx="2" presStyleCnt="8">
        <dgm:presLayoutVars>
          <dgm:bulletEnabled val="1"/>
        </dgm:presLayoutVars>
      </dgm:prSet>
      <dgm:spPr/>
    </dgm:pt>
    <dgm:pt modelId="{FE4B8165-BAB3-4686-AA09-9013D67A15CA}" type="pres">
      <dgm:prSet presAssocID="{D98E29A2-D707-4313-A232-8C2C5A8739FD}" presName="parTrans" presStyleLbl="bgSibTrans2D1" presStyleIdx="3" presStyleCnt="8"/>
      <dgm:spPr/>
    </dgm:pt>
    <dgm:pt modelId="{B6E7DAD4-CF7C-4A98-A848-1D0C18602020}" type="pres">
      <dgm:prSet presAssocID="{4DAA0548-8A4D-4CBB-8961-028322D64447}" presName="node" presStyleLbl="node1" presStyleIdx="3" presStyleCnt="8">
        <dgm:presLayoutVars>
          <dgm:bulletEnabled val="1"/>
        </dgm:presLayoutVars>
      </dgm:prSet>
      <dgm:spPr/>
    </dgm:pt>
    <dgm:pt modelId="{993CF8C4-6880-4F73-BF1A-46450A25F089}" type="pres">
      <dgm:prSet presAssocID="{B37B7893-F405-4A21-8BB3-3514D022C5DA}" presName="parTrans" presStyleLbl="bgSibTrans2D1" presStyleIdx="4" presStyleCnt="8"/>
      <dgm:spPr/>
    </dgm:pt>
    <dgm:pt modelId="{EEAC4FC7-8411-4229-9BAB-955D1063692D}" type="pres">
      <dgm:prSet presAssocID="{4441A0FE-14AE-4301-BE97-E38B7ECD2AF9}" presName="node" presStyleLbl="node1" presStyleIdx="4" presStyleCnt="8">
        <dgm:presLayoutVars>
          <dgm:bulletEnabled val="1"/>
        </dgm:presLayoutVars>
      </dgm:prSet>
      <dgm:spPr/>
    </dgm:pt>
    <dgm:pt modelId="{88A05C9D-DFB9-4D15-8AEF-E527A8D0B989}" type="pres">
      <dgm:prSet presAssocID="{EEA661B0-FEC0-47CB-89FD-D3D6277EADA5}" presName="parTrans" presStyleLbl="bgSibTrans2D1" presStyleIdx="5" presStyleCnt="8"/>
      <dgm:spPr/>
    </dgm:pt>
    <dgm:pt modelId="{E6C36EE4-E7BB-4284-8191-82CC89AEEBDD}" type="pres">
      <dgm:prSet presAssocID="{801A8510-1893-4F42-A6DB-CD6A9D5FFCDB}" presName="node" presStyleLbl="node1" presStyleIdx="5" presStyleCnt="8">
        <dgm:presLayoutVars>
          <dgm:bulletEnabled val="1"/>
        </dgm:presLayoutVars>
      </dgm:prSet>
      <dgm:spPr/>
    </dgm:pt>
    <dgm:pt modelId="{FD7C7438-DC33-4192-9700-3FAE321D1DB4}" type="pres">
      <dgm:prSet presAssocID="{7F30285C-7F86-4439-BF60-082392241665}" presName="parTrans" presStyleLbl="bgSibTrans2D1" presStyleIdx="6" presStyleCnt="8"/>
      <dgm:spPr/>
    </dgm:pt>
    <dgm:pt modelId="{C91738E5-0FD4-4B8A-BC39-129CA1CF1746}" type="pres">
      <dgm:prSet presAssocID="{FEC14C0F-FD87-4711-985C-680D771A16BE}" presName="node" presStyleLbl="node1" presStyleIdx="6" presStyleCnt="8">
        <dgm:presLayoutVars>
          <dgm:bulletEnabled val="1"/>
        </dgm:presLayoutVars>
      </dgm:prSet>
      <dgm:spPr/>
    </dgm:pt>
    <dgm:pt modelId="{31839A27-61E1-43C5-83F5-81E5291AB091}" type="pres">
      <dgm:prSet presAssocID="{FA2FAA46-52D0-498F-8848-87D7F5C9BC17}" presName="parTrans" presStyleLbl="bgSibTrans2D1" presStyleIdx="7" presStyleCnt="8"/>
      <dgm:spPr/>
    </dgm:pt>
    <dgm:pt modelId="{ABE6DA2A-DD8C-48DF-8829-EE3A6B5D9DBE}" type="pres">
      <dgm:prSet presAssocID="{90C5FA4F-8D89-4BAF-8201-D24FE93C543D}" presName="node" presStyleLbl="node1" presStyleIdx="7" presStyleCnt="8">
        <dgm:presLayoutVars>
          <dgm:bulletEnabled val="1"/>
        </dgm:presLayoutVars>
      </dgm:prSet>
      <dgm:spPr/>
    </dgm:pt>
  </dgm:ptLst>
  <dgm:cxnLst>
    <dgm:cxn modelId="{FAFFA902-AB3C-4EE4-9120-C546C97F54D7}" srcId="{4F76608F-1FF4-4CFA-8B78-9F7640830323}" destId="{FEC14C0F-FD87-4711-985C-680D771A16BE}" srcOrd="6" destOrd="0" parTransId="{7F30285C-7F86-4439-BF60-082392241665}" sibTransId="{4607D9B5-AB77-4364-8D20-D6ABF6996C4B}"/>
    <dgm:cxn modelId="{36A21205-9F7E-4E36-9673-DE2545CAF02E}" type="presOf" srcId="{6DD90EAC-E0A1-46C8-BCBD-537748244F72}" destId="{89372091-1D01-47A1-8569-9DD89131B451}" srcOrd="0" destOrd="0" presId="urn:microsoft.com/office/officeart/2005/8/layout/radial4"/>
    <dgm:cxn modelId="{BF269E29-4331-456C-9312-6485BEE60D94}" srcId="{4F76608F-1FF4-4CFA-8B78-9F7640830323}" destId="{801A8510-1893-4F42-A6DB-CD6A9D5FFCDB}" srcOrd="5" destOrd="0" parTransId="{EEA661B0-FEC0-47CB-89FD-D3D6277EADA5}" sibTransId="{38F70B92-B4CD-4C30-8BA7-74C2B33D98D8}"/>
    <dgm:cxn modelId="{0A02B639-ECB7-45BA-BF66-9E4D354F378A}" srcId="{4F76608F-1FF4-4CFA-8B78-9F7640830323}" destId="{4DAA0548-8A4D-4CBB-8961-028322D64447}" srcOrd="3" destOrd="0" parTransId="{D98E29A2-D707-4313-A232-8C2C5A8739FD}" sibTransId="{EF6F55D2-22BC-442E-B33E-C1C7D414F0CC}"/>
    <dgm:cxn modelId="{8F69A93F-04E3-43DA-9762-F1AB933D2C96}" srcId="{902F6DCF-8DDB-4B49-9272-9AF7CA3BB29D}" destId="{7F2DE253-5353-4259-9551-49661E41D4D2}" srcOrd="2" destOrd="0" parTransId="{2BC3BCFB-0528-471F-AB4B-20D018B8B6BC}" sibTransId="{AEFF9163-06E1-4DC7-AB23-7ABCBFDE1B24}"/>
    <dgm:cxn modelId="{051DA55F-22B4-4D3B-AFE6-B99B5E93EC37}" type="presOf" srcId="{FA2FAA46-52D0-498F-8848-87D7F5C9BC17}" destId="{31839A27-61E1-43C5-83F5-81E5291AB091}" srcOrd="0" destOrd="0" presId="urn:microsoft.com/office/officeart/2005/8/layout/radial4"/>
    <dgm:cxn modelId="{8CC77F60-D78B-4FA2-AB97-7BB6B6768F11}" type="presOf" srcId="{902F6DCF-8DDB-4B49-9272-9AF7CA3BB29D}" destId="{D3684C02-A480-4DDF-A5BB-8785B29F640F}" srcOrd="0" destOrd="0" presId="urn:microsoft.com/office/officeart/2005/8/layout/radial4"/>
    <dgm:cxn modelId="{86DFD044-1E2C-4B0C-B654-4706F2FE5029}" type="presOf" srcId="{A9D67060-1507-4EC9-9A79-0ED23FE90E77}" destId="{7CF4A7E1-3BF8-4DB4-A58A-E3E8E48504A3}" srcOrd="0" destOrd="0" presId="urn:microsoft.com/office/officeart/2005/8/layout/radial4"/>
    <dgm:cxn modelId="{70E1B847-3ED1-4818-A6E6-1F45A32613DB}" type="presOf" srcId="{EEA661B0-FEC0-47CB-89FD-D3D6277EADA5}" destId="{88A05C9D-DFB9-4D15-8AEF-E527A8D0B989}" srcOrd="0" destOrd="0" presId="urn:microsoft.com/office/officeart/2005/8/layout/radial4"/>
    <dgm:cxn modelId="{F044B653-ED46-440A-947F-44215003F07E}" srcId="{4F76608F-1FF4-4CFA-8B78-9F7640830323}" destId="{24122D84-4419-47C9-BAD2-3E8E48B0533F}" srcOrd="0" destOrd="0" parTransId="{02BE64A1-D7B4-4902-8178-983765874628}" sibTransId="{FDBAA530-2BF1-4E25-B327-38705839F5C7}"/>
    <dgm:cxn modelId="{8227017A-481E-4827-916B-BA676515AF5A}" type="presOf" srcId="{4DAA0548-8A4D-4CBB-8961-028322D64447}" destId="{B6E7DAD4-CF7C-4A98-A848-1D0C18602020}" srcOrd="0" destOrd="0" presId="urn:microsoft.com/office/officeart/2005/8/layout/radial4"/>
    <dgm:cxn modelId="{09B6607A-10CA-455C-B047-C62DE0FDC46E}" type="presOf" srcId="{90C5FA4F-8D89-4BAF-8201-D24FE93C543D}" destId="{ABE6DA2A-DD8C-48DF-8829-EE3A6B5D9DBE}" srcOrd="0" destOrd="0" presId="urn:microsoft.com/office/officeart/2005/8/layout/radial4"/>
    <dgm:cxn modelId="{24EF3289-47AC-4A9C-A0B6-427EBD2B91BF}" type="presOf" srcId="{4441A0FE-14AE-4301-BE97-E38B7ECD2AF9}" destId="{EEAC4FC7-8411-4229-9BAB-955D1063692D}" srcOrd="0" destOrd="0" presId="urn:microsoft.com/office/officeart/2005/8/layout/radial4"/>
    <dgm:cxn modelId="{56765990-8DAA-426F-A9E3-C53AB15A960E}" type="presOf" srcId="{02BE64A1-D7B4-4902-8178-983765874628}" destId="{BC8D3897-56FA-461C-A289-61CF299784D4}" srcOrd="0" destOrd="0" presId="urn:microsoft.com/office/officeart/2005/8/layout/radial4"/>
    <dgm:cxn modelId="{D5D3E79B-304D-4E29-960D-3BC571E83036}" type="presOf" srcId="{D98E29A2-D707-4313-A232-8C2C5A8739FD}" destId="{FE4B8165-BAB3-4686-AA09-9013D67A15CA}" srcOrd="0" destOrd="0" presId="urn:microsoft.com/office/officeart/2005/8/layout/radial4"/>
    <dgm:cxn modelId="{30A06EA3-921C-4A0E-A655-D95C59043629}" type="presOf" srcId="{801A8510-1893-4F42-A6DB-CD6A9D5FFCDB}" destId="{E6C36EE4-E7BB-4284-8191-82CC89AEEBDD}" srcOrd="0" destOrd="0" presId="urn:microsoft.com/office/officeart/2005/8/layout/radial4"/>
    <dgm:cxn modelId="{4147A6A6-5DCF-4FBF-914C-C544B272B8C0}" type="presOf" srcId="{5F500B40-5CB0-498A-890B-A0FBFEE233E8}" destId="{0DCD5C76-D441-49DA-8B3A-63C37CCB843A}" srcOrd="0" destOrd="0" presId="urn:microsoft.com/office/officeart/2005/8/layout/radial4"/>
    <dgm:cxn modelId="{300B78AA-AE8E-44C8-843E-3BC51162108D}" type="presOf" srcId="{FEC14C0F-FD87-4711-985C-680D771A16BE}" destId="{C91738E5-0FD4-4B8A-BC39-129CA1CF1746}" srcOrd="0" destOrd="0" presId="urn:microsoft.com/office/officeart/2005/8/layout/radial4"/>
    <dgm:cxn modelId="{64F706B9-B553-4CF5-A68F-216AD7AE90DA}" type="presOf" srcId="{4F76608F-1FF4-4CFA-8B78-9F7640830323}" destId="{9195CAF4-E627-4BCC-AAC5-CE4D8F6F6264}" srcOrd="0" destOrd="0" presId="urn:microsoft.com/office/officeart/2005/8/layout/radial4"/>
    <dgm:cxn modelId="{E5DDA9BF-6541-4999-BC7A-E1713F51CE3D}" type="presOf" srcId="{24122D84-4419-47C9-BAD2-3E8E48B0533F}" destId="{6E9EA452-0935-48B8-9A30-1EBF56751897}" srcOrd="0" destOrd="0" presId="urn:microsoft.com/office/officeart/2005/8/layout/radial4"/>
    <dgm:cxn modelId="{863CDEBF-6A96-42A6-8CDD-73F43A64DA5F}" type="presOf" srcId="{7F30285C-7F86-4439-BF60-082392241665}" destId="{FD7C7438-DC33-4192-9700-3FAE321D1DB4}" srcOrd="0" destOrd="0" presId="urn:microsoft.com/office/officeart/2005/8/layout/radial4"/>
    <dgm:cxn modelId="{1A45C7C0-8FA4-4CB0-979E-F31CC87D096E}" srcId="{902F6DCF-8DDB-4B49-9272-9AF7CA3BB29D}" destId="{C3D64B7F-F18B-4782-ACE4-AB51E96D2B73}" srcOrd="1" destOrd="0" parTransId="{D7E5292F-0633-40D8-95B0-F9F242C63679}" sibTransId="{C8D1AA7C-6B6D-4A73-BFB4-2E9CB42C86B9}"/>
    <dgm:cxn modelId="{DEC09CCB-C87F-465D-828E-DF754E10EDAB}" srcId="{4F76608F-1FF4-4CFA-8B78-9F7640830323}" destId="{4441A0FE-14AE-4301-BE97-E38B7ECD2AF9}" srcOrd="4" destOrd="0" parTransId="{B37B7893-F405-4A21-8BB3-3514D022C5DA}" sibTransId="{0479EB31-3614-4920-AEC9-8355E297A7C9}"/>
    <dgm:cxn modelId="{EFFB12DB-15E7-47E8-9C29-648668C55CF8}" type="presOf" srcId="{996DC108-C413-4B04-91FD-C5CE71B195EE}" destId="{83A880AD-C92E-4CA0-9F76-777425D2F731}" srcOrd="0" destOrd="0" presId="urn:microsoft.com/office/officeart/2005/8/layout/radial4"/>
    <dgm:cxn modelId="{A02FD7DB-1F60-437F-ABAE-81BC72607B60}" srcId="{902F6DCF-8DDB-4B49-9272-9AF7CA3BB29D}" destId="{4F76608F-1FF4-4CFA-8B78-9F7640830323}" srcOrd="0" destOrd="0" parTransId="{F21B6DE8-B8E1-4F67-925F-AEABA1FF1800}" sibTransId="{9E11C9A7-DD45-480B-BFA4-C72ABAA7FF7C}"/>
    <dgm:cxn modelId="{9396EFE4-298E-4669-B8BC-217B9D132E90}" srcId="{4F76608F-1FF4-4CFA-8B78-9F7640830323}" destId="{90C5FA4F-8D89-4BAF-8201-D24FE93C543D}" srcOrd="7" destOrd="0" parTransId="{FA2FAA46-52D0-498F-8848-87D7F5C9BC17}" sibTransId="{E2D9CFAB-B175-4929-BE20-C560DB742CAB}"/>
    <dgm:cxn modelId="{C43F92EA-D245-426E-B509-2B2EEE4527BD}" srcId="{4F76608F-1FF4-4CFA-8B78-9F7640830323}" destId="{5F500B40-5CB0-498A-890B-A0FBFEE233E8}" srcOrd="2" destOrd="0" parTransId="{6DD90EAC-E0A1-46C8-BCBD-537748244F72}" sibTransId="{210500F4-ACFA-4C5E-A6F6-BAFCC344962B}"/>
    <dgm:cxn modelId="{5E4C09F2-A4A5-41DA-BEBC-73765B8C4E6F}" srcId="{4F76608F-1FF4-4CFA-8B78-9F7640830323}" destId="{996DC108-C413-4B04-91FD-C5CE71B195EE}" srcOrd="1" destOrd="0" parTransId="{A9D67060-1507-4EC9-9A79-0ED23FE90E77}" sibTransId="{60F043FC-B88A-4A3A-B674-4E6FF104A463}"/>
    <dgm:cxn modelId="{743AEAF4-7936-4281-A584-510E47802875}" type="presOf" srcId="{B37B7893-F405-4A21-8BB3-3514D022C5DA}" destId="{993CF8C4-6880-4F73-BF1A-46450A25F089}" srcOrd="0" destOrd="0" presId="urn:microsoft.com/office/officeart/2005/8/layout/radial4"/>
    <dgm:cxn modelId="{5C4B74E1-2B01-439E-867B-829FBCAE71EF}" type="presParOf" srcId="{D3684C02-A480-4DDF-A5BB-8785B29F640F}" destId="{9195CAF4-E627-4BCC-AAC5-CE4D8F6F6264}" srcOrd="0" destOrd="0" presId="urn:microsoft.com/office/officeart/2005/8/layout/radial4"/>
    <dgm:cxn modelId="{9715BB84-50B9-4C73-9E31-43A2E71DF46F}" type="presParOf" srcId="{D3684C02-A480-4DDF-A5BB-8785B29F640F}" destId="{BC8D3897-56FA-461C-A289-61CF299784D4}" srcOrd="1" destOrd="0" presId="urn:microsoft.com/office/officeart/2005/8/layout/radial4"/>
    <dgm:cxn modelId="{9127AA77-171B-4116-A610-6288E212A82D}" type="presParOf" srcId="{D3684C02-A480-4DDF-A5BB-8785B29F640F}" destId="{6E9EA452-0935-48B8-9A30-1EBF56751897}" srcOrd="2" destOrd="0" presId="urn:microsoft.com/office/officeart/2005/8/layout/radial4"/>
    <dgm:cxn modelId="{703725A8-A46A-42A9-8B90-626B184F2BCB}" type="presParOf" srcId="{D3684C02-A480-4DDF-A5BB-8785B29F640F}" destId="{7CF4A7E1-3BF8-4DB4-A58A-E3E8E48504A3}" srcOrd="3" destOrd="0" presId="urn:microsoft.com/office/officeart/2005/8/layout/radial4"/>
    <dgm:cxn modelId="{300A0F1D-619F-44E6-AAEC-1E8704C726D6}" type="presParOf" srcId="{D3684C02-A480-4DDF-A5BB-8785B29F640F}" destId="{83A880AD-C92E-4CA0-9F76-777425D2F731}" srcOrd="4" destOrd="0" presId="urn:microsoft.com/office/officeart/2005/8/layout/radial4"/>
    <dgm:cxn modelId="{61DEF6F0-904B-4FAC-8274-7F3AAFB66D6C}" type="presParOf" srcId="{D3684C02-A480-4DDF-A5BB-8785B29F640F}" destId="{89372091-1D01-47A1-8569-9DD89131B451}" srcOrd="5" destOrd="0" presId="urn:microsoft.com/office/officeart/2005/8/layout/radial4"/>
    <dgm:cxn modelId="{6ED64251-D8F6-4546-AAF5-B12AAFBC4AF2}" type="presParOf" srcId="{D3684C02-A480-4DDF-A5BB-8785B29F640F}" destId="{0DCD5C76-D441-49DA-8B3A-63C37CCB843A}" srcOrd="6" destOrd="0" presId="urn:microsoft.com/office/officeart/2005/8/layout/radial4"/>
    <dgm:cxn modelId="{3904CC49-F775-4AB5-93DA-905C91435C8F}" type="presParOf" srcId="{D3684C02-A480-4DDF-A5BB-8785B29F640F}" destId="{FE4B8165-BAB3-4686-AA09-9013D67A15CA}" srcOrd="7" destOrd="0" presId="urn:microsoft.com/office/officeart/2005/8/layout/radial4"/>
    <dgm:cxn modelId="{85B9B7F8-E05A-4288-AE5A-DBA6656AD8F4}" type="presParOf" srcId="{D3684C02-A480-4DDF-A5BB-8785B29F640F}" destId="{B6E7DAD4-CF7C-4A98-A848-1D0C18602020}" srcOrd="8" destOrd="0" presId="urn:microsoft.com/office/officeart/2005/8/layout/radial4"/>
    <dgm:cxn modelId="{287175A7-4911-41D9-AA70-5FACA83141A2}" type="presParOf" srcId="{D3684C02-A480-4DDF-A5BB-8785B29F640F}" destId="{993CF8C4-6880-4F73-BF1A-46450A25F089}" srcOrd="9" destOrd="0" presId="urn:microsoft.com/office/officeart/2005/8/layout/radial4"/>
    <dgm:cxn modelId="{74E447A5-7970-4077-BCC0-77A7051E54BA}" type="presParOf" srcId="{D3684C02-A480-4DDF-A5BB-8785B29F640F}" destId="{EEAC4FC7-8411-4229-9BAB-955D1063692D}" srcOrd="10" destOrd="0" presId="urn:microsoft.com/office/officeart/2005/8/layout/radial4"/>
    <dgm:cxn modelId="{E5B4FF96-F881-493A-BB76-9FA0577F440D}" type="presParOf" srcId="{D3684C02-A480-4DDF-A5BB-8785B29F640F}" destId="{88A05C9D-DFB9-4D15-8AEF-E527A8D0B989}" srcOrd="11" destOrd="0" presId="urn:microsoft.com/office/officeart/2005/8/layout/radial4"/>
    <dgm:cxn modelId="{A74D13F9-F924-4555-8791-F46DBC2C9DB8}" type="presParOf" srcId="{D3684C02-A480-4DDF-A5BB-8785B29F640F}" destId="{E6C36EE4-E7BB-4284-8191-82CC89AEEBDD}" srcOrd="12" destOrd="0" presId="urn:microsoft.com/office/officeart/2005/8/layout/radial4"/>
    <dgm:cxn modelId="{EDBB56D0-5A61-4BB6-82F6-370037A73795}" type="presParOf" srcId="{D3684C02-A480-4DDF-A5BB-8785B29F640F}" destId="{FD7C7438-DC33-4192-9700-3FAE321D1DB4}" srcOrd="13" destOrd="0" presId="urn:microsoft.com/office/officeart/2005/8/layout/radial4"/>
    <dgm:cxn modelId="{6BF61643-9B37-41DD-ABF4-F4407BAEEE7C}" type="presParOf" srcId="{D3684C02-A480-4DDF-A5BB-8785B29F640F}" destId="{C91738E5-0FD4-4B8A-BC39-129CA1CF1746}" srcOrd="14" destOrd="0" presId="urn:microsoft.com/office/officeart/2005/8/layout/radial4"/>
    <dgm:cxn modelId="{39243BF7-DED6-40E2-A50F-95D9C247F602}" type="presParOf" srcId="{D3684C02-A480-4DDF-A5BB-8785B29F640F}" destId="{31839A27-61E1-43C5-83F5-81E5291AB091}" srcOrd="15" destOrd="0" presId="urn:microsoft.com/office/officeart/2005/8/layout/radial4"/>
    <dgm:cxn modelId="{E6B3310A-DFDC-4412-B7A6-E89360AE927E}" type="presParOf" srcId="{D3684C02-A480-4DDF-A5BB-8785B29F640F}" destId="{ABE6DA2A-DD8C-48DF-8829-EE3A6B5D9DBE}" srcOrd="1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95CAF4-E627-4BCC-AAC5-CE4D8F6F6264}">
      <dsp:nvSpPr>
        <dsp:cNvPr id="0" name=""/>
        <dsp:cNvSpPr/>
      </dsp:nvSpPr>
      <dsp:spPr>
        <a:xfrm>
          <a:off x="3226641" y="2996607"/>
          <a:ext cx="1830320" cy="1830320"/>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b="1" i="0" kern="1200" dirty="0">
              <a:solidFill>
                <a:schemeClr val="tx1"/>
              </a:solidFill>
            </a:rPr>
            <a:t>ERKEN ÇOCUKLUK EĞİTİMİNDE FARKLI YAKLAŞIM VE PROGRAMLAR</a:t>
          </a:r>
        </a:p>
      </dsp:txBody>
      <dsp:txXfrm>
        <a:off x="3494685" y="3264651"/>
        <a:ext cx="1294232" cy="1294232"/>
      </dsp:txXfrm>
    </dsp:sp>
    <dsp:sp modelId="{BC8D3897-56FA-461C-A289-61CF299784D4}">
      <dsp:nvSpPr>
        <dsp:cNvPr id="0" name=""/>
        <dsp:cNvSpPr/>
      </dsp:nvSpPr>
      <dsp:spPr>
        <a:xfrm rot="10800000">
          <a:off x="655796" y="3650946"/>
          <a:ext cx="2429448" cy="521641"/>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E9EA452-0935-48B8-9A30-1EBF56751897}">
      <dsp:nvSpPr>
        <dsp:cNvPr id="0" name=""/>
        <dsp:cNvSpPr/>
      </dsp:nvSpPr>
      <dsp:spPr>
        <a:xfrm>
          <a:off x="15184" y="3399277"/>
          <a:ext cx="1281224" cy="1024979"/>
        </a:xfrm>
        <a:prstGeom prst="roundRect">
          <a:avLst>
            <a:gd name="adj" fmla="val 10000"/>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tr-TR" sz="1600" b="1" kern="1200">
              <a:solidFill>
                <a:schemeClr val="tx1"/>
              </a:solidFill>
            </a:rPr>
            <a:t>High Scope </a:t>
          </a:r>
          <a:endParaRPr lang="tr-TR" sz="1600" b="1" kern="1200" dirty="0">
            <a:solidFill>
              <a:schemeClr val="tx1"/>
            </a:solidFill>
          </a:endParaRPr>
        </a:p>
      </dsp:txBody>
      <dsp:txXfrm>
        <a:off x="45205" y="3429298"/>
        <a:ext cx="1221182" cy="964937"/>
      </dsp:txXfrm>
    </dsp:sp>
    <dsp:sp modelId="{7CF4A7E1-3BF8-4DB4-A58A-E3E8E48504A3}">
      <dsp:nvSpPr>
        <dsp:cNvPr id="0" name=""/>
        <dsp:cNvSpPr/>
      </dsp:nvSpPr>
      <dsp:spPr>
        <a:xfrm rot="12342857">
          <a:off x="880723" y="2665474"/>
          <a:ext cx="2429448" cy="521641"/>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3A880AD-C92E-4CA0-9F76-777425D2F731}">
      <dsp:nvSpPr>
        <dsp:cNvPr id="0" name=""/>
        <dsp:cNvSpPr/>
      </dsp:nvSpPr>
      <dsp:spPr>
        <a:xfrm>
          <a:off x="360407" y="1886756"/>
          <a:ext cx="1281224" cy="1024979"/>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tr-TR" sz="1600" b="1" kern="1200">
              <a:solidFill>
                <a:schemeClr val="tx1"/>
              </a:solidFill>
            </a:rPr>
            <a:t>Regio Emilia</a:t>
          </a:r>
          <a:endParaRPr lang="tr-TR" sz="1600" b="1" kern="1200" dirty="0">
            <a:solidFill>
              <a:schemeClr val="tx1"/>
            </a:solidFill>
          </a:endParaRPr>
        </a:p>
      </dsp:txBody>
      <dsp:txXfrm>
        <a:off x="390428" y="1916777"/>
        <a:ext cx="1221182" cy="964937"/>
      </dsp:txXfrm>
    </dsp:sp>
    <dsp:sp modelId="{89372091-1D01-47A1-8569-9DD89131B451}">
      <dsp:nvSpPr>
        <dsp:cNvPr id="0" name=""/>
        <dsp:cNvSpPr/>
      </dsp:nvSpPr>
      <dsp:spPr>
        <a:xfrm rot="13885714">
          <a:off x="1510956" y="1875187"/>
          <a:ext cx="2429448" cy="521641"/>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DCD5C76-D441-49DA-8B3A-63C37CCB843A}">
      <dsp:nvSpPr>
        <dsp:cNvPr id="0" name=""/>
        <dsp:cNvSpPr/>
      </dsp:nvSpPr>
      <dsp:spPr>
        <a:xfrm>
          <a:off x="1327700" y="673808"/>
          <a:ext cx="1281224" cy="1024979"/>
        </a:xfrm>
        <a:prstGeom prst="roundRect">
          <a:avLst>
            <a:gd name="adj" fmla="val 10000"/>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tr-TR" sz="1600" b="1" kern="1200">
              <a:solidFill>
                <a:schemeClr val="tx1"/>
              </a:solidFill>
            </a:rPr>
            <a:t>Montessori</a:t>
          </a:r>
          <a:endParaRPr lang="tr-TR" sz="1600" b="1" kern="1200" dirty="0">
            <a:solidFill>
              <a:schemeClr val="tx1"/>
            </a:solidFill>
          </a:endParaRPr>
        </a:p>
      </dsp:txBody>
      <dsp:txXfrm>
        <a:off x="1357721" y="703829"/>
        <a:ext cx="1221182" cy="964937"/>
      </dsp:txXfrm>
    </dsp:sp>
    <dsp:sp modelId="{FE4B8165-BAB3-4686-AA09-9013D67A15CA}">
      <dsp:nvSpPr>
        <dsp:cNvPr id="0" name=""/>
        <dsp:cNvSpPr/>
      </dsp:nvSpPr>
      <dsp:spPr>
        <a:xfrm rot="15428571">
          <a:off x="2421669" y="1436611"/>
          <a:ext cx="2429448" cy="521641"/>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6E7DAD4-CF7C-4A98-A848-1D0C18602020}">
      <dsp:nvSpPr>
        <dsp:cNvPr id="0" name=""/>
        <dsp:cNvSpPr/>
      </dsp:nvSpPr>
      <dsp:spPr>
        <a:xfrm>
          <a:off x="2725480" y="673"/>
          <a:ext cx="1281224" cy="1024979"/>
        </a:xfrm>
        <a:prstGeom prst="roundRect">
          <a:avLst>
            <a:gd name="adj" fmla="val 100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tr-TR" sz="1600" b="1" kern="1200">
              <a:solidFill>
                <a:schemeClr val="tx1"/>
              </a:solidFill>
            </a:rPr>
            <a:t>Head Start</a:t>
          </a:r>
          <a:endParaRPr lang="tr-TR" sz="1600" b="1" kern="1200" dirty="0">
            <a:solidFill>
              <a:schemeClr val="tx1"/>
            </a:solidFill>
          </a:endParaRPr>
        </a:p>
      </dsp:txBody>
      <dsp:txXfrm>
        <a:off x="2755501" y="30694"/>
        <a:ext cx="1221182" cy="964937"/>
      </dsp:txXfrm>
    </dsp:sp>
    <dsp:sp modelId="{993CF8C4-6880-4F73-BF1A-46450A25F089}">
      <dsp:nvSpPr>
        <dsp:cNvPr id="0" name=""/>
        <dsp:cNvSpPr/>
      </dsp:nvSpPr>
      <dsp:spPr>
        <a:xfrm rot="16971429">
          <a:off x="3432485" y="1436611"/>
          <a:ext cx="2429448" cy="521641"/>
        </a:xfrm>
        <a:prstGeom prst="lef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EAC4FC7-8411-4229-9BAB-955D1063692D}">
      <dsp:nvSpPr>
        <dsp:cNvPr id="0" name=""/>
        <dsp:cNvSpPr/>
      </dsp:nvSpPr>
      <dsp:spPr>
        <a:xfrm>
          <a:off x="4276899" y="673"/>
          <a:ext cx="1281224" cy="1024979"/>
        </a:xfrm>
        <a:prstGeom prst="roundRect">
          <a:avLst>
            <a:gd name="adj" fmla="val 10000"/>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rPr>
            <a:t>Proje Yaklaşımı </a:t>
          </a:r>
        </a:p>
      </dsp:txBody>
      <dsp:txXfrm>
        <a:off x="4306920" y="30694"/>
        <a:ext cx="1221182" cy="964937"/>
      </dsp:txXfrm>
    </dsp:sp>
    <dsp:sp modelId="{88A05C9D-DFB9-4D15-8AEF-E527A8D0B989}">
      <dsp:nvSpPr>
        <dsp:cNvPr id="0" name=""/>
        <dsp:cNvSpPr/>
      </dsp:nvSpPr>
      <dsp:spPr>
        <a:xfrm rot="18514286">
          <a:off x="4343198" y="1875187"/>
          <a:ext cx="2429448" cy="521641"/>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C36EE4-E7BB-4284-8191-82CC89AEEBDD}">
      <dsp:nvSpPr>
        <dsp:cNvPr id="0" name=""/>
        <dsp:cNvSpPr/>
      </dsp:nvSpPr>
      <dsp:spPr>
        <a:xfrm>
          <a:off x="5674678" y="673808"/>
          <a:ext cx="1281224" cy="1024979"/>
        </a:xfrm>
        <a:prstGeom prst="roundRect">
          <a:avLst>
            <a:gd name="adj" fmla="val 10000"/>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tr-TR" sz="1600" b="1" kern="1200" dirty="0" err="1">
              <a:solidFill>
                <a:schemeClr val="tx1"/>
              </a:solidFill>
            </a:rPr>
            <a:t>Waldorf</a:t>
          </a:r>
          <a:r>
            <a:rPr lang="tr-TR" sz="1600" b="1" kern="1200" dirty="0">
              <a:solidFill>
                <a:schemeClr val="tx1"/>
              </a:solidFill>
            </a:rPr>
            <a:t> </a:t>
          </a:r>
        </a:p>
      </dsp:txBody>
      <dsp:txXfrm>
        <a:off x="5704699" y="703829"/>
        <a:ext cx="1221182" cy="964937"/>
      </dsp:txXfrm>
    </dsp:sp>
    <dsp:sp modelId="{FD7C7438-DC33-4192-9700-3FAE321D1DB4}">
      <dsp:nvSpPr>
        <dsp:cNvPr id="0" name=""/>
        <dsp:cNvSpPr/>
      </dsp:nvSpPr>
      <dsp:spPr>
        <a:xfrm rot="20057143">
          <a:off x="4973431" y="2665474"/>
          <a:ext cx="2429448" cy="521641"/>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91738E5-0FD4-4B8A-BC39-129CA1CF1746}">
      <dsp:nvSpPr>
        <dsp:cNvPr id="0" name=""/>
        <dsp:cNvSpPr/>
      </dsp:nvSpPr>
      <dsp:spPr>
        <a:xfrm>
          <a:off x="6641972" y="1886756"/>
          <a:ext cx="1281224" cy="1024979"/>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rPr>
            <a:t>PYM (</a:t>
          </a:r>
          <a:r>
            <a:rPr lang="tr-TR" sz="1600" b="1" kern="1200" dirty="0" err="1">
              <a:solidFill>
                <a:schemeClr val="tx1"/>
              </a:solidFill>
            </a:rPr>
            <a:t>Primary</a:t>
          </a:r>
          <a:r>
            <a:rPr lang="tr-TR" sz="1600" b="1" kern="1200" dirty="0">
              <a:solidFill>
                <a:schemeClr val="tx1"/>
              </a:solidFill>
            </a:rPr>
            <a:t> </a:t>
          </a:r>
          <a:r>
            <a:rPr lang="tr-TR" sz="1600" b="1" kern="1200" dirty="0" err="1">
              <a:solidFill>
                <a:schemeClr val="tx1"/>
              </a:solidFill>
            </a:rPr>
            <a:t>Years</a:t>
          </a:r>
          <a:r>
            <a:rPr lang="tr-TR" sz="1600" b="1" kern="1200" dirty="0">
              <a:solidFill>
                <a:schemeClr val="tx1"/>
              </a:solidFill>
            </a:rPr>
            <a:t> Program)</a:t>
          </a:r>
        </a:p>
      </dsp:txBody>
      <dsp:txXfrm>
        <a:off x="6671993" y="1916777"/>
        <a:ext cx="1221182" cy="964937"/>
      </dsp:txXfrm>
    </dsp:sp>
    <dsp:sp modelId="{31839A27-61E1-43C5-83F5-81E5291AB091}">
      <dsp:nvSpPr>
        <dsp:cNvPr id="0" name=""/>
        <dsp:cNvSpPr/>
      </dsp:nvSpPr>
      <dsp:spPr>
        <a:xfrm>
          <a:off x="5198358" y="3650946"/>
          <a:ext cx="2429448" cy="521641"/>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BE6DA2A-DD8C-48DF-8829-EE3A6B5D9DBE}">
      <dsp:nvSpPr>
        <dsp:cNvPr id="0" name=""/>
        <dsp:cNvSpPr/>
      </dsp:nvSpPr>
      <dsp:spPr>
        <a:xfrm>
          <a:off x="6987195" y="3399277"/>
          <a:ext cx="1281224" cy="1024979"/>
        </a:xfrm>
        <a:prstGeom prst="roundRect">
          <a:avLst>
            <a:gd name="adj" fmla="val 10000"/>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tr-TR" sz="1600" b="1" kern="1200">
              <a:solidFill>
                <a:schemeClr val="tx1"/>
              </a:solidFill>
            </a:rPr>
            <a:t>Bank Street</a:t>
          </a:r>
          <a:endParaRPr lang="tr-TR" sz="1600" b="1" kern="1200" dirty="0">
            <a:solidFill>
              <a:schemeClr val="tx1"/>
            </a:solidFill>
          </a:endParaRPr>
        </a:p>
      </dsp:txBody>
      <dsp:txXfrm>
        <a:off x="7017216" y="3429298"/>
        <a:ext cx="1221182" cy="964937"/>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94146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28391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073326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090935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98748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55813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2255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389134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tr-TR"/>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7357134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0114369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234949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966078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3278612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67FA0-3342-4266-9637-2BB1463C6F2D}"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6521152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667FA0-3342-4266-9637-2BB1463C6F2D}"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7390908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7FA0-3342-4266-9637-2BB1463C6F2D}"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6630765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1500" b="0"/>
            </a:lvl1pPr>
          </a:lstStyle>
          <a:p>
            <a:r>
              <a:rPr lang="tr-TR"/>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0880022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0075371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2342914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
        <p:nvSpPr>
          <p:cNvPr id="14" name="TextBox 13"/>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438183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tr-TR"/>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0318792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
        <p:nvSpPr>
          <p:cNvPr id="17" name="TextBox 16"/>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11092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930853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1451185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3060441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548379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7742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87271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95709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9000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952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90679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9F75050-0E15-4C5B-92B0-66D068882F1F}" type="datetimeFigureOut">
              <a:rPr lang="tr-TR" smtClean="0"/>
              <a:pPr/>
              <a:t>4.05.2020</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1522144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675">
                <a:solidFill>
                  <a:schemeClr val="tx1">
                    <a:tint val="75000"/>
                  </a:schemeClr>
                </a:solidFill>
              </a:defRPr>
            </a:lvl1pPr>
          </a:lstStyle>
          <a:p>
            <a:fld id="{26667FA0-3342-4266-9637-2BB1463C6F2D}" type="datetimeFigureOut">
              <a:rPr lang="tr-TR" smtClean="0"/>
              <a:t>4.05.2020</a:t>
            </a:fld>
            <a:endParaRPr lang="tr-T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1500">
                <a:solidFill>
                  <a:srgbClr val="FEFFFF"/>
                </a:solidFill>
              </a:defRPr>
            </a:lvl1pPr>
          </a:lstStyle>
          <a:p>
            <a:fld id="{56E3D226-F39E-4201-B6A3-7CF0465C88F7}" type="slidenum">
              <a:rPr lang="tr-TR" smtClean="0"/>
              <a:t>‹#›</a:t>
            </a:fld>
            <a:endParaRPr lang="tr-TR"/>
          </a:p>
        </p:txBody>
      </p:sp>
    </p:spTree>
    <p:extLst>
      <p:ext uri="{BB962C8B-B14F-4D97-AF65-F5344CB8AC3E}">
        <p14:creationId xmlns:p14="http://schemas.microsoft.com/office/powerpoint/2010/main" val="395403227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03648" y="3212976"/>
            <a:ext cx="6797348" cy="1728192"/>
          </a:xfrm>
        </p:spPr>
        <p:txBody>
          <a:bodyPr>
            <a:normAutofit fontScale="90000"/>
          </a:bodyPr>
          <a:lstStyle/>
          <a:p>
            <a:r>
              <a:rPr lang="tr-TR" sz="3600" dirty="0">
                <a:latin typeface="Times New Roman" panose="02020603050405020304" pitchFamily="18" charset="0"/>
                <a:cs typeface="Times New Roman" panose="02020603050405020304" pitchFamily="18" charset="0"/>
              </a:rPr>
              <a:t>ERKEN ÇOCUKLUK EĞİTİMİNDE FARKLI YAKLAŞIMLAR</a:t>
            </a:r>
          </a:p>
        </p:txBody>
      </p:sp>
      <p:sp>
        <p:nvSpPr>
          <p:cNvPr id="3" name="2 Alt Başlık"/>
          <p:cNvSpPr>
            <a:spLocks noGrp="1"/>
          </p:cNvSpPr>
          <p:nvPr>
            <p:ph type="subTitle" idx="1"/>
          </p:nvPr>
        </p:nvSpPr>
        <p:spPr>
          <a:xfrm>
            <a:off x="714348" y="5214950"/>
            <a:ext cx="7772400" cy="914400"/>
          </a:xfrm>
        </p:spPr>
        <p:txBody>
          <a:bodyPr/>
          <a:lstStyle/>
          <a:p>
            <a:endParaRPr lang="tr-TR" sz="2800" dirty="0">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827606"/>
          </a:xfrm>
        </p:spPr>
        <p:txBody>
          <a:bodyPr>
            <a:normAutofit lnSpcReduction="10000"/>
          </a:bodyPr>
          <a:lstStyle/>
          <a:p>
            <a:pPr algn="just"/>
            <a:endParaRPr lang="tr-TR" sz="2800" dirty="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Diğer yaklaşımlardan farklı olarak yaklaşımda kullanılmak üzere geliştirilmiş </a:t>
            </a:r>
            <a:r>
              <a:rPr lang="tr-TR" sz="2800" dirty="0" err="1">
                <a:latin typeface="Times New Roman" panose="02020603050405020304" pitchFamily="18" charset="0"/>
                <a:cs typeface="Times New Roman" panose="02020603050405020304" pitchFamily="18" charset="0"/>
              </a:rPr>
              <a:t>Montessori</a:t>
            </a:r>
            <a:r>
              <a:rPr lang="tr-TR" sz="2800" dirty="0">
                <a:latin typeface="Times New Roman" panose="02020603050405020304" pitchFamily="18" charset="0"/>
                <a:cs typeface="Times New Roman" panose="02020603050405020304" pitchFamily="18" charset="0"/>
              </a:rPr>
              <a:t> materyalleri bulunmaktadır. </a:t>
            </a:r>
          </a:p>
          <a:p>
            <a:pPr algn="just"/>
            <a:r>
              <a:rPr lang="tr-TR" sz="2800" dirty="0">
                <a:latin typeface="Times New Roman" panose="02020603050405020304" pitchFamily="18" charset="0"/>
                <a:cs typeface="Times New Roman" panose="02020603050405020304" pitchFamily="18" charset="0"/>
              </a:rPr>
              <a:t>Sınıf düzeni çocuk merkezlidir ve her etkinlik için gerekli materyallerden sadece bir adet bulunmaktadır. Bu sayede çocukların; sırasını bekleme, kendi haklarına sahip çıkma ve başkalarının haklarının  farkında olma gibi becerileri desteklenir.</a:t>
            </a:r>
          </a:p>
          <a:p>
            <a:pPr algn="just"/>
            <a:r>
              <a:rPr lang="tr-TR" sz="2800" dirty="0">
                <a:latin typeface="Times New Roman" panose="02020603050405020304" pitchFamily="18" charset="0"/>
                <a:cs typeface="Times New Roman" panose="02020603050405020304" pitchFamily="18" charset="0"/>
              </a:rPr>
              <a:t>Çocuklar öğretmen tarafından etkinliklere toplu olarak yönlendirilmemekte, istediği etkinliği seçmektedir.</a:t>
            </a:r>
          </a:p>
          <a:p>
            <a:endParaRPr lang="tr-TR" sz="2800" dirty="0">
              <a:latin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857232"/>
            <a:ext cx="8183880" cy="4187952"/>
          </a:xfrm>
        </p:spPr>
        <p:txBody>
          <a:bodyPr/>
          <a:lstStyle/>
          <a:p>
            <a:pPr algn="just"/>
            <a:endParaRPr lang="tr-TR" sz="2800" dirty="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Çocukların sorumluluk alma ve kendi kendilerine yeten bireyler olmaları temel amaçlarındandır.</a:t>
            </a:r>
          </a:p>
          <a:p>
            <a:pPr algn="just"/>
            <a:r>
              <a:rPr lang="tr-TR" sz="2800" dirty="0">
                <a:latin typeface="Times New Roman" panose="02020603050405020304" pitchFamily="18" charset="0"/>
                <a:cs typeface="Times New Roman" panose="02020603050405020304" pitchFamily="18" charset="0"/>
              </a:rPr>
              <a:t>Bireyselliğe önem verir, her çocuk için hazırlanan program farklıdır.</a:t>
            </a:r>
          </a:p>
          <a:p>
            <a:pPr algn="just"/>
            <a:r>
              <a:rPr lang="tr-TR" sz="2800" dirty="0">
                <a:latin typeface="Times New Roman" panose="02020603050405020304" pitchFamily="18" charset="0"/>
                <a:cs typeface="Times New Roman" panose="02020603050405020304" pitchFamily="18" charset="0"/>
              </a:rPr>
              <a:t>Sakin ve özgür bir eğitim ortamı vardır.</a:t>
            </a:r>
          </a:p>
          <a:p>
            <a:pPr algn="just"/>
            <a:r>
              <a:rPr lang="tr-TR" sz="2800" dirty="0">
                <a:latin typeface="Times New Roman" panose="02020603050405020304" pitchFamily="18" charset="0"/>
                <a:cs typeface="Times New Roman" panose="02020603050405020304" pitchFamily="18" charset="0"/>
              </a:rPr>
              <a:t>Çocuk öğrenmeden birincil derecede sorumludur.  </a:t>
            </a:r>
          </a:p>
          <a:p>
            <a:endParaRPr lang="tr-TR" sz="2800" dirty="0">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00042"/>
            <a:ext cx="8183880" cy="1051560"/>
          </a:xfrm>
        </p:spPr>
        <p:txBody>
          <a:bodyPr/>
          <a:lstStyle/>
          <a:p>
            <a:r>
              <a:rPr lang="tr-TR" sz="2800" dirty="0">
                <a:latin typeface="+mn-lt"/>
              </a:rPr>
              <a:t>         </a:t>
            </a:r>
            <a:r>
              <a:rPr lang="tr-TR" sz="2800" dirty="0" err="1">
                <a:solidFill>
                  <a:srgbClr val="FF0000"/>
                </a:solidFill>
                <a:latin typeface="Times New Roman" panose="02020603050405020304" pitchFamily="18" charset="0"/>
                <a:cs typeface="Times New Roman" panose="02020603050405020304" pitchFamily="18" charset="0"/>
              </a:rPr>
              <a:t>Head</a:t>
            </a:r>
            <a:r>
              <a:rPr lang="tr-TR" sz="2800" dirty="0">
                <a:solidFill>
                  <a:srgbClr val="FF0000"/>
                </a:solidFill>
                <a:latin typeface="Times New Roman" panose="02020603050405020304" pitchFamily="18" charset="0"/>
                <a:cs typeface="Times New Roman" panose="02020603050405020304" pitchFamily="18" charset="0"/>
              </a:rPr>
              <a:t> Start Yaklaşımı</a:t>
            </a:r>
          </a:p>
        </p:txBody>
      </p:sp>
      <p:sp>
        <p:nvSpPr>
          <p:cNvPr id="3" name="2 İçerik Yer Tutucusu"/>
          <p:cNvSpPr>
            <a:spLocks noGrp="1"/>
          </p:cNvSpPr>
          <p:nvPr>
            <p:ph idx="1"/>
          </p:nvPr>
        </p:nvSpPr>
        <p:spPr>
          <a:xfrm>
            <a:off x="500034" y="1340768"/>
            <a:ext cx="8183880" cy="4561672"/>
          </a:xfrm>
        </p:spPr>
        <p:txBody>
          <a:bodyPr>
            <a:noAutofit/>
          </a:bodyPr>
          <a:lstStyle/>
          <a:p>
            <a:pPr algn="just"/>
            <a:r>
              <a:rPr lang="tr-TR" sz="2400" dirty="0">
                <a:latin typeface="Times New Roman" panose="02020603050405020304" pitchFamily="18" charset="0"/>
                <a:cs typeface="Times New Roman" panose="02020603050405020304" pitchFamily="18" charset="0"/>
              </a:rPr>
              <a:t>ABD’de 1965’de ‘’HİÇBİR ÇOCUK GERİDE KALMASIN’’ sloganıyla düşük gelirli ailelerden gelen çocukların desteklemesi amacıyla ortaya çıkan bu sistem, çocukların kendi kendilerine planlayıp uyguladıkları etkinliklerle daha iyi öğrendikleri esasına dayanır. </a:t>
            </a:r>
          </a:p>
          <a:p>
            <a:pPr algn="just"/>
            <a:r>
              <a:rPr lang="tr-TR" sz="2400" dirty="0">
                <a:latin typeface="Times New Roman" panose="02020603050405020304" pitchFamily="18" charset="0"/>
                <a:cs typeface="Times New Roman" panose="02020603050405020304" pitchFamily="18" charset="0"/>
              </a:rPr>
              <a:t>Program yoksulluğun çocuklar üzerindeki etkisini azaltmayı amaçlamaktadır. </a:t>
            </a:r>
          </a:p>
          <a:p>
            <a:pPr algn="just"/>
            <a:r>
              <a:rPr lang="tr-TR" sz="2400" dirty="0">
                <a:latin typeface="Times New Roman" panose="02020603050405020304" pitchFamily="18" charset="0"/>
                <a:cs typeface="Times New Roman" panose="02020603050405020304" pitchFamily="18" charset="0"/>
              </a:rPr>
              <a:t>Aile ve toplum da eğitime katılmaktadır. </a:t>
            </a:r>
          </a:p>
          <a:p>
            <a:pPr algn="just"/>
            <a:r>
              <a:rPr lang="tr-TR" sz="2400" dirty="0">
                <a:latin typeface="Times New Roman" panose="02020603050405020304" pitchFamily="18" charset="0"/>
                <a:cs typeface="Times New Roman" panose="02020603050405020304" pitchFamily="18" charset="0"/>
              </a:rPr>
              <a:t>Fiziksel sağlık dahil tüm gelişim alanlarını kapsamaktadır. </a:t>
            </a:r>
          </a:p>
          <a:p>
            <a:pPr algn="just"/>
            <a:r>
              <a:rPr lang="tr-TR" sz="2400" dirty="0">
                <a:latin typeface="Times New Roman" panose="02020603050405020304" pitchFamily="18" charset="0"/>
                <a:cs typeface="Times New Roman" panose="02020603050405020304" pitchFamily="18" charset="0"/>
              </a:rPr>
              <a:t>Eğitim, Sağlık, Aile Katılımı ve Sosyal Hizmetler olmak üzere dört ana bölümden oluşmaktadır. </a:t>
            </a:r>
          </a:p>
          <a:p>
            <a:endParaRPr lang="tr-T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642918"/>
            <a:ext cx="8183880" cy="5715040"/>
          </a:xfrm>
        </p:spPr>
        <p:txBody>
          <a:bodyPr>
            <a:noAutofit/>
          </a:bodyPr>
          <a:lstStyle/>
          <a:p>
            <a:pPr algn="just"/>
            <a:r>
              <a:rPr lang="tr-TR" sz="24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Head</a:t>
            </a:r>
            <a:r>
              <a:rPr lang="tr-TR" sz="2000" dirty="0">
                <a:latin typeface="Times New Roman" panose="02020603050405020304" pitchFamily="18" charset="0"/>
                <a:cs typeface="Times New Roman" panose="02020603050405020304" pitchFamily="18" charset="0"/>
              </a:rPr>
              <a:t> Start Programı, yapılandırılmış bir çerçeve programdır.</a:t>
            </a:r>
          </a:p>
          <a:p>
            <a:pPr algn="just">
              <a:buFont typeface="Arial" panose="020B0604020202020204" pitchFamily="34" charset="0"/>
              <a:buChar char="•"/>
            </a:pPr>
            <a:r>
              <a:rPr lang="tr-TR" sz="2000" dirty="0">
                <a:latin typeface="Times New Roman" panose="02020603050405020304" pitchFamily="18" charset="0"/>
                <a:cs typeface="Times New Roman" panose="02020603050405020304" pitchFamily="18" charset="0"/>
              </a:rPr>
              <a:t>Dil Gelişimi: Dinleme ve anlama, konuşma ve iletişim,</a:t>
            </a:r>
          </a:p>
          <a:p>
            <a:pPr algn="just">
              <a:buFont typeface="Arial" panose="020B0604020202020204" pitchFamily="34" charset="0"/>
              <a:buChar char="•"/>
            </a:pPr>
            <a:r>
              <a:rPr lang="tr-TR" sz="2000" dirty="0">
                <a:latin typeface="Times New Roman" panose="02020603050405020304" pitchFamily="18" charset="0"/>
                <a:cs typeface="Times New Roman" panose="02020603050405020304" pitchFamily="18" charset="0"/>
              </a:rPr>
              <a:t>Okuma-Yazma: Fonolojik duyarlılık, kitap bilgisi, okuma kavramları, erken yazma ve alfabe bilgisi,</a:t>
            </a:r>
          </a:p>
          <a:p>
            <a:pPr algn="just">
              <a:buFont typeface="Arial" panose="020B0604020202020204" pitchFamily="34" charset="0"/>
              <a:buChar char="•"/>
            </a:pPr>
            <a:r>
              <a:rPr lang="tr-TR" sz="2000" dirty="0">
                <a:latin typeface="Times New Roman" panose="02020603050405020304" pitchFamily="18" charset="0"/>
                <a:cs typeface="Times New Roman" panose="02020603050405020304" pitchFamily="18" charset="0"/>
              </a:rPr>
              <a:t>Matematik: Sayılar, geometri, şekiller ve ölçme,</a:t>
            </a:r>
          </a:p>
          <a:p>
            <a:pPr algn="just">
              <a:buFont typeface="Arial" panose="020B0604020202020204" pitchFamily="34" charset="0"/>
              <a:buChar char="•"/>
            </a:pPr>
            <a:r>
              <a:rPr lang="tr-TR" sz="2000" dirty="0">
                <a:latin typeface="Times New Roman" panose="02020603050405020304" pitchFamily="18" charset="0"/>
                <a:cs typeface="Times New Roman" panose="02020603050405020304" pitchFamily="18" charset="0"/>
              </a:rPr>
              <a:t>Bilim: Bilimsel beceriler ve metotlar, bilimsel bilgi,</a:t>
            </a:r>
          </a:p>
          <a:p>
            <a:pPr algn="just">
              <a:buFont typeface="Arial" panose="020B0604020202020204" pitchFamily="34" charset="0"/>
              <a:buChar char="•"/>
            </a:pPr>
            <a:r>
              <a:rPr lang="tr-TR" sz="2000" dirty="0">
                <a:latin typeface="Times New Roman" panose="02020603050405020304" pitchFamily="18" charset="0"/>
                <a:cs typeface="Times New Roman" panose="02020603050405020304" pitchFamily="18" charset="0"/>
              </a:rPr>
              <a:t>Yaratıcı Sanatlar: Müzik, resim, hareket, drama,</a:t>
            </a:r>
          </a:p>
          <a:p>
            <a:pPr algn="just">
              <a:buFont typeface="Arial" panose="020B0604020202020204" pitchFamily="34" charset="0"/>
              <a:buChar char="•"/>
            </a:pPr>
            <a:r>
              <a:rPr lang="tr-TR" sz="2000" dirty="0">
                <a:latin typeface="Times New Roman" panose="02020603050405020304" pitchFamily="18" charset="0"/>
                <a:cs typeface="Times New Roman" panose="02020603050405020304" pitchFamily="18" charset="0"/>
              </a:rPr>
              <a:t>Sosyal ve Duygusal Gelişim: İşbirliği, sosyal beceriler, toplum ve ailelerle ilgili bilgiler,</a:t>
            </a:r>
          </a:p>
          <a:p>
            <a:pPr algn="just">
              <a:buFont typeface="Arial" panose="020B0604020202020204" pitchFamily="34" charset="0"/>
              <a:buChar char="•"/>
            </a:pPr>
            <a:r>
              <a:rPr lang="tr-TR" sz="2000" dirty="0">
                <a:latin typeface="Times New Roman" panose="02020603050405020304" pitchFamily="18" charset="0"/>
                <a:cs typeface="Times New Roman" panose="02020603050405020304" pitchFamily="18" charset="0"/>
              </a:rPr>
              <a:t>Öğrenme Yöntemleri: Girişimcilik ve merak, ısrarcılık, problem çözme,</a:t>
            </a:r>
          </a:p>
          <a:p>
            <a:pPr algn="just">
              <a:buFont typeface="Arial" panose="020B0604020202020204" pitchFamily="34" charset="0"/>
              <a:buChar char="•"/>
            </a:pPr>
            <a:r>
              <a:rPr lang="tr-TR" sz="2000" dirty="0">
                <a:latin typeface="Times New Roman" panose="02020603050405020304" pitchFamily="18" charset="0"/>
                <a:cs typeface="Times New Roman" panose="02020603050405020304" pitchFamily="18" charset="0"/>
              </a:rPr>
              <a:t>Fiziksel Sağlık ve Gelişim: İnce motor beceriler, kaba motor beceriler, sağlık durumu olmak üzere 8 alanı kapsayan bir programdır. </a:t>
            </a:r>
            <a:r>
              <a:rPr lang="tr-TR" sz="2400" b="1" dirty="0">
                <a:latin typeface="Times New Roman" panose="02020603050405020304" pitchFamily="18" charset="0"/>
                <a:cs typeface="Times New Roman" panose="02020603050405020304" pitchFamily="18" charset="0"/>
              </a:rPr>
              <a:t> </a:t>
            </a:r>
            <a:endParaRPr lang="tr-T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00042"/>
            <a:ext cx="8183880" cy="1051560"/>
          </a:xfrm>
        </p:spPr>
        <p:txBody>
          <a:bodyPr/>
          <a:lstStyle/>
          <a:p>
            <a:r>
              <a:rPr lang="tr-TR" sz="2800" dirty="0">
                <a:latin typeface="+mn-lt"/>
              </a:rPr>
              <a:t>        </a:t>
            </a:r>
            <a:r>
              <a:rPr lang="tr-TR" sz="2800" dirty="0">
                <a:solidFill>
                  <a:srgbClr val="FF0000"/>
                </a:solidFill>
                <a:latin typeface="Times New Roman" panose="02020603050405020304" pitchFamily="18" charset="0"/>
                <a:cs typeface="Times New Roman" panose="02020603050405020304" pitchFamily="18" charset="0"/>
              </a:rPr>
              <a:t>Proje  Yaklaşımı</a:t>
            </a:r>
          </a:p>
        </p:txBody>
      </p:sp>
      <p:sp>
        <p:nvSpPr>
          <p:cNvPr id="3" name="2 İçerik Yer Tutucusu"/>
          <p:cNvSpPr>
            <a:spLocks noGrp="1"/>
          </p:cNvSpPr>
          <p:nvPr>
            <p:ph idx="1"/>
          </p:nvPr>
        </p:nvSpPr>
        <p:spPr>
          <a:xfrm>
            <a:off x="500034" y="1571612"/>
            <a:ext cx="8183880" cy="4187952"/>
          </a:xfrm>
        </p:spPr>
        <p:txBody>
          <a:bodyPr>
            <a:normAutofit fontScale="92500" lnSpcReduction="10000"/>
          </a:bodyPr>
          <a:lstStyle/>
          <a:p>
            <a:pPr algn="just"/>
            <a:r>
              <a:rPr lang="tr-TR" sz="2800" dirty="0">
                <a:latin typeface="+mn-lt"/>
              </a:rPr>
              <a:t> </a:t>
            </a:r>
            <a:r>
              <a:rPr lang="tr-TR" sz="2800" dirty="0">
                <a:latin typeface="Times New Roman" panose="02020603050405020304" pitchFamily="18" charset="0"/>
                <a:cs typeface="Times New Roman" panose="02020603050405020304" pitchFamily="18" charset="0"/>
              </a:rPr>
              <a:t>Proje Tabanlı Öğrenme, öğrencinin aktif katılımını teşvik eden, üst düzey bilişsel aktiviteleri destekleyen, çok çeşitli araç ve kaynak kullanımını gerektiren, akademik, sosyal ve yaşam becerilerini birlikte ele alan ve teknoloji kullanımını vurgulayan bir öğretim modelidir.</a:t>
            </a:r>
          </a:p>
          <a:p>
            <a:pPr algn="just">
              <a:buNone/>
            </a:pPr>
            <a:endParaRPr lang="tr-TR" sz="2800" dirty="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Çocukların ilgilendiği ve yaşamlarında anlamlı olacak konular seçilerek, planlama-başlama-uygulama ve sonuçlandırma basamaklarını içeren bir süreçtir.</a:t>
            </a:r>
          </a:p>
          <a:p>
            <a:endParaRPr lang="tr-TR" sz="2800" dirty="0">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500042"/>
            <a:ext cx="8183880" cy="1051560"/>
          </a:xfrm>
        </p:spPr>
        <p:txBody>
          <a:bodyPr/>
          <a:lstStyle/>
          <a:p>
            <a:r>
              <a:rPr lang="tr-TR" sz="2800" dirty="0">
                <a:solidFill>
                  <a:srgbClr val="FF0000"/>
                </a:solidFill>
                <a:latin typeface="Times New Roman" panose="02020603050405020304" pitchFamily="18" charset="0"/>
                <a:cs typeface="Times New Roman" panose="02020603050405020304" pitchFamily="18" charset="0"/>
              </a:rPr>
              <a:t>        </a:t>
            </a:r>
            <a:r>
              <a:rPr lang="tr-TR" sz="2800" dirty="0" err="1">
                <a:solidFill>
                  <a:srgbClr val="FF0000"/>
                </a:solidFill>
                <a:latin typeface="Times New Roman" panose="02020603050405020304" pitchFamily="18" charset="0"/>
                <a:cs typeface="Times New Roman" panose="02020603050405020304" pitchFamily="18" charset="0"/>
              </a:rPr>
              <a:t>Waldorf</a:t>
            </a:r>
            <a:r>
              <a:rPr lang="tr-TR" sz="2800" dirty="0">
                <a:solidFill>
                  <a:srgbClr val="FF0000"/>
                </a:solidFill>
                <a:latin typeface="Times New Roman" panose="02020603050405020304" pitchFamily="18" charset="0"/>
                <a:cs typeface="Times New Roman" panose="02020603050405020304" pitchFamily="18" charset="0"/>
              </a:rPr>
              <a:t> Yaklaşımı</a:t>
            </a:r>
          </a:p>
        </p:txBody>
      </p:sp>
      <p:sp>
        <p:nvSpPr>
          <p:cNvPr id="3" name="2 İçerik Yer Tutucusu"/>
          <p:cNvSpPr>
            <a:spLocks noGrp="1"/>
          </p:cNvSpPr>
          <p:nvPr>
            <p:ph idx="1"/>
          </p:nvPr>
        </p:nvSpPr>
        <p:spPr>
          <a:xfrm>
            <a:off x="500034" y="1551602"/>
            <a:ext cx="8183880" cy="3993648"/>
          </a:xfrm>
        </p:spPr>
        <p:txBody>
          <a:bodyPr>
            <a:normAutofit fontScale="92500" lnSpcReduction="20000"/>
          </a:bodyPr>
          <a:lstStyle/>
          <a:p>
            <a:pPr algn="just"/>
            <a:r>
              <a:rPr lang="tr-TR" sz="2800" dirty="0">
                <a:latin typeface="Times New Roman" panose="02020603050405020304" pitchFamily="18" charset="0"/>
                <a:cs typeface="Times New Roman" panose="02020603050405020304" pitchFamily="18" charset="0"/>
              </a:rPr>
              <a:t>1919 yılında </a:t>
            </a:r>
            <a:r>
              <a:rPr lang="tr-TR" sz="2800" dirty="0" err="1">
                <a:latin typeface="Times New Roman" panose="02020603050405020304" pitchFamily="18" charset="0"/>
                <a:cs typeface="Times New Roman" panose="02020603050405020304" pitchFamily="18" charset="0"/>
              </a:rPr>
              <a:t>Rudolf</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Steiner</a:t>
            </a:r>
            <a:r>
              <a:rPr lang="tr-TR" sz="2800" dirty="0">
                <a:latin typeface="Times New Roman" panose="02020603050405020304" pitchFamily="18" charset="0"/>
                <a:cs typeface="Times New Roman" panose="02020603050405020304" pitchFamily="18" charset="0"/>
              </a:rPr>
              <a:t> tarafından geliştirilen yaklaşımın temel amacı; çocuğun tüm gelişim alanlarına odaklanarak eğitim almasıdır. Eğitimin ilk yıllarında oyun ile öğrenme amaçlanmaktadır.</a:t>
            </a:r>
          </a:p>
          <a:p>
            <a:pPr algn="just"/>
            <a:r>
              <a:rPr lang="tr-TR" sz="2800" dirty="0">
                <a:latin typeface="Times New Roman" panose="02020603050405020304" pitchFamily="18" charset="0"/>
                <a:cs typeface="Times New Roman" panose="02020603050405020304" pitchFamily="18" charset="0"/>
              </a:rPr>
              <a:t>Oyun merkezli </a:t>
            </a:r>
            <a:r>
              <a:rPr lang="tr-TR" sz="2800" dirty="0" err="1">
                <a:latin typeface="Times New Roman" panose="02020603050405020304" pitchFamily="18" charset="0"/>
                <a:cs typeface="Times New Roman" panose="02020603050405020304" pitchFamily="18" charset="0"/>
              </a:rPr>
              <a:t>Waldorf</a:t>
            </a:r>
            <a:r>
              <a:rPr lang="tr-TR" sz="2800" dirty="0">
                <a:latin typeface="Times New Roman" panose="02020603050405020304" pitchFamily="18" charset="0"/>
                <a:cs typeface="Times New Roman" panose="02020603050405020304" pitchFamily="18" charset="0"/>
              </a:rPr>
              <a:t> yaklaşımında, belirli etkinlikler ve rutinler çerçevesinde farklı yaş gruplarındaki çocukların aynı sınıflarda eğitim alması sağlanmaktadır ve aynı öğretmen ile birkaç yıl devam etmektedir.</a:t>
            </a:r>
          </a:p>
          <a:p>
            <a:pPr algn="just"/>
            <a:r>
              <a:rPr lang="tr-TR" sz="2800" dirty="0">
                <a:latin typeface="Times New Roman" panose="02020603050405020304" pitchFamily="18" charset="0"/>
                <a:cs typeface="Times New Roman" panose="02020603050405020304" pitchFamily="18" charset="0"/>
              </a:rPr>
              <a:t>Yoğun bahçe zamanının olduğu programda, çocukların doğa ile iç içe olması, doğa bilinci ve sevgisinin oluşturulması amaçlanmaktadır.</a:t>
            </a:r>
          </a:p>
          <a:p>
            <a:pPr>
              <a:buNone/>
            </a:pPr>
            <a:endParaRPr lang="tr-TR" sz="2800" dirty="0">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256102"/>
          </a:xfrm>
        </p:spPr>
        <p:txBody>
          <a:bodyPr>
            <a:normAutofit fontScale="85000" lnSpcReduction="20000"/>
          </a:bodyPr>
          <a:lstStyle/>
          <a:p>
            <a:endParaRPr lang="tr-TR" sz="2800" dirty="0">
              <a:latin typeface="+mn-lt"/>
            </a:endParaRPr>
          </a:p>
          <a:p>
            <a:endParaRPr lang="tr-TR" sz="2800" dirty="0"/>
          </a:p>
          <a:p>
            <a:pPr algn="just"/>
            <a:r>
              <a:rPr lang="tr-TR" sz="2800" dirty="0">
                <a:latin typeface="Times New Roman" panose="02020603050405020304" pitchFamily="18" charset="0"/>
                <a:cs typeface="Times New Roman" panose="02020603050405020304" pitchFamily="18" charset="0"/>
              </a:rPr>
              <a:t>Tüm etkinliklerin yaratıcı yollarla planlanması ve uygulanması amaçlanmıştır.</a:t>
            </a:r>
          </a:p>
          <a:p>
            <a:pPr algn="just"/>
            <a:r>
              <a:rPr lang="tr-TR" sz="2800" dirty="0">
                <a:latin typeface="Times New Roman" panose="02020603050405020304" pitchFamily="18" charset="0"/>
                <a:cs typeface="Times New Roman" panose="02020603050405020304" pitchFamily="18" charset="0"/>
              </a:rPr>
              <a:t>«</a:t>
            </a:r>
            <a:r>
              <a:rPr lang="tr-TR" sz="2800" i="1" dirty="0">
                <a:latin typeface="Times New Roman" panose="02020603050405020304" pitchFamily="18" charset="0"/>
                <a:cs typeface="Times New Roman" panose="02020603050405020304" pitchFamily="18" charset="0"/>
              </a:rPr>
              <a:t>Sanat</a:t>
            </a:r>
            <a:r>
              <a:rPr lang="tr-TR" sz="2800" dirty="0">
                <a:latin typeface="Times New Roman" panose="02020603050405020304" pitchFamily="18" charset="0"/>
                <a:cs typeface="Times New Roman" panose="02020603050405020304" pitchFamily="18" charset="0"/>
              </a:rPr>
              <a:t>» yoluyla «</a:t>
            </a:r>
            <a:r>
              <a:rPr lang="tr-TR" sz="2800" i="1" dirty="0">
                <a:latin typeface="Times New Roman" panose="02020603050405020304" pitchFamily="18" charset="0"/>
                <a:cs typeface="Times New Roman" panose="02020603050405020304" pitchFamily="18" charset="0"/>
              </a:rPr>
              <a:t>çocuğu bütünüyle eğitmek»</a:t>
            </a:r>
            <a:r>
              <a:rPr lang="tr-TR" sz="2800" dirty="0">
                <a:latin typeface="Times New Roman" panose="02020603050405020304" pitchFamily="18" charset="0"/>
                <a:cs typeface="Times New Roman" panose="02020603050405020304" pitchFamily="18" charset="0"/>
              </a:rPr>
              <a:t> konusuna odaklanılmıştır.</a:t>
            </a:r>
          </a:p>
          <a:p>
            <a:pPr algn="just"/>
            <a:r>
              <a:rPr lang="tr-TR" sz="2800" dirty="0">
                <a:latin typeface="Times New Roman" panose="02020603050405020304" pitchFamily="18" charset="0"/>
                <a:cs typeface="Times New Roman" panose="02020603050405020304" pitchFamily="18" charset="0"/>
              </a:rPr>
              <a:t>«</a:t>
            </a:r>
            <a:r>
              <a:rPr lang="tr-TR" sz="2800" i="1" dirty="0">
                <a:latin typeface="Times New Roman" panose="02020603050405020304" pitchFamily="18" charset="0"/>
                <a:cs typeface="Times New Roman" panose="02020603050405020304" pitchFamily="18" charset="0"/>
              </a:rPr>
              <a:t>Beyin, kalp ve eller»</a:t>
            </a:r>
            <a:r>
              <a:rPr lang="tr-TR" sz="2800" dirty="0">
                <a:latin typeface="Times New Roman" panose="02020603050405020304" pitchFamily="18" charset="0"/>
                <a:cs typeface="Times New Roman" panose="02020603050405020304" pitchFamily="18" charset="0"/>
              </a:rPr>
              <a:t>, bu programın temel felsefesini oluşturmaktadır.</a:t>
            </a:r>
          </a:p>
          <a:p>
            <a:pPr algn="just"/>
            <a:r>
              <a:rPr lang="tr-TR" sz="2800" dirty="0">
                <a:latin typeface="Times New Roman" panose="02020603050405020304" pitchFamily="18" charset="0"/>
                <a:cs typeface="Times New Roman" panose="02020603050405020304" pitchFamily="18" charset="0"/>
              </a:rPr>
              <a:t>Sanat yardımıyla çocukta irade, duygu ve düşüncenin ve nihayetinde benlik bilincinin geliştirilmesi amaçlanmaktadır.</a:t>
            </a:r>
          </a:p>
          <a:p>
            <a:pPr algn="just"/>
            <a:r>
              <a:rPr lang="tr-TR" sz="2800" dirty="0">
                <a:latin typeface="Times New Roman" panose="02020603050405020304" pitchFamily="18" charset="0"/>
                <a:cs typeface="Times New Roman" panose="02020603050405020304" pitchFamily="18" charset="0"/>
              </a:rPr>
              <a:t>Dikkat çeken bir özelliği, akademik gelişime çok fazla odaklanmaması (7 yaşa kadar oyun ile öğrenme) ve teknolojiyi (bilgisayar, video, elektronik aletler) programın dışında tutmasıdır.</a:t>
            </a:r>
          </a:p>
          <a:p>
            <a:pPr algn="just"/>
            <a:endParaRPr lang="tr-TR"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00042"/>
            <a:ext cx="8183880" cy="1051560"/>
          </a:xfrm>
        </p:spPr>
        <p:txBody>
          <a:bodyPr>
            <a:normAutofit/>
          </a:bodyPr>
          <a:lstStyle/>
          <a:p>
            <a:pPr lvl="0"/>
            <a:r>
              <a:rPr lang="tr-TR" sz="2800" dirty="0">
                <a:latin typeface="+mn-lt"/>
              </a:rPr>
              <a:t>         </a:t>
            </a:r>
            <a:r>
              <a:rPr lang="tr-TR" sz="2800" dirty="0">
                <a:solidFill>
                  <a:srgbClr val="FF0000"/>
                </a:solidFill>
                <a:latin typeface="Times New Roman" panose="02020603050405020304" pitchFamily="18" charset="0"/>
                <a:cs typeface="Times New Roman" panose="02020603050405020304" pitchFamily="18" charset="0"/>
              </a:rPr>
              <a:t>PYM (</a:t>
            </a:r>
            <a:r>
              <a:rPr lang="tr-TR" sz="2800" dirty="0" err="1">
                <a:solidFill>
                  <a:srgbClr val="FF0000"/>
                </a:solidFill>
                <a:latin typeface="Times New Roman" panose="02020603050405020304" pitchFamily="18" charset="0"/>
                <a:cs typeface="Times New Roman" panose="02020603050405020304" pitchFamily="18" charset="0"/>
              </a:rPr>
              <a:t>Primary</a:t>
            </a:r>
            <a:r>
              <a:rPr lang="tr-TR" sz="2800" dirty="0">
                <a:solidFill>
                  <a:srgbClr val="FF0000"/>
                </a:solidFill>
                <a:latin typeface="Times New Roman" panose="02020603050405020304" pitchFamily="18" charset="0"/>
                <a:cs typeface="Times New Roman" panose="02020603050405020304" pitchFamily="18" charset="0"/>
              </a:rPr>
              <a:t> </a:t>
            </a:r>
            <a:r>
              <a:rPr lang="tr-TR" sz="2800" dirty="0" err="1">
                <a:solidFill>
                  <a:srgbClr val="FF0000"/>
                </a:solidFill>
                <a:latin typeface="Times New Roman" panose="02020603050405020304" pitchFamily="18" charset="0"/>
                <a:cs typeface="Times New Roman" panose="02020603050405020304" pitchFamily="18" charset="0"/>
              </a:rPr>
              <a:t>Years</a:t>
            </a:r>
            <a:r>
              <a:rPr lang="tr-TR" sz="2800" dirty="0">
                <a:solidFill>
                  <a:srgbClr val="FF0000"/>
                </a:solidFill>
                <a:latin typeface="Times New Roman" panose="02020603050405020304" pitchFamily="18" charset="0"/>
                <a:cs typeface="Times New Roman" panose="02020603050405020304" pitchFamily="18" charset="0"/>
              </a:rPr>
              <a:t> Program)</a:t>
            </a:r>
            <a:br>
              <a:rPr lang="tr-TR" sz="2800" dirty="0">
                <a:solidFill>
                  <a:srgbClr val="FF0000"/>
                </a:solidFill>
                <a:latin typeface="Times New Roman" panose="02020603050405020304" pitchFamily="18" charset="0"/>
                <a:cs typeface="Times New Roman" panose="02020603050405020304" pitchFamily="18" charset="0"/>
              </a:rPr>
            </a:br>
            <a:endParaRPr lang="tr-TR" sz="2800" dirty="0">
              <a:solidFill>
                <a:srgbClr val="FF0000"/>
              </a:solidFill>
              <a:latin typeface="Times New Roman" panose="02020603050405020304" pitchFamily="18" charset="0"/>
              <a:cs typeface="Times New Roman" panose="02020603050405020304" pitchFamily="18" charset="0"/>
            </a:endParaRPr>
          </a:p>
        </p:txBody>
      </p:sp>
      <p:sp>
        <p:nvSpPr>
          <p:cNvPr id="3" name="2 İçerik Yer Tutucusu"/>
          <p:cNvSpPr>
            <a:spLocks noGrp="1"/>
          </p:cNvSpPr>
          <p:nvPr>
            <p:ph idx="1"/>
          </p:nvPr>
        </p:nvSpPr>
        <p:spPr>
          <a:xfrm>
            <a:off x="500034" y="1714488"/>
            <a:ext cx="8183880" cy="4187952"/>
          </a:xfrm>
        </p:spPr>
        <p:txBody>
          <a:bodyPr>
            <a:normAutofit/>
          </a:bodyPr>
          <a:lstStyle/>
          <a:p>
            <a:pPr algn="just"/>
            <a:r>
              <a:rPr lang="tr-TR" sz="2400" dirty="0">
                <a:latin typeface="Times New Roman" panose="02020603050405020304" pitchFamily="18" charset="0"/>
                <a:cs typeface="Times New Roman" panose="02020603050405020304" pitchFamily="18" charset="0"/>
              </a:rPr>
              <a:t>3-12 yaş arasındaki çocuklar için planlanmış bir programdır.</a:t>
            </a:r>
          </a:p>
          <a:p>
            <a:pPr algn="just"/>
            <a:r>
              <a:rPr lang="tr-TR" sz="2400" dirty="0">
                <a:latin typeface="Times New Roman" panose="02020603050405020304" pitchFamily="18" charset="0"/>
                <a:cs typeface="Times New Roman" panose="02020603050405020304" pitchFamily="18" charset="0"/>
              </a:rPr>
              <a:t>Çocukları çevreleyen sosyal ve fiziksel dünyanın aktif olarak öğrenilmesi amaçlanmıştır.</a:t>
            </a:r>
          </a:p>
          <a:p>
            <a:pPr algn="just"/>
            <a:r>
              <a:rPr lang="tr-TR" sz="2400" dirty="0">
                <a:latin typeface="Times New Roman" panose="02020603050405020304" pitchFamily="18" charset="0"/>
                <a:cs typeface="Times New Roman" panose="02020603050405020304" pitchFamily="18" charset="0"/>
              </a:rPr>
              <a:t>Bilginin tek başına yeterli olmadığı, kavram, beceri ve tutumların da geliştirilmesi gerektiğini savunmaktadır.</a:t>
            </a:r>
          </a:p>
          <a:p>
            <a:pPr algn="just"/>
            <a:r>
              <a:rPr lang="tr-TR" sz="2400" dirty="0">
                <a:latin typeface="Times New Roman" panose="02020603050405020304" pitchFamily="18" charset="0"/>
                <a:cs typeface="Times New Roman" panose="02020603050405020304" pitchFamily="18" charset="0"/>
              </a:rPr>
              <a:t>Uluslararası zihniyete sahip bireyler yetiştirmeye yönelik, disiplinler üstü bir öğretim programıdır. </a:t>
            </a:r>
          </a:p>
          <a:p>
            <a:pPr algn="just"/>
            <a:endParaRPr lang="tr-T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357166"/>
            <a:ext cx="8183880" cy="1051560"/>
          </a:xfrm>
        </p:spPr>
        <p:txBody>
          <a:bodyPr/>
          <a:lstStyle/>
          <a:p>
            <a:r>
              <a:rPr lang="tr-TR" sz="2800" dirty="0">
                <a:latin typeface="+mn-lt"/>
              </a:rPr>
              <a:t>        </a:t>
            </a:r>
            <a:r>
              <a:rPr lang="tr-TR" sz="2800" dirty="0">
                <a:solidFill>
                  <a:srgbClr val="FF0000"/>
                </a:solidFill>
                <a:latin typeface="Times New Roman" panose="02020603050405020304" pitchFamily="18" charset="0"/>
                <a:cs typeface="Times New Roman" panose="02020603050405020304" pitchFamily="18" charset="0"/>
              </a:rPr>
              <a:t>Bank Street Yaklaşımı</a:t>
            </a:r>
          </a:p>
        </p:txBody>
      </p:sp>
      <p:sp>
        <p:nvSpPr>
          <p:cNvPr id="3" name="2 İçerik Yer Tutucusu"/>
          <p:cNvSpPr>
            <a:spLocks noGrp="1"/>
          </p:cNvSpPr>
          <p:nvPr>
            <p:ph idx="1"/>
          </p:nvPr>
        </p:nvSpPr>
        <p:spPr>
          <a:xfrm>
            <a:off x="500034" y="1857364"/>
            <a:ext cx="8183880" cy="4187952"/>
          </a:xfrm>
        </p:spPr>
        <p:txBody>
          <a:bodyPr>
            <a:normAutofit lnSpcReduction="10000"/>
          </a:bodyPr>
          <a:lstStyle/>
          <a:p>
            <a:pPr algn="just"/>
            <a:r>
              <a:rPr lang="tr-TR" sz="2400" dirty="0">
                <a:latin typeface="Times New Roman" panose="02020603050405020304" pitchFamily="18" charset="0"/>
                <a:cs typeface="Times New Roman" panose="02020603050405020304" pitchFamily="18" charset="0"/>
              </a:rPr>
              <a:t>Bu yaklaşımın kurucusu </a:t>
            </a:r>
            <a:r>
              <a:rPr lang="tr-TR" sz="2400" dirty="0" err="1">
                <a:latin typeface="Times New Roman" panose="02020603050405020304" pitchFamily="18" charset="0"/>
                <a:cs typeface="Times New Roman" panose="02020603050405020304" pitchFamily="18" charset="0"/>
              </a:rPr>
              <a:t>Lucy</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Sprague</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Mitchell</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dir</a:t>
            </a:r>
            <a:r>
              <a:rPr lang="tr-TR" sz="2400" dirty="0">
                <a:latin typeface="Times New Roman" panose="02020603050405020304" pitchFamily="18" charset="0"/>
                <a:cs typeface="Times New Roman" panose="02020603050405020304" pitchFamily="18" charset="0"/>
              </a:rPr>
              <a:t>.</a:t>
            </a:r>
          </a:p>
          <a:p>
            <a:pPr algn="just"/>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Gelişim sürekli ve bireysel olmalıdır. Gelişim süreci durağanlık ve hareketliliği içine alan süreçtir. Eğitimcilerin görevi çocukları öğrenmeleri için cesaretlendirmek olmalıdır</a:t>
            </a:r>
            <a:r>
              <a:rPr lang="tr-TR" sz="2400" dirty="0">
                <a:latin typeface="Times New Roman" panose="02020603050405020304" pitchFamily="18" charset="0"/>
                <a:cs typeface="Times New Roman" panose="02020603050405020304" pitchFamily="18" charset="0"/>
              </a:rPr>
              <a:t>»</a:t>
            </a:r>
            <a:r>
              <a:rPr lang="tr-TR" sz="2800" dirty="0"/>
              <a:t>. </a:t>
            </a:r>
          </a:p>
          <a:p>
            <a:pPr algn="just"/>
            <a:r>
              <a:rPr lang="tr-TR" sz="2400" dirty="0">
                <a:latin typeface="Times New Roman" panose="02020603050405020304" pitchFamily="18" charset="0"/>
                <a:cs typeface="Times New Roman" panose="02020603050405020304" pitchFamily="18" charset="0"/>
              </a:rPr>
              <a:t>Oyun merkezli öğrenme ile benzerlikler gösterir.</a:t>
            </a:r>
          </a:p>
          <a:p>
            <a:pPr algn="just"/>
            <a:r>
              <a:rPr lang="tr-TR" sz="2400" dirty="0">
                <a:latin typeface="Times New Roman" panose="02020603050405020304" pitchFamily="18" charset="0"/>
                <a:cs typeface="Times New Roman" panose="02020603050405020304" pitchFamily="18" charset="0"/>
              </a:rPr>
              <a:t>Çocuklar aktif öğrenir, araştırır, gözlemler ve farklı müfredatları tecrübe ederler.</a:t>
            </a:r>
          </a:p>
          <a:p>
            <a:pPr algn="just"/>
            <a:r>
              <a:rPr lang="tr-TR" sz="2400" dirty="0">
                <a:latin typeface="Times New Roman" panose="02020603050405020304" pitchFamily="18" charset="0"/>
                <a:cs typeface="Times New Roman" panose="02020603050405020304" pitchFamily="18" charset="0"/>
              </a:rPr>
              <a:t>Eğitimde materyal ve oyuncakların önemine ve öğretmenin süreci kolaylaştırıcı olmasını vurgular.</a:t>
            </a:r>
          </a:p>
          <a:p>
            <a:pPr algn="just"/>
            <a:endParaRPr lang="tr-TR" sz="2800" dirty="0">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5E1DCE-7A2D-4365-8247-DA9CEDFA1237}"/>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3BB54B3-B680-42A0-AAB9-56967E225E2D}"/>
              </a:ext>
            </a:extLst>
          </p:cNvPr>
          <p:cNvSpPr>
            <a:spLocks noGrp="1"/>
          </p:cNvSpPr>
          <p:nvPr>
            <p:ph idx="1"/>
          </p:nvPr>
        </p:nvSpPr>
        <p:spPr/>
        <p:txBody>
          <a:bodyPr/>
          <a:lstStyle/>
          <a:p>
            <a:r>
              <a:rPr lang="tr-TR" dirty="0"/>
              <a:t>Köksal Akyol, A. 2019. Erken Çocukluk Döneminde Gelişim I-II. Anı Yayıncılık, Ankara.</a:t>
            </a:r>
          </a:p>
          <a:p>
            <a:r>
              <a:rPr lang="tr-TR" dirty="0"/>
              <a:t>Fazlıoğlu, Y. 2009. Erken Çocukluk Gelişimi ve Eğitimi. Kriter Yayınevi, İstanbul. </a:t>
            </a:r>
          </a:p>
          <a:p>
            <a:r>
              <a:rPr lang="tr-TR" dirty="0"/>
              <a:t>Milli Eğitim Bakanlığı, 2013. Okul Öncesi Eğitimi Programı. Milli Eğitim Bakanlığı, Ankara. Erişim Adresi: http://tegm.meb.gov.tr/dosya/okuloncesi/ooproram.pdf </a:t>
            </a:r>
          </a:p>
          <a:p>
            <a:r>
              <a:rPr lang="tr-TR" dirty="0"/>
              <a:t>Milli Eğitim Bakanlığı, 2013. 0-36 Aylık Çocuklar İçin Eğitim Programı. Milli Eğitim Bakanlığı, Ankara. Erişim adresi: http://tegm.meb.gov.tr/dosya/okuloncesi/0-36program.pdf</a:t>
            </a:r>
          </a:p>
        </p:txBody>
      </p:sp>
    </p:spTree>
    <p:extLst>
      <p:ext uri="{BB962C8B-B14F-4D97-AF65-F5344CB8AC3E}">
        <p14:creationId xmlns:p14="http://schemas.microsoft.com/office/powerpoint/2010/main" val="1628130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166"/>
            <a:ext cx="8183880" cy="1051560"/>
          </a:xfrm>
        </p:spPr>
        <p:txBody>
          <a:bodyPr/>
          <a:lstStyle/>
          <a:p>
            <a:r>
              <a:rPr lang="tr-TR" sz="2800" dirty="0">
                <a:latin typeface="Times New Roman" panose="02020603050405020304" pitchFamily="18" charset="0"/>
                <a:cs typeface="Times New Roman" panose="02020603050405020304" pitchFamily="18" charset="0"/>
              </a:rPr>
              <a:t>Erken Çocukluk Eğitimi</a:t>
            </a:r>
          </a:p>
        </p:txBody>
      </p:sp>
      <p:sp>
        <p:nvSpPr>
          <p:cNvPr id="3" name="2 İçerik Yer Tutucusu"/>
          <p:cNvSpPr>
            <a:spLocks noGrp="1"/>
          </p:cNvSpPr>
          <p:nvPr>
            <p:ph idx="1"/>
          </p:nvPr>
        </p:nvSpPr>
        <p:spPr>
          <a:xfrm>
            <a:off x="500034" y="1714488"/>
            <a:ext cx="8183880" cy="4187952"/>
          </a:xfrm>
        </p:spPr>
        <p:txBody>
          <a:bodyPr>
            <a:normAutofit/>
          </a:bodyPr>
          <a:lstStyle/>
          <a:p>
            <a:pPr algn="just"/>
            <a:r>
              <a:rPr lang="tr-TR" sz="2400" dirty="0">
                <a:latin typeface="Times New Roman" panose="02020603050405020304" pitchFamily="18" charset="0"/>
                <a:cs typeface="Times New Roman" panose="02020603050405020304" pitchFamily="18" charset="0"/>
              </a:rPr>
              <a:t>Erken çocukluk eğitimi programları, doğumdan sekiz yaşa kadar olan çocukların gelişimi, öğrenmesi ve sağlığı ile ilgili bilgilerin bütünleştirilerek eğitim hizmetinin verilmesini kapsamaktadır.</a:t>
            </a:r>
          </a:p>
          <a:p>
            <a:pPr algn="just"/>
            <a:r>
              <a:rPr lang="tr-TR" sz="2400" dirty="0">
                <a:latin typeface="Times New Roman" panose="02020603050405020304" pitchFamily="18" charset="0"/>
                <a:cs typeface="Times New Roman" panose="02020603050405020304" pitchFamily="18" charset="0"/>
              </a:rPr>
              <a:t>Gelişimin aşamaları, hızı ve duyarlı dönemleri düşünüldüğünde erken çocukluk eğitiminin çocuğun  kısa ve uzun dönemdeki gelişimi üzerindeki etkisinin ne denli önemli olduğu açıktır.</a:t>
            </a:r>
          </a:p>
          <a:p>
            <a:endParaRPr lang="tr-TR" sz="2800" dirty="0">
              <a:latin typeface="+mn-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285860"/>
            <a:ext cx="8183880" cy="4187952"/>
          </a:xfrm>
        </p:spPr>
        <p:txBody>
          <a:bodyPr>
            <a:normAutofit/>
          </a:bodyPr>
          <a:lstStyle/>
          <a:p>
            <a:pPr algn="just"/>
            <a:r>
              <a:rPr lang="tr-TR" sz="2800" dirty="0">
                <a:latin typeface="Times New Roman" panose="02020603050405020304" pitchFamily="18" charset="0"/>
                <a:cs typeface="Times New Roman" panose="02020603050405020304" pitchFamily="18" charset="0"/>
              </a:rPr>
              <a:t>Erken çocukluk eğitimi, çeşitli eğitim yaklaşımlarına dayanmaktadır. Eğitim programları geçmişten günümüze  bilginin edinme biçimine ve öğrenmeye ilişkin görüşlerin değişmesi, bilimsel gelişmeler ve  farklılaşan gereksinimler gibi pek çok faktörden etkilenerek çeşitlenmiştir.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777103580"/>
              </p:ext>
            </p:extLst>
          </p:nvPr>
        </p:nvGraphicFramePr>
        <p:xfrm>
          <a:off x="503238" y="530225"/>
          <a:ext cx="8283604" cy="4827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00042"/>
            <a:ext cx="8183880" cy="1051560"/>
          </a:xfrm>
        </p:spPr>
        <p:txBody>
          <a:bodyPr/>
          <a:lstStyle/>
          <a:p>
            <a:r>
              <a:rPr lang="tr-TR" sz="2800" dirty="0">
                <a:solidFill>
                  <a:srgbClr val="FF0000"/>
                </a:solidFill>
                <a:latin typeface="+mn-lt"/>
              </a:rPr>
              <a:t>        </a:t>
            </a:r>
            <a:r>
              <a:rPr lang="tr-TR" sz="2800" dirty="0">
                <a:solidFill>
                  <a:srgbClr val="FF0000"/>
                </a:solidFill>
                <a:latin typeface="Times New Roman" panose="02020603050405020304" pitchFamily="18" charset="0"/>
                <a:cs typeface="Times New Roman" panose="02020603050405020304" pitchFamily="18" charset="0"/>
              </a:rPr>
              <a:t>High </a:t>
            </a:r>
            <a:r>
              <a:rPr lang="tr-TR" sz="2800" dirty="0" err="1">
                <a:solidFill>
                  <a:srgbClr val="FF0000"/>
                </a:solidFill>
                <a:latin typeface="Times New Roman" panose="02020603050405020304" pitchFamily="18" charset="0"/>
                <a:cs typeface="Times New Roman" panose="02020603050405020304" pitchFamily="18" charset="0"/>
              </a:rPr>
              <a:t>Scope</a:t>
            </a:r>
            <a:r>
              <a:rPr lang="tr-TR" sz="2800" dirty="0">
                <a:solidFill>
                  <a:srgbClr val="FF0000"/>
                </a:solidFill>
                <a:latin typeface="Times New Roman" panose="02020603050405020304" pitchFamily="18" charset="0"/>
                <a:cs typeface="Times New Roman" panose="02020603050405020304" pitchFamily="18" charset="0"/>
              </a:rPr>
              <a:t> Yaklaşımı</a:t>
            </a:r>
          </a:p>
        </p:txBody>
      </p:sp>
      <p:sp>
        <p:nvSpPr>
          <p:cNvPr id="3" name="2 İçerik Yer Tutucusu"/>
          <p:cNvSpPr>
            <a:spLocks noGrp="1"/>
          </p:cNvSpPr>
          <p:nvPr>
            <p:ph idx="1"/>
          </p:nvPr>
        </p:nvSpPr>
        <p:spPr>
          <a:xfrm>
            <a:off x="500034" y="1643050"/>
            <a:ext cx="8183880" cy="4187952"/>
          </a:xfrm>
        </p:spPr>
        <p:txBody>
          <a:bodyPr>
            <a:normAutofit/>
          </a:bodyPr>
          <a:lstStyle/>
          <a:p>
            <a:pPr algn="just"/>
            <a:r>
              <a:rPr lang="tr-TR" sz="2400" dirty="0">
                <a:latin typeface="Times New Roman" panose="02020603050405020304" pitchFamily="18" charset="0"/>
                <a:cs typeface="Times New Roman" panose="02020603050405020304" pitchFamily="18" charset="0"/>
              </a:rPr>
              <a:t>ABD’de 1962’de ortaya çıkan bu sistem, çocukların kendi kendilerine planlayıp uyguladıkları etkinliklerle daha iyi öğrendikleri esasına dayanır. </a:t>
            </a:r>
          </a:p>
          <a:p>
            <a:pPr algn="just"/>
            <a:r>
              <a:rPr lang="tr-TR" sz="2400" dirty="0">
                <a:latin typeface="Times New Roman" panose="02020603050405020304" pitchFamily="18" charset="0"/>
                <a:cs typeface="Times New Roman" panose="02020603050405020304" pitchFamily="18" charset="0"/>
              </a:rPr>
              <a:t>Program erken çocukluk eğitiminde “</a:t>
            </a:r>
            <a:r>
              <a:rPr lang="tr-TR" sz="2400" i="1" dirty="0">
                <a:solidFill>
                  <a:srgbClr val="FF0000"/>
                </a:solidFill>
                <a:latin typeface="Times New Roman" panose="02020603050405020304" pitchFamily="18" charset="0"/>
                <a:cs typeface="Times New Roman" panose="02020603050405020304" pitchFamily="18" charset="0"/>
              </a:rPr>
              <a:t>etkin öğrenme</a:t>
            </a:r>
            <a:r>
              <a:rPr lang="tr-TR" sz="2400" dirty="0">
                <a:latin typeface="Times New Roman" panose="02020603050405020304" pitchFamily="18" charset="0"/>
                <a:cs typeface="Times New Roman" panose="02020603050405020304" pitchFamily="18" charset="0"/>
              </a:rPr>
              <a:t>” kavramını temel alır.</a:t>
            </a:r>
          </a:p>
          <a:p>
            <a:pPr algn="just"/>
            <a:r>
              <a:rPr lang="tr-TR" sz="2400" dirty="0">
                <a:latin typeface="Times New Roman" panose="02020603050405020304" pitchFamily="18" charset="0"/>
                <a:cs typeface="Times New Roman" panose="02020603050405020304" pitchFamily="18" charset="0"/>
              </a:rPr>
              <a:t>Bu yaklaşımın oluşturulmasına </a:t>
            </a:r>
            <a:r>
              <a:rPr lang="tr-TR" sz="2400" dirty="0" err="1">
                <a:latin typeface="Times New Roman" panose="02020603050405020304" pitchFamily="18" charset="0"/>
                <a:cs typeface="Times New Roman" panose="02020603050405020304" pitchFamily="18" charset="0"/>
              </a:rPr>
              <a:t>Piaget</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nin</a:t>
            </a:r>
            <a:r>
              <a:rPr lang="tr-TR" sz="2400" dirty="0">
                <a:latin typeface="Times New Roman" panose="02020603050405020304" pitchFamily="18" charset="0"/>
                <a:cs typeface="Times New Roman" panose="02020603050405020304" pitchFamily="18" charset="0"/>
              </a:rPr>
              <a:t> kuramları rehberlik etmiştir.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256102"/>
          </a:xfrm>
        </p:spPr>
        <p:txBody>
          <a:bodyPr>
            <a:noAutofit/>
          </a:bodyPr>
          <a:lstStyle/>
          <a:p>
            <a:pPr marL="0" indent="0">
              <a:buNone/>
            </a:pPr>
            <a:r>
              <a:rPr lang="tr-TR" sz="2400" dirty="0">
                <a:latin typeface="+mn-lt"/>
              </a:rPr>
              <a:t>           </a:t>
            </a:r>
            <a:r>
              <a:rPr lang="tr-TR" sz="2400" dirty="0">
                <a:latin typeface="Times New Roman" panose="02020603050405020304" pitchFamily="18" charset="0"/>
                <a:cs typeface="Times New Roman" panose="02020603050405020304" pitchFamily="18" charset="0"/>
              </a:rPr>
              <a:t>Etkin Öğrenme beş ana noktadan oluşur: </a:t>
            </a:r>
          </a:p>
          <a:p>
            <a:pPr algn="just">
              <a:buFont typeface="Courier New" panose="02070309020205020404" pitchFamily="49" charset="0"/>
              <a:buChar char="o"/>
            </a:pPr>
            <a:r>
              <a:rPr lang="tr-TR" sz="2400" i="1" dirty="0">
                <a:solidFill>
                  <a:srgbClr val="FF0000"/>
                </a:solidFill>
                <a:latin typeface="Times New Roman" panose="02020603050405020304" pitchFamily="18" charset="0"/>
                <a:cs typeface="Times New Roman" panose="02020603050405020304" pitchFamily="18" charset="0"/>
              </a:rPr>
              <a:t>Malzeme</a:t>
            </a:r>
            <a:r>
              <a:rPr lang="tr-TR" sz="2400" dirty="0">
                <a:latin typeface="Times New Roman" panose="02020603050405020304" pitchFamily="18" charset="0"/>
                <a:cs typeface="Times New Roman" panose="02020603050405020304" pitchFamily="18" charset="0"/>
              </a:rPr>
              <a:t>; çocuğun çeşitli biçimlerde kullanabileceği çok amaçlı ve bol miktarda malzeme olmalıdır. </a:t>
            </a:r>
          </a:p>
          <a:p>
            <a:pPr algn="just">
              <a:buFont typeface="Courier New" panose="02070309020205020404" pitchFamily="49" charset="0"/>
              <a:buChar char="o"/>
            </a:pPr>
            <a:r>
              <a:rPr lang="tr-TR" sz="2400" i="1" dirty="0">
                <a:solidFill>
                  <a:srgbClr val="FF0000"/>
                </a:solidFill>
                <a:latin typeface="Times New Roman" panose="02020603050405020304" pitchFamily="18" charset="0"/>
                <a:cs typeface="Times New Roman" panose="02020603050405020304" pitchFamily="18" charset="0"/>
              </a:rPr>
              <a:t>Kullanma</a:t>
            </a:r>
            <a:r>
              <a:rPr lang="tr-TR" sz="2400" dirty="0">
                <a:latin typeface="Times New Roman" panose="02020603050405020304" pitchFamily="18" charset="0"/>
                <a:cs typeface="Times New Roman" panose="02020603050405020304" pitchFamily="18" charset="0"/>
              </a:rPr>
              <a:t>; çocuk nesneleri özgürce kullanmalıdır. Çocuklara araştırma ve deneme özgürlüğü verilmelidir. </a:t>
            </a:r>
          </a:p>
          <a:p>
            <a:pPr algn="just">
              <a:buFont typeface="Courier New" panose="02070309020205020404" pitchFamily="49" charset="0"/>
              <a:buChar char="o"/>
            </a:pPr>
            <a:r>
              <a:rPr lang="tr-TR" sz="2400" i="1" dirty="0">
                <a:solidFill>
                  <a:srgbClr val="FF0000"/>
                </a:solidFill>
                <a:latin typeface="Times New Roman" panose="02020603050405020304" pitchFamily="18" charset="0"/>
                <a:cs typeface="Times New Roman" panose="02020603050405020304" pitchFamily="18" charset="0"/>
              </a:rPr>
              <a:t>Seçim;</a:t>
            </a:r>
            <a:r>
              <a:rPr lang="tr-TR" sz="2400" dirty="0">
                <a:latin typeface="Times New Roman" panose="02020603050405020304" pitchFamily="18" charset="0"/>
                <a:cs typeface="Times New Roman" panose="02020603050405020304" pitchFamily="18" charset="0"/>
              </a:rPr>
              <a:t> ne yapacağına, nasıl yapacağına ve hangi malzemeleri kullanacağına çocuk karar vermelidir.</a:t>
            </a:r>
          </a:p>
          <a:p>
            <a:pPr algn="just">
              <a:buFont typeface="Courier New" panose="02070309020205020404" pitchFamily="49" charset="0"/>
              <a:buChar char="o"/>
            </a:pPr>
            <a:r>
              <a:rPr lang="tr-TR" sz="2400" i="1" dirty="0">
                <a:solidFill>
                  <a:srgbClr val="FF0000"/>
                </a:solidFill>
                <a:latin typeface="Times New Roman" panose="02020603050405020304" pitchFamily="18" charset="0"/>
                <a:cs typeface="Times New Roman" panose="02020603050405020304" pitchFamily="18" charset="0"/>
              </a:rPr>
              <a:t>Dil</a:t>
            </a:r>
            <a:r>
              <a:rPr lang="tr-TR" sz="2400" dirty="0">
                <a:latin typeface="Times New Roman" panose="02020603050405020304" pitchFamily="18" charset="0"/>
                <a:cs typeface="Times New Roman" panose="02020603050405020304" pitchFamily="18" charset="0"/>
              </a:rPr>
              <a:t>; çocuk yapmakta olduğu şeyi anlatmalıdır. Açık uçlu sorularla (Bunu nasıl yaptın? Başka ne yapabilirsin? vb.) çocukların düşünerek cevap vermesi ve kendi sözcüklerini seçmesi sağlanmalıdır. </a:t>
            </a:r>
          </a:p>
          <a:p>
            <a:pPr algn="just">
              <a:buFont typeface="Courier New" panose="02070309020205020404" pitchFamily="49" charset="0"/>
              <a:buChar char="o"/>
            </a:pPr>
            <a:r>
              <a:rPr lang="tr-TR" sz="2400" i="1" dirty="0">
                <a:solidFill>
                  <a:srgbClr val="FF0000"/>
                </a:solidFill>
                <a:latin typeface="Times New Roman" panose="02020603050405020304" pitchFamily="18" charset="0"/>
                <a:cs typeface="Times New Roman" panose="02020603050405020304" pitchFamily="18" charset="0"/>
              </a:rPr>
              <a:t>  Destek</a:t>
            </a:r>
            <a:r>
              <a:rPr lang="tr-TR" sz="2400" dirty="0">
                <a:latin typeface="Times New Roman" panose="02020603050405020304" pitchFamily="18" charset="0"/>
                <a:cs typeface="Times New Roman" panose="02020603050405020304" pitchFamily="18" charset="0"/>
              </a:rPr>
              <a:t>; yetişkinler ve akranlar çocuğun problem çözme ve yaratıcılık çabalarını görüp, teşvik etmelidir. </a:t>
            </a:r>
          </a:p>
          <a:p>
            <a:pPr algn="just">
              <a:buFont typeface="Courier New" panose="02070309020205020404" pitchFamily="49" charset="0"/>
              <a:buChar char="o"/>
            </a:pPr>
            <a:r>
              <a:rPr lang="tr-TR" sz="2400" dirty="0">
                <a:latin typeface="Times New Roman" panose="02020603050405020304" pitchFamily="18" charset="0"/>
                <a:cs typeface="Times New Roman" panose="02020603050405020304" pitchFamily="18" charset="0"/>
              </a:rPr>
              <a:t>  </a:t>
            </a:r>
            <a:br>
              <a:rPr lang="tr-TR" sz="2400" dirty="0">
                <a:latin typeface="Times New Roman" panose="02020603050405020304" pitchFamily="18" charset="0"/>
                <a:cs typeface="Times New Roman" panose="02020603050405020304" pitchFamily="18" charset="0"/>
              </a:rPr>
            </a:b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14290"/>
            <a:ext cx="8183880" cy="1051560"/>
          </a:xfrm>
        </p:spPr>
        <p:txBody>
          <a:bodyPr/>
          <a:lstStyle/>
          <a:p>
            <a:r>
              <a:rPr lang="tr-TR" sz="2800" dirty="0" err="1">
                <a:solidFill>
                  <a:srgbClr val="FF0000"/>
                </a:solidFill>
                <a:latin typeface="Times New Roman" panose="02020603050405020304" pitchFamily="18" charset="0"/>
                <a:cs typeface="Times New Roman" panose="02020603050405020304" pitchFamily="18" charset="0"/>
              </a:rPr>
              <a:t>Regio</a:t>
            </a:r>
            <a:r>
              <a:rPr lang="tr-TR" sz="2800" dirty="0">
                <a:solidFill>
                  <a:srgbClr val="FF0000"/>
                </a:solidFill>
                <a:latin typeface="Times New Roman" panose="02020603050405020304" pitchFamily="18" charset="0"/>
                <a:cs typeface="Times New Roman" panose="02020603050405020304" pitchFamily="18" charset="0"/>
              </a:rPr>
              <a:t> </a:t>
            </a:r>
            <a:r>
              <a:rPr lang="tr-TR" sz="2800" dirty="0" err="1">
                <a:solidFill>
                  <a:srgbClr val="FF0000"/>
                </a:solidFill>
                <a:latin typeface="Times New Roman" panose="02020603050405020304" pitchFamily="18" charset="0"/>
                <a:cs typeface="Times New Roman" panose="02020603050405020304" pitchFamily="18" charset="0"/>
              </a:rPr>
              <a:t>Emilia</a:t>
            </a:r>
            <a:r>
              <a:rPr lang="tr-TR" sz="2800" dirty="0">
                <a:solidFill>
                  <a:srgbClr val="FF0000"/>
                </a:solidFill>
                <a:latin typeface="Times New Roman" panose="02020603050405020304" pitchFamily="18" charset="0"/>
                <a:cs typeface="Times New Roman" panose="02020603050405020304" pitchFamily="18" charset="0"/>
              </a:rPr>
              <a:t> Yaklaşımı</a:t>
            </a:r>
          </a:p>
        </p:txBody>
      </p:sp>
      <p:sp>
        <p:nvSpPr>
          <p:cNvPr id="3" name="2 İçerik Yer Tutucusu"/>
          <p:cNvSpPr>
            <a:spLocks noGrp="1"/>
          </p:cNvSpPr>
          <p:nvPr>
            <p:ph idx="1"/>
          </p:nvPr>
        </p:nvSpPr>
        <p:spPr>
          <a:xfrm>
            <a:off x="500034" y="1357298"/>
            <a:ext cx="8183880" cy="4187952"/>
          </a:xfrm>
        </p:spPr>
        <p:txBody>
          <a:bodyPr>
            <a:normAutofit/>
          </a:bodyPr>
          <a:lstStyle/>
          <a:p>
            <a:pPr algn="just"/>
            <a:r>
              <a:rPr lang="tr-TR" sz="2400" dirty="0">
                <a:latin typeface="Times New Roman" panose="02020603050405020304" pitchFamily="18" charset="0"/>
                <a:cs typeface="Times New Roman" panose="02020603050405020304" pitchFamily="18" charset="0"/>
              </a:rPr>
              <a:t>II. Dünya Savaşı sonrasında İtalya’da ortaya çıkmış bir modeldir.  Eğitimin her çocuğun hakkı olduğu  temel düşüncesiyle </a:t>
            </a:r>
            <a:r>
              <a:rPr lang="tr-TR" sz="2400" dirty="0" err="1">
                <a:latin typeface="Times New Roman" panose="02020603050405020304" pitchFamily="18" charset="0"/>
                <a:cs typeface="Times New Roman" panose="02020603050405020304" pitchFamily="18" charset="0"/>
              </a:rPr>
              <a:t>Regio</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Emilia</a:t>
            </a:r>
            <a:r>
              <a:rPr lang="tr-TR" sz="2400" dirty="0">
                <a:latin typeface="Times New Roman" panose="02020603050405020304" pitchFamily="18" charset="0"/>
                <a:cs typeface="Times New Roman" panose="02020603050405020304" pitchFamily="18" charset="0"/>
              </a:rPr>
              <a:t> kasabasında anne babaların okul kurmak istemesi amacıyla ortaya atılmış bir yaklaşımdır.</a:t>
            </a:r>
          </a:p>
          <a:p>
            <a:pPr algn="just"/>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Bu yaklaşımı uygulayan okullar proje merkezli olup, pek çok okul öncesi programından yararlanmaktadır.</a:t>
            </a:r>
          </a:p>
          <a:p>
            <a:pPr algn="just"/>
            <a:endParaRPr lang="tr-TR" sz="2400" dirty="0">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87625" y="1124744"/>
            <a:ext cx="7346776" cy="4786478"/>
          </a:xfrm>
        </p:spPr>
        <p:txBody>
          <a:bodyPr>
            <a:noAutofit/>
          </a:bodyPr>
          <a:lstStyle/>
          <a:p>
            <a:pPr algn="just"/>
            <a:r>
              <a:rPr lang="tr-TR" sz="2000" dirty="0" err="1">
                <a:latin typeface="Times New Roman" panose="02020603050405020304" pitchFamily="18" charset="0"/>
                <a:cs typeface="Times New Roman" panose="02020603050405020304" pitchFamily="18" charset="0"/>
              </a:rPr>
              <a:t>Reggio</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Emilia</a:t>
            </a:r>
            <a:r>
              <a:rPr lang="tr-TR" sz="2000" dirty="0">
                <a:latin typeface="Times New Roman" panose="02020603050405020304" pitchFamily="18" charset="0"/>
                <a:cs typeface="Times New Roman" panose="02020603050405020304" pitchFamily="18" charset="0"/>
              </a:rPr>
              <a:t> yaklaşımında fiziksel çevre kadar, sosyal çevrenin de önemli olduğu vurgulanmakta, yetişkinler ve çocuklar arasındaki sosyal alışverişi kolaylaştırmak amacıyla bütün çocukların ve öğretmenlerin birlikte bulunabilecekleri “</a:t>
            </a:r>
            <a:r>
              <a:rPr lang="tr-TR" sz="2000" i="1" dirty="0" err="1">
                <a:latin typeface="Times New Roman" panose="02020603050405020304" pitchFamily="18" charset="0"/>
                <a:cs typeface="Times New Roman" panose="02020603050405020304" pitchFamily="18" charset="0"/>
              </a:rPr>
              <a:t>Piazza</a:t>
            </a:r>
            <a:r>
              <a:rPr lang="tr-TR" sz="2000" dirty="0">
                <a:latin typeface="Times New Roman" panose="02020603050405020304" pitchFamily="18" charset="0"/>
                <a:cs typeface="Times New Roman" panose="02020603050405020304" pitchFamily="18" charset="0"/>
              </a:rPr>
              <a:t>” adı verilen büyük bir ortak alan bulunmaktadır.</a:t>
            </a:r>
          </a:p>
          <a:p>
            <a:pPr algn="just"/>
            <a:r>
              <a:rPr lang="tr-TR" sz="2000" dirty="0">
                <a:latin typeface="Times New Roman" panose="02020603050405020304" pitchFamily="18" charset="0"/>
                <a:cs typeface="Times New Roman" panose="02020603050405020304" pitchFamily="18" charset="0"/>
              </a:rPr>
              <a:t>Çocukların gerçek hayatlarıyla doğrudan bir ilişki içinde olacağı yaşantılar içinde olması sağlanır. </a:t>
            </a:r>
          </a:p>
          <a:p>
            <a:pPr algn="just"/>
            <a:r>
              <a:rPr lang="tr-TR" sz="2000" dirty="0">
                <a:latin typeface="Times New Roman" panose="02020603050405020304" pitchFamily="18" charset="0"/>
                <a:cs typeface="Times New Roman" panose="02020603050405020304" pitchFamily="18" charset="0"/>
              </a:rPr>
              <a:t>Okulda görev hiyerarşisi yoktur. Herkes eğitimcidir, okulun bütün eğitim kadrosu birlikte program yapar, uygular ve çalışır. Öğretmenler çocukların anlama kapasitesini yükseltmek için kaynak rol üstlenir. Çocukların isteğine göre araştırma alanı oluştururlar. Öğretmenler öğrencilerin yalnız başına ve grupla yaptığı çalışmaları belli aralıklarla velilere sunar.</a:t>
            </a:r>
          </a:p>
          <a:p>
            <a:pPr algn="just"/>
            <a:endParaRPr lang="tr-T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285728"/>
            <a:ext cx="8183880" cy="1051560"/>
          </a:xfrm>
        </p:spPr>
        <p:txBody>
          <a:bodyPr/>
          <a:lstStyle/>
          <a:p>
            <a:r>
              <a:rPr lang="tr-TR" sz="2800" dirty="0" err="1">
                <a:solidFill>
                  <a:srgbClr val="FF0000"/>
                </a:solidFill>
                <a:latin typeface="Times New Roman" panose="02020603050405020304" pitchFamily="18" charset="0"/>
                <a:cs typeface="Times New Roman" panose="02020603050405020304" pitchFamily="18" charset="0"/>
              </a:rPr>
              <a:t>Montessori</a:t>
            </a:r>
            <a:r>
              <a:rPr lang="tr-TR" sz="2800" dirty="0">
                <a:solidFill>
                  <a:srgbClr val="FF0000"/>
                </a:solidFill>
                <a:latin typeface="Times New Roman" panose="02020603050405020304" pitchFamily="18" charset="0"/>
                <a:cs typeface="Times New Roman" panose="02020603050405020304" pitchFamily="18" charset="0"/>
              </a:rPr>
              <a:t> Yaklaşımı</a:t>
            </a:r>
          </a:p>
        </p:txBody>
      </p:sp>
      <p:sp>
        <p:nvSpPr>
          <p:cNvPr id="3" name="2 İçerik Yer Tutucusu"/>
          <p:cNvSpPr>
            <a:spLocks noGrp="1"/>
          </p:cNvSpPr>
          <p:nvPr>
            <p:ph idx="1"/>
          </p:nvPr>
        </p:nvSpPr>
        <p:spPr>
          <a:xfrm>
            <a:off x="500034" y="1643050"/>
            <a:ext cx="8183880" cy="4187952"/>
          </a:xfrm>
        </p:spPr>
        <p:txBody>
          <a:bodyPr>
            <a:normAutofit lnSpcReduction="10000"/>
          </a:bodyPr>
          <a:lstStyle/>
          <a:p>
            <a:pPr algn="just"/>
            <a:r>
              <a:rPr lang="tr-TR" sz="2800" dirty="0">
                <a:latin typeface="Times New Roman" panose="02020603050405020304" pitchFamily="18" charset="0"/>
                <a:cs typeface="Times New Roman" panose="02020603050405020304" pitchFamily="18" charset="0"/>
              </a:rPr>
              <a:t>1900’lerin başlarında Roma’da Maria </a:t>
            </a:r>
            <a:r>
              <a:rPr lang="tr-TR" sz="2800" dirty="0" err="1">
                <a:latin typeface="Times New Roman" panose="02020603050405020304" pitchFamily="18" charset="0"/>
                <a:cs typeface="Times New Roman" panose="02020603050405020304" pitchFamily="18" charset="0"/>
              </a:rPr>
              <a:t>Montessori</a:t>
            </a:r>
            <a:r>
              <a:rPr lang="tr-TR" sz="2800" dirty="0">
                <a:latin typeface="Times New Roman" panose="02020603050405020304" pitchFamily="18" charset="0"/>
                <a:cs typeface="Times New Roman" panose="02020603050405020304" pitchFamily="18" charset="0"/>
              </a:rPr>
              <a:t> tarafından geliştirilen bu yaklaşımın merkezinde çocuk vardır. </a:t>
            </a:r>
          </a:p>
          <a:p>
            <a:pPr algn="just"/>
            <a:r>
              <a:rPr lang="tr-TR" sz="2800" dirty="0">
                <a:latin typeface="Times New Roman" panose="02020603050405020304" pitchFamily="18" charset="0"/>
                <a:cs typeface="Times New Roman" panose="02020603050405020304" pitchFamily="18" charset="0"/>
              </a:rPr>
              <a:t>Öğretmen çevreyi hazırlamak ve çocuğun çevresi ile etkileşime geçmesinden sorumludur.</a:t>
            </a:r>
          </a:p>
          <a:p>
            <a:pPr algn="just"/>
            <a:r>
              <a:rPr lang="tr-TR" sz="2800" dirty="0" err="1">
                <a:latin typeface="Times New Roman" panose="02020603050405020304" pitchFamily="18" charset="0"/>
                <a:cs typeface="Times New Roman" panose="02020603050405020304" pitchFamily="18" charset="0"/>
              </a:rPr>
              <a:t>Montessori</a:t>
            </a:r>
            <a:r>
              <a:rPr lang="tr-TR" sz="2800" dirty="0">
                <a:latin typeface="Times New Roman" panose="02020603050405020304" pitchFamily="18" charset="0"/>
                <a:cs typeface="Times New Roman" panose="02020603050405020304" pitchFamily="18" charset="0"/>
              </a:rPr>
              <a:t>, özel gereksinimi olan çocuklarla olan çalışmalarından sonra, tipik gelişim gösteren çocukların eğitimleri ile de ilgilenmiş ve çocukların pasif olduğu eğitim sistemini eleştirerek, </a:t>
            </a:r>
            <a:r>
              <a:rPr lang="tr-TR" sz="2800" i="1" dirty="0">
                <a:latin typeface="Times New Roman" panose="02020603050405020304" pitchFamily="18" charset="0"/>
                <a:cs typeface="Times New Roman" panose="02020603050405020304" pitchFamily="18" charset="0"/>
              </a:rPr>
              <a:t>bireysellik</a:t>
            </a:r>
            <a:r>
              <a:rPr lang="tr-TR" sz="2800" dirty="0">
                <a:latin typeface="Times New Roman" panose="02020603050405020304" pitchFamily="18" charset="0"/>
                <a:cs typeface="Times New Roman" panose="02020603050405020304" pitchFamily="18" charset="0"/>
              </a:rPr>
              <a:t> ve </a:t>
            </a:r>
            <a:r>
              <a:rPr lang="tr-TR" sz="2800" i="1" dirty="0">
                <a:latin typeface="Times New Roman" panose="02020603050405020304" pitchFamily="18" charset="0"/>
                <a:cs typeface="Times New Roman" panose="02020603050405020304" pitchFamily="18" charset="0"/>
              </a:rPr>
              <a:t>çocuğun katılım hakkı </a:t>
            </a:r>
            <a:r>
              <a:rPr lang="tr-TR" sz="2800" dirty="0">
                <a:latin typeface="Times New Roman" panose="02020603050405020304" pitchFamily="18" charset="0"/>
                <a:cs typeface="Times New Roman" panose="02020603050405020304" pitchFamily="18" charset="0"/>
              </a:rPr>
              <a:t>ilkesini benimsemiştir.</a:t>
            </a: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355</TotalTime>
  <Words>1227</Words>
  <Application>Microsoft Office PowerPoint</Application>
  <PresentationFormat>Ekran Gösterisi (4:3)</PresentationFormat>
  <Paragraphs>92</Paragraphs>
  <Slides>19</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19</vt:i4>
      </vt:variant>
    </vt:vector>
  </HeadingPairs>
  <TitlesOfParts>
    <vt:vector size="26" baseType="lpstr">
      <vt:lpstr>Arial</vt:lpstr>
      <vt:lpstr>Century Gothic</vt:lpstr>
      <vt:lpstr>Courier New</vt:lpstr>
      <vt:lpstr>Times New Roman</vt:lpstr>
      <vt:lpstr>Wingdings 3</vt:lpstr>
      <vt:lpstr>Duman</vt:lpstr>
      <vt:lpstr>1_Duman</vt:lpstr>
      <vt:lpstr>ERKEN ÇOCUKLUK EĞİTİMİNDE FARKLI YAKLAŞIMLAR</vt:lpstr>
      <vt:lpstr>Erken Çocukluk Eğitimi</vt:lpstr>
      <vt:lpstr>PowerPoint Sunusu</vt:lpstr>
      <vt:lpstr>PowerPoint Sunusu</vt:lpstr>
      <vt:lpstr>        High Scope Yaklaşımı</vt:lpstr>
      <vt:lpstr>PowerPoint Sunusu</vt:lpstr>
      <vt:lpstr>Regio Emilia Yaklaşımı</vt:lpstr>
      <vt:lpstr>PowerPoint Sunusu</vt:lpstr>
      <vt:lpstr>Montessori Yaklaşımı</vt:lpstr>
      <vt:lpstr>PowerPoint Sunusu</vt:lpstr>
      <vt:lpstr>PowerPoint Sunusu</vt:lpstr>
      <vt:lpstr>         Head Start Yaklaşımı</vt:lpstr>
      <vt:lpstr>PowerPoint Sunusu</vt:lpstr>
      <vt:lpstr>        Proje  Yaklaşımı</vt:lpstr>
      <vt:lpstr>        Waldorf Yaklaşımı</vt:lpstr>
      <vt:lpstr>PowerPoint Sunusu</vt:lpstr>
      <vt:lpstr>         PYM (Primary Years Program) </vt:lpstr>
      <vt:lpstr>        Bank Street Yaklaşımı</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ÇOCUKLUK EĞİTİMİNDE FARKLI YAKLAŞIMLAR</dc:title>
  <dc:creator>acer</dc:creator>
  <cp:lastModifiedBy>Selim Tosun</cp:lastModifiedBy>
  <cp:revision>37</cp:revision>
  <dcterms:created xsi:type="dcterms:W3CDTF">2017-11-04T14:28:18Z</dcterms:created>
  <dcterms:modified xsi:type="dcterms:W3CDTF">2020-05-04T15:14:41Z</dcterms:modified>
</cp:coreProperties>
</file>