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83" r:id="rId3"/>
    <p:sldId id="257" r:id="rId4"/>
    <p:sldId id="260" r:id="rId5"/>
    <p:sldId id="269" r:id="rId6"/>
    <p:sldId id="270" r:id="rId7"/>
    <p:sldId id="277" r:id="rId8"/>
    <p:sldId id="278" r:id="rId9"/>
    <p:sldId id="276" r:id="rId10"/>
    <p:sldId id="279" r:id="rId11"/>
    <p:sldId id="280" r:id="rId12"/>
    <p:sldId id="281" r:id="rId13"/>
    <p:sldId id="282" r:id="rId14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49" d="100"/>
          <a:sy n="49" d="100"/>
        </p:scale>
        <p:origin x="-1986" y="-52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05D803A-D65E-4D40-81C6-FBA85F498AA0}" type="doc">
      <dgm:prSet loTypeId="urn:microsoft.com/office/officeart/2005/8/layout/venn1" loCatId="relationship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tr-TR"/>
        </a:p>
      </dgm:t>
    </dgm:pt>
    <dgm:pt modelId="{04D08C9A-3EAC-45EF-9754-40998BABD56B}">
      <dgm:prSet/>
      <dgm:spPr/>
      <dgm:t>
        <a:bodyPr/>
        <a:lstStyle/>
        <a:p>
          <a:pPr rtl="0"/>
          <a:r>
            <a:rPr lang="tr-TR" baseline="0" smtClean="0"/>
            <a:t>Sosyoloji dünyayı iki kısma ayırır:</a:t>
          </a:r>
          <a:endParaRPr lang="tr-TR"/>
        </a:p>
      </dgm:t>
    </dgm:pt>
    <dgm:pt modelId="{FB159728-4008-42E8-9BE9-0F2E693E750C}" type="parTrans" cxnId="{0116E1B6-5472-4B5E-B133-954CD8D291F1}">
      <dgm:prSet/>
      <dgm:spPr/>
      <dgm:t>
        <a:bodyPr/>
        <a:lstStyle/>
        <a:p>
          <a:endParaRPr lang="tr-TR"/>
        </a:p>
      </dgm:t>
    </dgm:pt>
    <dgm:pt modelId="{DBC4F036-7FAF-4DCF-B1A4-AFB7AC092932}" type="sibTrans" cxnId="{0116E1B6-5472-4B5E-B133-954CD8D291F1}">
      <dgm:prSet/>
      <dgm:spPr/>
      <dgm:t>
        <a:bodyPr/>
        <a:lstStyle/>
        <a:p>
          <a:endParaRPr lang="tr-TR"/>
        </a:p>
      </dgm:t>
    </dgm:pt>
    <dgm:pt modelId="{15D01F2F-8269-4D79-90DB-609862C3F1E3}">
      <dgm:prSet/>
      <dgm:spPr/>
      <dgm:t>
        <a:bodyPr/>
        <a:lstStyle/>
        <a:p>
          <a:pPr rtl="0"/>
          <a:r>
            <a:rPr lang="tr-TR" baseline="0" smtClean="0"/>
            <a:t>Gerçek şeylerin dünyası</a:t>
          </a:r>
          <a:endParaRPr lang="tr-TR"/>
        </a:p>
      </dgm:t>
    </dgm:pt>
    <dgm:pt modelId="{1F694E08-37C0-49C9-9645-135B94AEEC96}" type="parTrans" cxnId="{81437D86-808C-4A67-8D0F-C03FD9783DC8}">
      <dgm:prSet/>
      <dgm:spPr/>
      <dgm:t>
        <a:bodyPr/>
        <a:lstStyle/>
        <a:p>
          <a:endParaRPr lang="tr-TR"/>
        </a:p>
      </dgm:t>
    </dgm:pt>
    <dgm:pt modelId="{148D45BA-0032-4B96-8035-7B048D95E067}" type="sibTrans" cxnId="{81437D86-808C-4A67-8D0F-C03FD9783DC8}">
      <dgm:prSet/>
      <dgm:spPr/>
      <dgm:t>
        <a:bodyPr/>
        <a:lstStyle/>
        <a:p>
          <a:endParaRPr lang="tr-TR"/>
        </a:p>
      </dgm:t>
    </dgm:pt>
    <dgm:pt modelId="{65E830C1-4257-4337-B570-86C2F143FCDE}">
      <dgm:prSet/>
      <dgm:spPr/>
      <dgm:t>
        <a:bodyPr/>
        <a:lstStyle/>
        <a:p>
          <a:pPr rtl="0"/>
          <a:r>
            <a:rPr lang="tr-TR" baseline="0" smtClean="0"/>
            <a:t>Hayali şeylerin dünyası</a:t>
          </a:r>
          <a:endParaRPr lang="tr-TR"/>
        </a:p>
      </dgm:t>
    </dgm:pt>
    <dgm:pt modelId="{6760315D-C806-4450-8B91-3D65F7915706}" type="parTrans" cxnId="{46ADEC74-F572-4D28-878B-5B877D7D1E4C}">
      <dgm:prSet/>
      <dgm:spPr/>
      <dgm:t>
        <a:bodyPr/>
        <a:lstStyle/>
        <a:p>
          <a:endParaRPr lang="tr-TR"/>
        </a:p>
      </dgm:t>
    </dgm:pt>
    <dgm:pt modelId="{141A45B2-6B6D-478D-89FD-FFCB8DDF498F}" type="sibTrans" cxnId="{46ADEC74-F572-4D28-878B-5B877D7D1E4C}">
      <dgm:prSet/>
      <dgm:spPr/>
      <dgm:t>
        <a:bodyPr/>
        <a:lstStyle/>
        <a:p>
          <a:endParaRPr lang="tr-TR"/>
        </a:p>
      </dgm:t>
    </dgm:pt>
    <dgm:pt modelId="{ACC276F7-3290-49B2-BD8D-217EA902D732}" type="pres">
      <dgm:prSet presAssocID="{B05D803A-D65E-4D40-81C6-FBA85F498AA0}" presName="compositeShape" presStyleCnt="0">
        <dgm:presLayoutVars>
          <dgm:chMax val="7"/>
          <dgm:dir/>
          <dgm:resizeHandles val="exact"/>
        </dgm:presLayoutVars>
      </dgm:prSet>
      <dgm:spPr/>
    </dgm:pt>
    <dgm:pt modelId="{3802F959-207C-41FA-8261-4ECF3A85B382}" type="pres">
      <dgm:prSet presAssocID="{04D08C9A-3EAC-45EF-9754-40998BABD56B}" presName="circ1" presStyleLbl="vennNode1" presStyleIdx="0" presStyleCnt="3"/>
      <dgm:spPr/>
    </dgm:pt>
    <dgm:pt modelId="{6C7798FF-8FE0-41AE-AF4D-206069B6E99C}" type="pres">
      <dgm:prSet presAssocID="{04D08C9A-3EAC-45EF-9754-40998BABD56B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9E8BF142-0CAA-4F6E-9A8D-CCA729C5BC37}" type="pres">
      <dgm:prSet presAssocID="{15D01F2F-8269-4D79-90DB-609862C3F1E3}" presName="circ2" presStyleLbl="vennNode1" presStyleIdx="1" presStyleCnt="3"/>
      <dgm:spPr/>
    </dgm:pt>
    <dgm:pt modelId="{578A4FE9-D927-49A3-8903-6336630D69F4}" type="pres">
      <dgm:prSet presAssocID="{15D01F2F-8269-4D79-90DB-609862C3F1E3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E8FFF863-7729-46BA-8EF5-6FE1CB5D459C}" type="pres">
      <dgm:prSet presAssocID="{65E830C1-4257-4337-B570-86C2F143FCDE}" presName="circ3" presStyleLbl="vennNode1" presStyleIdx="2" presStyleCnt="3"/>
      <dgm:spPr/>
    </dgm:pt>
    <dgm:pt modelId="{6632D176-6831-4E4A-8799-E04DE8FCC9E9}" type="pres">
      <dgm:prSet presAssocID="{65E830C1-4257-4337-B570-86C2F143FCDE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</dgm:pt>
  </dgm:ptLst>
  <dgm:cxnLst>
    <dgm:cxn modelId="{0116E1B6-5472-4B5E-B133-954CD8D291F1}" srcId="{B05D803A-D65E-4D40-81C6-FBA85F498AA0}" destId="{04D08C9A-3EAC-45EF-9754-40998BABD56B}" srcOrd="0" destOrd="0" parTransId="{FB159728-4008-42E8-9BE9-0F2E693E750C}" sibTransId="{DBC4F036-7FAF-4DCF-B1A4-AFB7AC092932}"/>
    <dgm:cxn modelId="{BA2D6752-B82D-45A7-90A3-B1804AF55489}" type="presOf" srcId="{65E830C1-4257-4337-B570-86C2F143FCDE}" destId="{6632D176-6831-4E4A-8799-E04DE8FCC9E9}" srcOrd="1" destOrd="0" presId="urn:microsoft.com/office/officeart/2005/8/layout/venn1"/>
    <dgm:cxn modelId="{F8C1F760-062E-43BE-8BDF-685A80C46CBD}" type="presOf" srcId="{15D01F2F-8269-4D79-90DB-609862C3F1E3}" destId="{578A4FE9-D927-49A3-8903-6336630D69F4}" srcOrd="1" destOrd="0" presId="urn:microsoft.com/office/officeart/2005/8/layout/venn1"/>
    <dgm:cxn modelId="{3579D4E5-2A58-4059-ADEE-BF0ED8EB902C}" type="presOf" srcId="{B05D803A-D65E-4D40-81C6-FBA85F498AA0}" destId="{ACC276F7-3290-49B2-BD8D-217EA902D732}" srcOrd="0" destOrd="0" presId="urn:microsoft.com/office/officeart/2005/8/layout/venn1"/>
    <dgm:cxn modelId="{9FCE7340-C6C5-4FCB-8476-394ECD6EB0F6}" type="presOf" srcId="{65E830C1-4257-4337-B570-86C2F143FCDE}" destId="{E8FFF863-7729-46BA-8EF5-6FE1CB5D459C}" srcOrd="0" destOrd="0" presId="urn:microsoft.com/office/officeart/2005/8/layout/venn1"/>
    <dgm:cxn modelId="{40ABC4AB-2B5A-4A7A-8BBC-BC0223B0ABD2}" type="presOf" srcId="{04D08C9A-3EAC-45EF-9754-40998BABD56B}" destId="{3802F959-207C-41FA-8261-4ECF3A85B382}" srcOrd="0" destOrd="0" presId="urn:microsoft.com/office/officeart/2005/8/layout/venn1"/>
    <dgm:cxn modelId="{46ADEC74-F572-4D28-878B-5B877D7D1E4C}" srcId="{B05D803A-D65E-4D40-81C6-FBA85F498AA0}" destId="{65E830C1-4257-4337-B570-86C2F143FCDE}" srcOrd="2" destOrd="0" parTransId="{6760315D-C806-4450-8B91-3D65F7915706}" sibTransId="{141A45B2-6B6D-478D-89FD-FFCB8DDF498F}"/>
    <dgm:cxn modelId="{81437D86-808C-4A67-8D0F-C03FD9783DC8}" srcId="{B05D803A-D65E-4D40-81C6-FBA85F498AA0}" destId="{15D01F2F-8269-4D79-90DB-609862C3F1E3}" srcOrd="1" destOrd="0" parTransId="{1F694E08-37C0-49C9-9645-135B94AEEC96}" sibTransId="{148D45BA-0032-4B96-8035-7B048D95E067}"/>
    <dgm:cxn modelId="{630B5344-4FEF-49B6-9167-1DD4E350AC38}" type="presOf" srcId="{15D01F2F-8269-4D79-90DB-609862C3F1E3}" destId="{9E8BF142-0CAA-4F6E-9A8D-CCA729C5BC37}" srcOrd="0" destOrd="0" presId="urn:microsoft.com/office/officeart/2005/8/layout/venn1"/>
    <dgm:cxn modelId="{01987D86-9AE8-4B57-B0F7-2E71B854FBD2}" type="presOf" srcId="{04D08C9A-3EAC-45EF-9754-40998BABD56B}" destId="{6C7798FF-8FE0-41AE-AF4D-206069B6E99C}" srcOrd="1" destOrd="0" presId="urn:microsoft.com/office/officeart/2005/8/layout/venn1"/>
    <dgm:cxn modelId="{87657935-8110-4130-A7CE-87A4632E200E}" type="presParOf" srcId="{ACC276F7-3290-49B2-BD8D-217EA902D732}" destId="{3802F959-207C-41FA-8261-4ECF3A85B382}" srcOrd="0" destOrd="0" presId="urn:microsoft.com/office/officeart/2005/8/layout/venn1"/>
    <dgm:cxn modelId="{900D970E-259E-4168-8512-4E6A1749A838}" type="presParOf" srcId="{ACC276F7-3290-49B2-BD8D-217EA902D732}" destId="{6C7798FF-8FE0-41AE-AF4D-206069B6E99C}" srcOrd="1" destOrd="0" presId="urn:microsoft.com/office/officeart/2005/8/layout/venn1"/>
    <dgm:cxn modelId="{B201B2C0-FA97-4A0F-8C09-590AC9C16834}" type="presParOf" srcId="{ACC276F7-3290-49B2-BD8D-217EA902D732}" destId="{9E8BF142-0CAA-4F6E-9A8D-CCA729C5BC37}" srcOrd="2" destOrd="0" presId="urn:microsoft.com/office/officeart/2005/8/layout/venn1"/>
    <dgm:cxn modelId="{E4888F89-9284-4008-99D4-5066206828E1}" type="presParOf" srcId="{ACC276F7-3290-49B2-BD8D-217EA902D732}" destId="{578A4FE9-D927-49A3-8903-6336630D69F4}" srcOrd="3" destOrd="0" presId="urn:microsoft.com/office/officeart/2005/8/layout/venn1"/>
    <dgm:cxn modelId="{BE359ED2-6988-4550-90D7-8F807B7F17B9}" type="presParOf" srcId="{ACC276F7-3290-49B2-BD8D-217EA902D732}" destId="{E8FFF863-7729-46BA-8EF5-6FE1CB5D459C}" srcOrd="4" destOrd="0" presId="urn:microsoft.com/office/officeart/2005/8/layout/venn1"/>
    <dgm:cxn modelId="{BC698198-57BD-4C3C-902D-2D974D2CDA7A}" type="presParOf" srcId="{ACC276F7-3290-49B2-BD8D-217EA902D732}" destId="{6632D176-6831-4E4A-8799-E04DE8FCC9E9}" srcOrd="5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3846B91-54A5-4427-B0AF-5C918B94099E}" type="doc">
      <dgm:prSet loTypeId="urn:microsoft.com/office/officeart/2005/8/layout/vList3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tr-TR"/>
        </a:p>
      </dgm:t>
    </dgm:pt>
    <dgm:pt modelId="{6B41A997-6389-4990-B78C-6F0EAE5E24C6}">
      <dgm:prSet/>
      <dgm:spPr/>
      <dgm:t>
        <a:bodyPr/>
        <a:lstStyle/>
        <a:p>
          <a:pPr rtl="0"/>
          <a:r>
            <a:rPr lang="tr-TR" baseline="0" smtClean="0"/>
            <a:t>Modernleşmenin bir özelliği </a:t>
          </a:r>
          <a:r>
            <a:rPr lang="tr-TR" i="1" baseline="0" smtClean="0"/>
            <a:t>rasyonel bürokrasi</a:t>
          </a:r>
          <a:r>
            <a:rPr lang="tr-TR" baseline="0" smtClean="0"/>
            <a:t>deki kütlesel artıştır.</a:t>
          </a:r>
          <a:endParaRPr lang="tr-TR"/>
        </a:p>
      </dgm:t>
    </dgm:pt>
    <dgm:pt modelId="{CB251CA0-183E-4F27-B28D-8DDC34C2854D}" type="parTrans" cxnId="{CD4955EF-DC42-4A83-8098-28B8FF588791}">
      <dgm:prSet/>
      <dgm:spPr/>
      <dgm:t>
        <a:bodyPr/>
        <a:lstStyle/>
        <a:p>
          <a:endParaRPr lang="tr-TR"/>
        </a:p>
      </dgm:t>
    </dgm:pt>
    <dgm:pt modelId="{B3365988-6075-4147-99CC-8757C32AE32A}" type="sibTrans" cxnId="{CD4955EF-DC42-4A83-8098-28B8FF588791}">
      <dgm:prSet/>
      <dgm:spPr/>
      <dgm:t>
        <a:bodyPr/>
        <a:lstStyle/>
        <a:p>
          <a:endParaRPr lang="tr-TR"/>
        </a:p>
      </dgm:t>
    </dgm:pt>
    <dgm:pt modelId="{EE7B15B4-A469-451C-AA7C-5D182B80D006}" type="pres">
      <dgm:prSet presAssocID="{D3846B91-54A5-4427-B0AF-5C918B94099E}" presName="linearFlow" presStyleCnt="0">
        <dgm:presLayoutVars>
          <dgm:dir/>
          <dgm:resizeHandles val="exact"/>
        </dgm:presLayoutVars>
      </dgm:prSet>
      <dgm:spPr/>
    </dgm:pt>
    <dgm:pt modelId="{966F93D3-251F-46D7-886E-C96E477CE3B3}" type="pres">
      <dgm:prSet presAssocID="{6B41A997-6389-4990-B78C-6F0EAE5E24C6}" presName="composite" presStyleCnt="0"/>
      <dgm:spPr/>
    </dgm:pt>
    <dgm:pt modelId="{E5B84EB1-3005-4724-949E-1AB0BDDDC5C8}" type="pres">
      <dgm:prSet presAssocID="{6B41A997-6389-4990-B78C-6F0EAE5E24C6}" presName="imgShp" presStyleLbl="fgImgPlace1" presStyleIdx="0" presStyleCnt="1"/>
      <dgm:spPr/>
    </dgm:pt>
    <dgm:pt modelId="{EA79838A-637E-42ED-8DE3-B8CEFC29943B}" type="pres">
      <dgm:prSet presAssocID="{6B41A997-6389-4990-B78C-6F0EAE5E24C6}" presName="txShp" presStyleLbl="node1" presStyleIdx="0" presStyleCnt="1">
        <dgm:presLayoutVars>
          <dgm:bulletEnabled val="1"/>
        </dgm:presLayoutVars>
      </dgm:prSet>
      <dgm:spPr/>
    </dgm:pt>
  </dgm:ptLst>
  <dgm:cxnLst>
    <dgm:cxn modelId="{98E4E595-F504-45E3-94AD-068F1A836B66}" type="presOf" srcId="{6B41A997-6389-4990-B78C-6F0EAE5E24C6}" destId="{EA79838A-637E-42ED-8DE3-B8CEFC29943B}" srcOrd="0" destOrd="0" presId="urn:microsoft.com/office/officeart/2005/8/layout/vList3"/>
    <dgm:cxn modelId="{277E6F95-26D5-4E47-9254-56FD2CE27F52}" type="presOf" srcId="{D3846B91-54A5-4427-B0AF-5C918B94099E}" destId="{EE7B15B4-A469-451C-AA7C-5D182B80D006}" srcOrd="0" destOrd="0" presId="urn:microsoft.com/office/officeart/2005/8/layout/vList3"/>
    <dgm:cxn modelId="{CD4955EF-DC42-4A83-8098-28B8FF588791}" srcId="{D3846B91-54A5-4427-B0AF-5C918B94099E}" destId="{6B41A997-6389-4990-B78C-6F0EAE5E24C6}" srcOrd="0" destOrd="0" parTransId="{CB251CA0-183E-4F27-B28D-8DDC34C2854D}" sibTransId="{B3365988-6075-4147-99CC-8757C32AE32A}"/>
    <dgm:cxn modelId="{E1BF0ECC-C053-435C-A450-31EAF8192DC4}" type="presParOf" srcId="{EE7B15B4-A469-451C-AA7C-5D182B80D006}" destId="{966F93D3-251F-46D7-886E-C96E477CE3B3}" srcOrd="0" destOrd="0" presId="urn:microsoft.com/office/officeart/2005/8/layout/vList3"/>
    <dgm:cxn modelId="{7B71B59D-4AB4-426B-8413-1A0C9693BBFA}" type="presParOf" srcId="{966F93D3-251F-46D7-886E-C96E477CE3B3}" destId="{E5B84EB1-3005-4724-949E-1AB0BDDDC5C8}" srcOrd="0" destOrd="0" presId="urn:microsoft.com/office/officeart/2005/8/layout/vList3"/>
    <dgm:cxn modelId="{E53C527E-7063-4F35-B25A-1057B2508DC6}" type="presParOf" srcId="{966F93D3-251F-46D7-886E-C96E477CE3B3}" destId="{EA79838A-637E-42ED-8DE3-B8CEFC29943B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BBE4948-5521-4AFD-97CF-158B157F7547}" type="doc">
      <dgm:prSet loTypeId="urn:microsoft.com/office/officeart/2005/8/layout/vList3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tr-TR"/>
        </a:p>
      </dgm:t>
    </dgm:pt>
    <dgm:pt modelId="{4AB51851-479F-4C61-86EA-BCB5348E4208}">
      <dgm:prSet/>
      <dgm:spPr/>
      <dgm:t>
        <a:bodyPr/>
        <a:lstStyle/>
        <a:p>
          <a:pPr rtl="0"/>
          <a:r>
            <a:rPr lang="tr-TR" baseline="0" smtClean="0"/>
            <a:t>-yansız ve kayıtsız olmayı amaçlamak</a:t>
          </a:r>
          <a:endParaRPr lang="tr-TR"/>
        </a:p>
      </dgm:t>
    </dgm:pt>
    <dgm:pt modelId="{C9FD8DDA-E164-49C0-9BA5-FD5EC902683A}" type="parTrans" cxnId="{D1316264-C3AC-4CB8-B79F-C65CFB70389A}">
      <dgm:prSet/>
      <dgm:spPr/>
      <dgm:t>
        <a:bodyPr/>
        <a:lstStyle/>
        <a:p>
          <a:endParaRPr lang="tr-TR"/>
        </a:p>
      </dgm:t>
    </dgm:pt>
    <dgm:pt modelId="{C32B2898-3D40-4A84-823D-B710CA8A60C8}" type="sibTrans" cxnId="{D1316264-C3AC-4CB8-B79F-C65CFB70389A}">
      <dgm:prSet/>
      <dgm:spPr/>
      <dgm:t>
        <a:bodyPr/>
        <a:lstStyle/>
        <a:p>
          <a:endParaRPr lang="tr-TR"/>
        </a:p>
      </dgm:t>
    </dgm:pt>
    <dgm:pt modelId="{113D704D-9EDC-454A-982C-78DF1119EA14}">
      <dgm:prSet/>
      <dgm:spPr/>
      <dgm:t>
        <a:bodyPr/>
        <a:lstStyle/>
        <a:p>
          <a:pPr rtl="0"/>
          <a:r>
            <a:rPr lang="tr-TR" baseline="0" smtClean="0"/>
            <a:t>-kanıtlara başvurmak</a:t>
          </a:r>
          <a:endParaRPr lang="tr-TR"/>
        </a:p>
      </dgm:t>
    </dgm:pt>
    <dgm:pt modelId="{F01F86C5-E5E5-4013-BFA3-FC44FF2D16FB}" type="parTrans" cxnId="{8AD67728-2C67-4C42-BCCA-FD822A6C17A3}">
      <dgm:prSet/>
      <dgm:spPr/>
      <dgm:t>
        <a:bodyPr/>
        <a:lstStyle/>
        <a:p>
          <a:endParaRPr lang="tr-TR"/>
        </a:p>
      </dgm:t>
    </dgm:pt>
    <dgm:pt modelId="{61A439DB-113D-4742-BE34-5A881CF6B584}" type="sibTrans" cxnId="{8AD67728-2C67-4C42-BCCA-FD822A6C17A3}">
      <dgm:prSet/>
      <dgm:spPr/>
      <dgm:t>
        <a:bodyPr/>
        <a:lstStyle/>
        <a:p>
          <a:endParaRPr lang="tr-TR"/>
        </a:p>
      </dgm:t>
    </dgm:pt>
    <dgm:pt modelId="{2061BDDD-E1EC-40FF-9822-D973661A5617}">
      <dgm:prSet/>
      <dgm:spPr/>
      <dgm:t>
        <a:bodyPr/>
        <a:lstStyle/>
        <a:p>
          <a:pPr rtl="0"/>
          <a:r>
            <a:rPr lang="tr-TR" baseline="0" smtClean="0"/>
            <a:t>-bireyden çok genel ve tipik olan ile ilgilenmek</a:t>
          </a:r>
          <a:endParaRPr lang="tr-TR"/>
        </a:p>
      </dgm:t>
    </dgm:pt>
    <dgm:pt modelId="{F42EC51B-660E-4E95-A4EE-464AE4269986}" type="parTrans" cxnId="{A1C18136-BA33-4032-B5C8-81D27C966699}">
      <dgm:prSet/>
      <dgm:spPr/>
      <dgm:t>
        <a:bodyPr/>
        <a:lstStyle/>
        <a:p>
          <a:endParaRPr lang="tr-TR"/>
        </a:p>
      </dgm:t>
    </dgm:pt>
    <dgm:pt modelId="{1EF08B2F-DE4F-4783-9AD9-3DCE93ED0465}" type="sibTrans" cxnId="{A1C18136-BA33-4032-B5C8-81D27C966699}">
      <dgm:prSet/>
      <dgm:spPr/>
      <dgm:t>
        <a:bodyPr/>
        <a:lstStyle/>
        <a:p>
          <a:endParaRPr lang="tr-TR"/>
        </a:p>
      </dgm:t>
    </dgm:pt>
    <dgm:pt modelId="{83847224-89D3-4316-AA49-A22583DE2E4E}" type="pres">
      <dgm:prSet presAssocID="{EBBE4948-5521-4AFD-97CF-158B157F7547}" presName="linearFlow" presStyleCnt="0">
        <dgm:presLayoutVars>
          <dgm:dir/>
          <dgm:resizeHandles val="exact"/>
        </dgm:presLayoutVars>
      </dgm:prSet>
      <dgm:spPr/>
    </dgm:pt>
    <dgm:pt modelId="{3E5B0D61-C385-4A71-833F-0839B0D1126B}" type="pres">
      <dgm:prSet presAssocID="{4AB51851-479F-4C61-86EA-BCB5348E4208}" presName="composite" presStyleCnt="0"/>
      <dgm:spPr/>
    </dgm:pt>
    <dgm:pt modelId="{EDFFD599-5A20-4DDF-9D94-C46A534CF734}" type="pres">
      <dgm:prSet presAssocID="{4AB51851-479F-4C61-86EA-BCB5348E4208}" presName="imgShp" presStyleLbl="fgImgPlace1" presStyleIdx="0" presStyleCnt="3"/>
      <dgm:spPr/>
    </dgm:pt>
    <dgm:pt modelId="{20962E5E-883B-45C2-8076-2B2EC8E50EDE}" type="pres">
      <dgm:prSet presAssocID="{4AB51851-479F-4C61-86EA-BCB5348E4208}" presName="txShp" presStyleLbl="node1" presStyleIdx="0" presStyleCnt="3">
        <dgm:presLayoutVars>
          <dgm:bulletEnabled val="1"/>
        </dgm:presLayoutVars>
      </dgm:prSet>
      <dgm:spPr/>
    </dgm:pt>
    <dgm:pt modelId="{7E8D26A8-8F62-427F-A568-245D01709232}" type="pres">
      <dgm:prSet presAssocID="{C32B2898-3D40-4A84-823D-B710CA8A60C8}" presName="spacing" presStyleCnt="0"/>
      <dgm:spPr/>
    </dgm:pt>
    <dgm:pt modelId="{0243333F-015C-4F47-A61F-1B6B4F31CE46}" type="pres">
      <dgm:prSet presAssocID="{113D704D-9EDC-454A-982C-78DF1119EA14}" presName="composite" presStyleCnt="0"/>
      <dgm:spPr/>
    </dgm:pt>
    <dgm:pt modelId="{291A1F9B-B73E-4DBF-BE3B-9056C5851E6E}" type="pres">
      <dgm:prSet presAssocID="{113D704D-9EDC-454A-982C-78DF1119EA14}" presName="imgShp" presStyleLbl="fgImgPlace1" presStyleIdx="1" presStyleCnt="3"/>
      <dgm:spPr/>
    </dgm:pt>
    <dgm:pt modelId="{3982265E-B593-4934-A003-96685CE49DB4}" type="pres">
      <dgm:prSet presAssocID="{113D704D-9EDC-454A-982C-78DF1119EA14}" presName="txShp" presStyleLbl="node1" presStyleIdx="1" presStyleCnt="3">
        <dgm:presLayoutVars>
          <dgm:bulletEnabled val="1"/>
        </dgm:presLayoutVars>
      </dgm:prSet>
      <dgm:spPr/>
    </dgm:pt>
    <dgm:pt modelId="{CD04108D-3226-4672-8A3B-CCB6859F6C87}" type="pres">
      <dgm:prSet presAssocID="{61A439DB-113D-4742-BE34-5A881CF6B584}" presName="spacing" presStyleCnt="0"/>
      <dgm:spPr/>
    </dgm:pt>
    <dgm:pt modelId="{0C09B273-D096-4E07-872E-1C91A26919F9}" type="pres">
      <dgm:prSet presAssocID="{2061BDDD-E1EC-40FF-9822-D973661A5617}" presName="composite" presStyleCnt="0"/>
      <dgm:spPr/>
    </dgm:pt>
    <dgm:pt modelId="{2A1B26D6-F485-4620-9220-0E746EABD956}" type="pres">
      <dgm:prSet presAssocID="{2061BDDD-E1EC-40FF-9822-D973661A5617}" presName="imgShp" presStyleLbl="fgImgPlace1" presStyleIdx="2" presStyleCnt="3"/>
      <dgm:spPr/>
    </dgm:pt>
    <dgm:pt modelId="{77BFA8BE-16C1-47FF-807C-CDBFAB548BD6}" type="pres">
      <dgm:prSet presAssocID="{2061BDDD-E1EC-40FF-9822-D973661A5617}" presName="txShp" presStyleLbl="node1" presStyleIdx="2" presStyleCnt="3">
        <dgm:presLayoutVars>
          <dgm:bulletEnabled val="1"/>
        </dgm:presLayoutVars>
      </dgm:prSet>
      <dgm:spPr/>
    </dgm:pt>
  </dgm:ptLst>
  <dgm:cxnLst>
    <dgm:cxn modelId="{EECFE013-E5F6-4D26-99D9-D28E1A073C85}" type="presOf" srcId="{4AB51851-479F-4C61-86EA-BCB5348E4208}" destId="{20962E5E-883B-45C2-8076-2B2EC8E50EDE}" srcOrd="0" destOrd="0" presId="urn:microsoft.com/office/officeart/2005/8/layout/vList3"/>
    <dgm:cxn modelId="{A1C18136-BA33-4032-B5C8-81D27C966699}" srcId="{EBBE4948-5521-4AFD-97CF-158B157F7547}" destId="{2061BDDD-E1EC-40FF-9822-D973661A5617}" srcOrd="2" destOrd="0" parTransId="{F42EC51B-660E-4E95-A4EE-464AE4269986}" sibTransId="{1EF08B2F-DE4F-4783-9AD9-3DCE93ED0465}"/>
    <dgm:cxn modelId="{D1316264-C3AC-4CB8-B79F-C65CFB70389A}" srcId="{EBBE4948-5521-4AFD-97CF-158B157F7547}" destId="{4AB51851-479F-4C61-86EA-BCB5348E4208}" srcOrd="0" destOrd="0" parTransId="{C9FD8DDA-E164-49C0-9BA5-FD5EC902683A}" sibTransId="{C32B2898-3D40-4A84-823D-B710CA8A60C8}"/>
    <dgm:cxn modelId="{8242BD3B-D540-419E-924F-75FAB7D36B8E}" type="presOf" srcId="{113D704D-9EDC-454A-982C-78DF1119EA14}" destId="{3982265E-B593-4934-A003-96685CE49DB4}" srcOrd="0" destOrd="0" presId="urn:microsoft.com/office/officeart/2005/8/layout/vList3"/>
    <dgm:cxn modelId="{93ED4D3D-2EBC-48AA-BDBB-E8FE11BC6825}" type="presOf" srcId="{EBBE4948-5521-4AFD-97CF-158B157F7547}" destId="{83847224-89D3-4316-AA49-A22583DE2E4E}" srcOrd="0" destOrd="0" presId="urn:microsoft.com/office/officeart/2005/8/layout/vList3"/>
    <dgm:cxn modelId="{8AD67728-2C67-4C42-BCCA-FD822A6C17A3}" srcId="{EBBE4948-5521-4AFD-97CF-158B157F7547}" destId="{113D704D-9EDC-454A-982C-78DF1119EA14}" srcOrd="1" destOrd="0" parTransId="{F01F86C5-E5E5-4013-BFA3-FC44FF2D16FB}" sibTransId="{61A439DB-113D-4742-BE34-5A881CF6B584}"/>
    <dgm:cxn modelId="{B56BF3F7-E928-4174-8D85-2BC1154573BF}" type="presOf" srcId="{2061BDDD-E1EC-40FF-9822-D973661A5617}" destId="{77BFA8BE-16C1-47FF-807C-CDBFAB548BD6}" srcOrd="0" destOrd="0" presId="urn:microsoft.com/office/officeart/2005/8/layout/vList3"/>
    <dgm:cxn modelId="{F1A1EF1D-2101-4689-9771-0239944031A6}" type="presParOf" srcId="{83847224-89D3-4316-AA49-A22583DE2E4E}" destId="{3E5B0D61-C385-4A71-833F-0839B0D1126B}" srcOrd="0" destOrd="0" presId="urn:microsoft.com/office/officeart/2005/8/layout/vList3"/>
    <dgm:cxn modelId="{1B6EA86E-97DC-40E9-8AFA-E570C906FDC4}" type="presParOf" srcId="{3E5B0D61-C385-4A71-833F-0839B0D1126B}" destId="{EDFFD599-5A20-4DDF-9D94-C46A534CF734}" srcOrd="0" destOrd="0" presId="urn:microsoft.com/office/officeart/2005/8/layout/vList3"/>
    <dgm:cxn modelId="{0E7E7418-690C-4BC0-BE04-52CA3CEFB9C1}" type="presParOf" srcId="{3E5B0D61-C385-4A71-833F-0839B0D1126B}" destId="{20962E5E-883B-45C2-8076-2B2EC8E50EDE}" srcOrd="1" destOrd="0" presId="urn:microsoft.com/office/officeart/2005/8/layout/vList3"/>
    <dgm:cxn modelId="{1E2C0165-1CF4-4602-9F5F-AE8B13D809DA}" type="presParOf" srcId="{83847224-89D3-4316-AA49-A22583DE2E4E}" destId="{7E8D26A8-8F62-427F-A568-245D01709232}" srcOrd="1" destOrd="0" presId="urn:microsoft.com/office/officeart/2005/8/layout/vList3"/>
    <dgm:cxn modelId="{44112AC7-9828-430F-B7F4-B84DFE8C638B}" type="presParOf" srcId="{83847224-89D3-4316-AA49-A22583DE2E4E}" destId="{0243333F-015C-4F47-A61F-1B6B4F31CE46}" srcOrd="2" destOrd="0" presId="urn:microsoft.com/office/officeart/2005/8/layout/vList3"/>
    <dgm:cxn modelId="{5CE198D4-7E3E-479E-9ADC-34C0B9A71634}" type="presParOf" srcId="{0243333F-015C-4F47-A61F-1B6B4F31CE46}" destId="{291A1F9B-B73E-4DBF-BE3B-9056C5851E6E}" srcOrd="0" destOrd="0" presId="urn:microsoft.com/office/officeart/2005/8/layout/vList3"/>
    <dgm:cxn modelId="{550E63A8-07FE-4EA4-B62B-7FE0E9544912}" type="presParOf" srcId="{0243333F-015C-4F47-A61F-1B6B4F31CE46}" destId="{3982265E-B593-4934-A003-96685CE49DB4}" srcOrd="1" destOrd="0" presId="urn:microsoft.com/office/officeart/2005/8/layout/vList3"/>
    <dgm:cxn modelId="{01FA0AC5-5D35-4697-BE2D-3A0AFB546DA3}" type="presParOf" srcId="{83847224-89D3-4316-AA49-A22583DE2E4E}" destId="{CD04108D-3226-4672-8A3B-CCB6859F6C87}" srcOrd="3" destOrd="0" presId="urn:microsoft.com/office/officeart/2005/8/layout/vList3"/>
    <dgm:cxn modelId="{56B8E7E0-AEC2-4A5D-8824-D69C5E5E0DC8}" type="presParOf" srcId="{83847224-89D3-4316-AA49-A22583DE2E4E}" destId="{0C09B273-D096-4E07-872E-1C91A26919F9}" srcOrd="4" destOrd="0" presId="urn:microsoft.com/office/officeart/2005/8/layout/vList3"/>
    <dgm:cxn modelId="{D27D4148-6984-4F22-9B84-5D86BFC3CA0F}" type="presParOf" srcId="{0C09B273-D096-4E07-872E-1C91A26919F9}" destId="{2A1B26D6-F485-4620-9220-0E746EABD956}" srcOrd="0" destOrd="0" presId="urn:microsoft.com/office/officeart/2005/8/layout/vList3"/>
    <dgm:cxn modelId="{B508B5B1-563A-419A-9418-A8127BC6EBE2}" type="presParOf" srcId="{0C09B273-D096-4E07-872E-1C91A26919F9}" destId="{77BFA8BE-16C1-47FF-807C-CDBFAB548BD6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802F959-207C-41FA-8261-4ECF3A85B382}">
      <dsp:nvSpPr>
        <dsp:cNvPr id="0" name=""/>
        <dsp:cNvSpPr/>
      </dsp:nvSpPr>
      <dsp:spPr>
        <a:xfrm>
          <a:off x="2727959" y="51434"/>
          <a:ext cx="2468880" cy="2468880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800" kern="1200" baseline="0" smtClean="0"/>
            <a:t>Sosyoloji dünyayı iki kısma ayırır:</a:t>
          </a:r>
          <a:endParaRPr lang="tr-TR" sz="2800" kern="1200"/>
        </a:p>
      </dsp:txBody>
      <dsp:txXfrm>
        <a:off x="3057144" y="483488"/>
        <a:ext cx="1810512" cy="1110996"/>
      </dsp:txXfrm>
    </dsp:sp>
    <dsp:sp modelId="{9E8BF142-0CAA-4F6E-9A8D-CCA729C5BC37}">
      <dsp:nvSpPr>
        <dsp:cNvPr id="0" name=""/>
        <dsp:cNvSpPr/>
      </dsp:nvSpPr>
      <dsp:spPr>
        <a:xfrm>
          <a:off x="3618814" y="1594485"/>
          <a:ext cx="2468880" cy="2468880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800" kern="1200" baseline="0" smtClean="0"/>
            <a:t>Gerçek şeylerin dünyası</a:t>
          </a:r>
          <a:endParaRPr lang="tr-TR" sz="2800" kern="1200"/>
        </a:p>
      </dsp:txBody>
      <dsp:txXfrm>
        <a:off x="4373880" y="2232278"/>
        <a:ext cx="1481328" cy="1357884"/>
      </dsp:txXfrm>
    </dsp:sp>
    <dsp:sp modelId="{E8FFF863-7729-46BA-8EF5-6FE1CB5D459C}">
      <dsp:nvSpPr>
        <dsp:cNvPr id="0" name=""/>
        <dsp:cNvSpPr/>
      </dsp:nvSpPr>
      <dsp:spPr>
        <a:xfrm>
          <a:off x="1837105" y="1594485"/>
          <a:ext cx="2468880" cy="2468880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800" kern="1200" baseline="0" smtClean="0"/>
            <a:t>Hayali şeylerin dünyası</a:t>
          </a:r>
          <a:endParaRPr lang="tr-TR" sz="2800" kern="1200"/>
        </a:p>
      </dsp:txBody>
      <dsp:txXfrm>
        <a:off x="2069592" y="2232278"/>
        <a:ext cx="1481328" cy="135788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A79838A-637E-42ED-8DE3-B8CEFC29943B}">
      <dsp:nvSpPr>
        <dsp:cNvPr id="0" name=""/>
        <dsp:cNvSpPr/>
      </dsp:nvSpPr>
      <dsp:spPr>
        <a:xfrm rot="10800000">
          <a:off x="1991105" y="729995"/>
          <a:ext cx="5269992" cy="2654808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70697" tIns="137160" rIns="256032" bIns="137160" numCol="1" spcCol="1270" anchor="ctr" anchorCtr="0">
          <a:noAutofit/>
        </a:bodyPr>
        <a:lstStyle/>
        <a:p>
          <a:pPr lvl="0" algn="ctr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600" kern="1200" baseline="0" smtClean="0"/>
            <a:t>Modernleşmenin bir özelliği </a:t>
          </a:r>
          <a:r>
            <a:rPr lang="tr-TR" sz="3600" i="1" kern="1200" baseline="0" smtClean="0"/>
            <a:t>rasyonel bürokrasi</a:t>
          </a:r>
          <a:r>
            <a:rPr lang="tr-TR" sz="3600" kern="1200" baseline="0" smtClean="0"/>
            <a:t>deki kütlesel artıştır.</a:t>
          </a:r>
          <a:endParaRPr lang="tr-TR" sz="3600" kern="1200"/>
        </a:p>
      </dsp:txBody>
      <dsp:txXfrm rot="10800000">
        <a:off x="2654807" y="729995"/>
        <a:ext cx="4606290" cy="2654808"/>
      </dsp:txXfrm>
    </dsp:sp>
    <dsp:sp modelId="{E5B84EB1-3005-4724-949E-1AB0BDDDC5C8}">
      <dsp:nvSpPr>
        <dsp:cNvPr id="0" name=""/>
        <dsp:cNvSpPr/>
      </dsp:nvSpPr>
      <dsp:spPr>
        <a:xfrm>
          <a:off x="663701" y="729995"/>
          <a:ext cx="2654808" cy="2654808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0962E5E-883B-45C2-8076-2B2EC8E50EDE}">
      <dsp:nvSpPr>
        <dsp:cNvPr id="0" name=""/>
        <dsp:cNvSpPr/>
      </dsp:nvSpPr>
      <dsp:spPr>
        <a:xfrm rot="10800000">
          <a:off x="1613236" y="1111"/>
          <a:ext cx="5269992" cy="1143330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4177" tIns="125730" rIns="234696" bIns="125730" numCol="1" spcCol="1270" anchor="ctr" anchorCtr="0">
          <a:noAutofit/>
        </a:bodyPr>
        <a:lstStyle/>
        <a:p>
          <a:pPr lvl="0" algn="ctr" defTabSz="1466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300" kern="1200" baseline="0" smtClean="0"/>
            <a:t>-yansız ve kayıtsız olmayı amaçlamak</a:t>
          </a:r>
          <a:endParaRPr lang="tr-TR" sz="3300" kern="1200"/>
        </a:p>
      </dsp:txBody>
      <dsp:txXfrm rot="10800000">
        <a:off x="1899068" y="1111"/>
        <a:ext cx="4984160" cy="1143330"/>
      </dsp:txXfrm>
    </dsp:sp>
    <dsp:sp modelId="{EDFFD599-5A20-4DDF-9D94-C46A534CF734}">
      <dsp:nvSpPr>
        <dsp:cNvPr id="0" name=""/>
        <dsp:cNvSpPr/>
      </dsp:nvSpPr>
      <dsp:spPr>
        <a:xfrm>
          <a:off x="1041571" y="1111"/>
          <a:ext cx="1143330" cy="1143330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982265E-B593-4934-A003-96685CE49DB4}">
      <dsp:nvSpPr>
        <dsp:cNvPr id="0" name=""/>
        <dsp:cNvSpPr/>
      </dsp:nvSpPr>
      <dsp:spPr>
        <a:xfrm rot="10800000">
          <a:off x="1613236" y="1485734"/>
          <a:ext cx="5269992" cy="1143330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4177" tIns="125730" rIns="234696" bIns="125730" numCol="1" spcCol="1270" anchor="ctr" anchorCtr="0">
          <a:noAutofit/>
        </a:bodyPr>
        <a:lstStyle/>
        <a:p>
          <a:pPr lvl="0" algn="ctr" defTabSz="1466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300" kern="1200" baseline="0" smtClean="0"/>
            <a:t>-kanıtlara başvurmak</a:t>
          </a:r>
          <a:endParaRPr lang="tr-TR" sz="3300" kern="1200"/>
        </a:p>
      </dsp:txBody>
      <dsp:txXfrm rot="10800000">
        <a:off x="1899068" y="1485734"/>
        <a:ext cx="4984160" cy="1143330"/>
      </dsp:txXfrm>
    </dsp:sp>
    <dsp:sp modelId="{291A1F9B-B73E-4DBF-BE3B-9056C5851E6E}">
      <dsp:nvSpPr>
        <dsp:cNvPr id="0" name=""/>
        <dsp:cNvSpPr/>
      </dsp:nvSpPr>
      <dsp:spPr>
        <a:xfrm>
          <a:off x="1041571" y="1485734"/>
          <a:ext cx="1143330" cy="1143330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7BFA8BE-16C1-47FF-807C-CDBFAB548BD6}">
      <dsp:nvSpPr>
        <dsp:cNvPr id="0" name=""/>
        <dsp:cNvSpPr/>
      </dsp:nvSpPr>
      <dsp:spPr>
        <a:xfrm rot="10800000">
          <a:off x="1613236" y="2970357"/>
          <a:ext cx="5269992" cy="1143330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4177" tIns="125730" rIns="234696" bIns="125730" numCol="1" spcCol="1270" anchor="ctr" anchorCtr="0">
          <a:noAutofit/>
        </a:bodyPr>
        <a:lstStyle/>
        <a:p>
          <a:pPr lvl="0" algn="ctr" defTabSz="1466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300" kern="1200" baseline="0" smtClean="0"/>
            <a:t>-bireyden çok genel ve tipik olan ile ilgilenmek</a:t>
          </a:r>
          <a:endParaRPr lang="tr-TR" sz="3300" kern="1200"/>
        </a:p>
      </dsp:txBody>
      <dsp:txXfrm rot="10800000">
        <a:off x="1899068" y="2970357"/>
        <a:ext cx="4984160" cy="1143330"/>
      </dsp:txXfrm>
    </dsp:sp>
    <dsp:sp modelId="{2A1B26D6-F485-4620-9220-0E746EABD956}">
      <dsp:nvSpPr>
        <dsp:cNvPr id="0" name=""/>
        <dsp:cNvSpPr/>
      </dsp:nvSpPr>
      <dsp:spPr>
        <a:xfrm>
          <a:off x="1041571" y="2970357"/>
          <a:ext cx="1143330" cy="1143330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orizon.png"/>
          <p:cNvPicPr>
            <a:picLocks noChangeAspect="1"/>
          </p:cNvPicPr>
          <p:nvPr/>
        </p:nvPicPr>
        <p:blipFill>
          <a:blip r:embed="rId2" cstate="print"/>
          <a:srcRect t="33333"/>
          <a:stretch>
            <a:fillRect/>
          </a:stretch>
        </p:blipFill>
        <p:spPr>
          <a:xfrm>
            <a:off x="0" y="0"/>
            <a:ext cx="9144000" cy="4572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DAA7C8-6924-439B-B048-EA1507B6EB77}" type="datetimeFigureOut">
              <a:rPr lang="tr-TR" smtClean="0"/>
              <a:t>13.10.2019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772E4-E60D-4960-B32F-D172E3F158D3}" type="slidenum">
              <a:rPr lang="tr-TR" smtClean="0"/>
              <a:t>‹#›</a:t>
            </a:fld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17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007888"/>
            <a:ext cx="7772400" cy="1470025"/>
          </a:xfrm>
        </p:spPr>
        <p:txBody>
          <a:bodyPr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DAA7C8-6924-439B-B048-EA1507B6EB77}" type="datetimeFigureOut">
              <a:rPr lang="tr-TR" smtClean="0"/>
              <a:t>13.10.2019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772E4-E60D-4960-B32F-D172E3F158D3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DAA7C8-6924-439B-B048-EA1507B6EB77}" type="datetimeFigureOut">
              <a:rPr lang="tr-TR" smtClean="0"/>
              <a:t>13.10.2019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772E4-E60D-4960-B32F-D172E3F158D3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DAA7C8-6924-439B-B048-EA1507B6EB77}" type="datetimeFigureOut">
              <a:rPr lang="tr-TR" smtClean="0"/>
              <a:t>13.10.2019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772E4-E60D-4960-B32F-D172E3F158D3}" type="slidenum">
              <a:rPr lang="tr-TR" smtClean="0"/>
              <a:t>‹#›</a:t>
            </a:fld>
            <a:endParaRPr lang="tr-TR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79248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4962525"/>
            <a:ext cx="7885113" cy="1362075"/>
          </a:xfrm>
        </p:spPr>
        <p:txBody>
          <a:bodyPr anchor="t"/>
          <a:lstStyle>
            <a:lvl1pPr algn="l">
              <a:defRPr sz="3200" b="0" i="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3462338"/>
            <a:ext cx="7885113" cy="1500187"/>
          </a:xfrm>
        </p:spPr>
        <p:txBody>
          <a:bodyPr anchor="b">
            <a:normAutofit/>
          </a:bodyPr>
          <a:lstStyle>
            <a:lvl1pPr marL="0" indent="0">
              <a:buNone/>
              <a:defRPr sz="1700" baseline="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DAA7C8-6924-439B-B048-EA1507B6EB77}" type="datetimeFigureOut">
              <a:rPr lang="tr-TR" smtClean="0"/>
              <a:t>13.10.2019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772E4-E60D-4960-B32F-D172E3F158D3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3733800" cy="4114800"/>
          </a:xfrm>
        </p:spPr>
        <p:txBody>
          <a:bodyPr/>
          <a:lstStyle>
            <a:lvl5pPr>
              <a:defRPr/>
            </a:lvl5pPr>
            <a:lvl6pPr>
              <a:buClr>
                <a:schemeClr val="tx2"/>
              </a:buClr>
              <a:buFont typeface="Arial" pitchFamily="34" charset="0"/>
              <a:buChar char="•"/>
              <a:defRPr/>
            </a:lvl6pPr>
            <a:lvl7pPr>
              <a:buClr>
                <a:schemeClr val="tx2"/>
              </a:buClr>
              <a:buFont typeface="Arial" pitchFamily="34" charset="0"/>
              <a:buChar char="•"/>
              <a:defRPr/>
            </a:lvl7pPr>
            <a:lvl8pPr>
              <a:buClr>
                <a:schemeClr val="tx2"/>
              </a:buClr>
              <a:buFont typeface="Arial" pitchFamily="34" charset="0"/>
              <a:buChar char="•"/>
              <a:defRPr/>
            </a:lvl8pPr>
            <a:lvl9pPr>
              <a:buClr>
                <a:schemeClr val="tx2"/>
              </a:buClr>
              <a:buFont typeface="Arial" pitchFamily="34" charset="0"/>
              <a:buChar char="•"/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1600200"/>
            <a:ext cx="3733800" cy="41148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DAA7C8-6924-439B-B048-EA1507B6EB77}" type="datetimeFigureOut">
              <a:rPr lang="tr-TR" smtClean="0"/>
              <a:t>13.10.2019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772E4-E60D-4960-B32F-D172E3F158D3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2209800"/>
            <a:ext cx="37338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2209800"/>
            <a:ext cx="37338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199"/>
            <a:ext cx="3733800" cy="574675"/>
          </a:xfr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0600" y="1600199"/>
            <a:ext cx="3733800" cy="574675"/>
          </a:xfr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DAA7C8-6924-439B-B048-EA1507B6EB77}" type="datetimeFigureOut">
              <a:rPr lang="tr-TR" smtClean="0"/>
              <a:t>13.10.2019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772E4-E60D-4960-B32F-D172E3F158D3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DAA7C8-6924-439B-B048-EA1507B6EB77}" type="datetimeFigureOut">
              <a:rPr lang="tr-TR" smtClean="0"/>
              <a:t>13.10.2019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772E4-E60D-4960-B32F-D172E3F158D3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DAA7C8-6924-439B-B048-EA1507B6EB77}" type="datetimeFigureOut">
              <a:rPr lang="tr-TR" smtClean="0"/>
              <a:t>13.10.2019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772E4-E60D-4960-B32F-D172E3F158D3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962400" y="1447800"/>
            <a:ext cx="4648200" cy="4267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1447800"/>
            <a:ext cx="2971800" cy="109728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2648" y="2547891"/>
            <a:ext cx="2971800" cy="3167109"/>
          </a:xfr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DAA7C8-6924-439B-B048-EA1507B6EB77}" type="datetimeFigureOut">
              <a:rPr lang="tr-TR" smtClean="0"/>
              <a:t>13.10.2019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772E4-E60D-4960-B32F-D172E3F158D3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orizon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447800"/>
            <a:ext cx="2971800" cy="109728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657344" y="1447800"/>
            <a:ext cx="3419856" cy="3474720"/>
          </a:xfrm>
          <a:custGeom>
            <a:avLst/>
            <a:gdLst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74450 w 3419856"/>
              <a:gd name="connsiteY9" fmla="*/ 3429000 h 3429000"/>
              <a:gd name="connsiteX10" fmla="*/ 21806 w 3419856"/>
              <a:gd name="connsiteY10" fmla="*/ 3407194 h 3429000"/>
              <a:gd name="connsiteX11" fmla="*/ 0 w 3419856"/>
              <a:gd name="connsiteY11" fmla="*/ 3354550 h 3429000"/>
              <a:gd name="connsiteX12" fmla="*/ 0 w 3419856"/>
              <a:gd name="connsiteY12" fmla="*/ 74450 h 3429000"/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21806 w 3419856"/>
              <a:gd name="connsiteY9" fmla="*/ 3407194 h 3429000"/>
              <a:gd name="connsiteX10" fmla="*/ 0 w 3419856"/>
              <a:gd name="connsiteY10" fmla="*/ 3354550 h 3429000"/>
              <a:gd name="connsiteX11" fmla="*/ 0 w 3419856"/>
              <a:gd name="connsiteY11" fmla="*/ 74450 h 3429000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8026"/>
              <a:gd name="connsiteY0" fmla="*/ 74450 h 3910007"/>
              <a:gd name="connsiteX1" fmla="*/ 21806 w 3968026"/>
              <a:gd name="connsiteY1" fmla="*/ 21806 h 3910007"/>
              <a:gd name="connsiteX2" fmla="*/ 74450 w 3968026"/>
              <a:gd name="connsiteY2" fmla="*/ 0 h 3910007"/>
              <a:gd name="connsiteX3" fmla="*/ 3345406 w 3968026"/>
              <a:gd name="connsiteY3" fmla="*/ 0 h 3910007"/>
              <a:gd name="connsiteX4" fmla="*/ 3398050 w 3968026"/>
              <a:gd name="connsiteY4" fmla="*/ 21806 h 3910007"/>
              <a:gd name="connsiteX5" fmla="*/ 3419856 w 3968026"/>
              <a:gd name="connsiteY5" fmla="*/ 74450 h 3910007"/>
              <a:gd name="connsiteX6" fmla="*/ 3419856 w 3968026"/>
              <a:gd name="connsiteY6" fmla="*/ 3354550 h 3910007"/>
              <a:gd name="connsiteX7" fmla="*/ 3398050 w 3968026"/>
              <a:gd name="connsiteY7" fmla="*/ 3407194 h 3910007"/>
              <a:gd name="connsiteX8" fmla="*/ 0 w 3968026"/>
              <a:gd name="connsiteY8" fmla="*/ 3354550 h 3910007"/>
              <a:gd name="connsiteX9" fmla="*/ 0 w 3968026"/>
              <a:gd name="connsiteY9" fmla="*/ 74450 h 3910007"/>
              <a:gd name="connsiteX0" fmla="*/ 0 w 3419856"/>
              <a:gd name="connsiteY0" fmla="*/ 74450 h 3901233"/>
              <a:gd name="connsiteX1" fmla="*/ 21806 w 3419856"/>
              <a:gd name="connsiteY1" fmla="*/ 21806 h 3901233"/>
              <a:gd name="connsiteX2" fmla="*/ 74450 w 3419856"/>
              <a:gd name="connsiteY2" fmla="*/ 0 h 3901233"/>
              <a:gd name="connsiteX3" fmla="*/ 3345406 w 3419856"/>
              <a:gd name="connsiteY3" fmla="*/ 0 h 3901233"/>
              <a:gd name="connsiteX4" fmla="*/ 3398050 w 3419856"/>
              <a:gd name="connsiteY4" fmla="*/ 21806 h 3901233"/>
              <a:gd name="connsiteX5" fmla="*/ 3419856 w 3419856"/>
              <a:gd name="connsiteY5" fmla="*/ 74450 h 3901233"/>
              <a:gd name="connsiteX6" fmla="*/ 3419856 w 3419856"/>
              <a:gd name="connsiteY6" fmla="*/ 3354550 h 3901233"/>
              <a:gd name="connsiteX7" fmla="*/ 0 w 3419856"/>
              <a:gd name="connsiteY7" fmla="*/ 3354550 h 3901233"/>
              <a:gd name="connsiteX8" fmla="*/ 0 w 3419856"/>
              <a:gd name="connsiteY8" fmla="*/ 74450 h 3901233"/>
              <a:gd name="connsiteX0" fmla="*/ 0 w 3419856"/>
              <a:gd name="connsiteY0" fmla="*/ 74450 h 3354550"/>
              <a:gd name="connsiteX1" fmla="*/ 21806 w 3419856"/>
              <a:gd name="connsiteY1" fmla="*/ 21806 h 3354550"/>
              <a:gd name="connsiteX2" fmla="*/ 74450 w 3419856"/>
              <a:gd name="connsiteY2" fmla="*/ 0 h 3354550"/>
              <a:gd name="connsiteX3" fmla="*/ 3345406 w 3419856"/>
              <a:gd name="connsiteY3" fmla="*/ 0 h 3354550"/>
              <a:gd name="connsiteX4" fmla="*/ 3398050 w 3419856"/>
              <a:gd name="connsiteY4" fmla="*/ 21806 h 3354550"/>
              <a:gd name="connsiteX5" fmla="*/ 3419856 w 3419856"/>
              <a:gd name="connsiteY5" fmla="*/ 74450 h 3354550"/>
              <a:gd name="connsiteX6" fmla="*/ 3419856 w 3419856"/>
              <a:gd name="connsiteY6" fmla="*/ 3354550 h 3354550"/>
              <a:gd name="connsiteX7" fmla="*/ 0 w 3419856"/>
              <a:gd name="connsiteY7" fmla="*/ 3354550 h 3354550"/>
              <a:gd name="connsiteX8" fmla="*/ 0 w 3419856"/>
              <a:gd name="connsiteY8" fmla="*/ 74450 h 3354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419856" h="3354550">
                <a:moveTo>
                  <a:pt x="0" y="74450"/>
                </a:moveTo>
                <a:cubicBezTo>
                  <a:pt x="0" y="54705"/>
                  <a:pt x="7844" y="35768"/>
                  <a:pt x="21806" y="21806"/>
                </a:cubicBezTo>
                <a:cubicBezTo>
                  <a:pt x="35768" y="7844"/>
                  <a:pt x="54705" y="0"/>
                  <a:pt x="74450" y="0"/>
                </a:cubicBezTo>
                <a:lnTo>
                  <a:pt x="3345406" y="0"/>
                </a:lnTo>
                <a:cubicBezTo>
                  <a:pt x="3365151" y="0"/>
                  <a:pt x="3384088" y="7844"/>
                  <a:pt x="3398050" y="21806"/>
                </a:cubicBezTo>
                <a:cubicBezTo>
                  <a:pt x="3412012" y="35768"/>
                  <a:pt x="3419856" y="54705"/>
                  <a:pt x="3419856" y="74450"/>
                </a:cubicBezTo>
                <a:lnTo>
                  <a:pt x="3419856" y="3354550"/>
                </a:lnTo>
                <a:lnTo>
                  <a:pt x="0" y="3354550"/>
                </a:lnTo>
                <a:lnTo>
                  <a:pt x="0" y="74450"/>
                </a:lnTo>
                <a:close/>
              </a:path>
            </a:pathLst>
          </a:custGeom>
        </p:spPr>
        <p:txBody>
          <a:bodyPr>
            <a:normAutofit/>
          </a:bodyPr>
          <a:lstStyle>
            <a:lvl1pPr marL="0" indent="0" algn="ctr">
              <a:buNone/>
              <a:defRPr sz="2000" baseline="0">
                <a:solidFill>
                  <a:schemeClr val="tx1">
                    <a:lumMod val="6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547890"/>
            <a:ext cx="2971800" cy="2405109"/>
          </a:xfr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DAA7C8-6924-439B-B048-EA1507B6EB77}" type="datetimeFigureOut">
              <a:rPr lang="tr-TR" smtClean="0"/>
              <a:t>13.10.2019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772E4-E60D-4960-B32F-D172E3F158D3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orizon.pn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7924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15000" y="6356350"/>
            <a:ext cx="1524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strike="noStrike" spc="60" baseline="0">
                <a:solidFill>
                  <a:schemeClr val="tx1"/>
                </a:solidFill>
              </a:defRPr>
            </a:lvl1pPr>
          </a:lstStyle>
          <a:p>
            <a:fld id="{F5DAA7C8-6924-439B-B048-EA1507B6EB77}" type="datetimeFigureOut">
              <a:rPr lang="tr-TR" smtClean="0"/>
              <a:t>13.10.2019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cap="all" spc="60" baseline="0">
                <a:solidFill>
                  <a:schemeClr val="tx1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43800" y="6356350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aseline="0">
                <a:solidFill>
                  <a:schemeClr val="tx1"/>
                </a:solidFill>
              </a:defRPr>
            </a:lvl1pPr>
          </a:lstStyle>
          <a:p>
            <a:fld id="{ED7772E4-E60D-4960-B32F-D172E3F158D3}" type="slidenum">
              <a:rPr lang="tr-TR" smtClean="0"/>
              <a:t>‹#›</a:t>
            </a:fld>
            <a:endParaRPr lang="tr-T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000" kern="1200" cap="all" spc="50" baseline="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tr-TR" sz="2800" b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S. </a:t>
            </a:r>
            <a:r>
              <a:rPr lang="tr-TR" sz="2800" b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Bruce</a:t>
            </a:r>
          </a:p>
          <a:p>
            <a:endParaRPr lang="tr-TR" sz="2800" b="1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908720"/>
            <a:ext cx="7772400" cy="1470025"/>
          </a:xfrm>
        </p:spPr>
        <p:txBody>
          <a:bodyPr/>
          <a:lstStyle/>
          <a:p>
            <a:r>
              <a:rPr lang="tr-TR" sz="3600" b="1" dirty="0" smtClean="0">
                <a:latin typeface="Calibri" panose="020F0502020204030204" pitchFamily="34" charset="0"/>
              </a:rPr>
              <a:t>sosyoloji</a:t>
            </a:r>
            <a:endParaRPr lang="tr-TR" sz="3600" b="1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733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modernleşme</a:t>
            </a:r>
            <a:endParaRPr lang="tr-TR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1179754643"/>
              </p:ext>
            </p:extLst>
          </p:nvPr>
        </p:nvGraphicFramePr>
        <p:xfrm>
          <a:off x="609600" y="1600200"/>
          <a:ext cx="7924800" cy="4114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21525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Toplumsal eylem ve akışkanlık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tr-TR" sz="3600" dirty="0" smtClean="0">
                <a:latin typeface="Amiri" pitchFamily="2" charset="-78"/>
                <a:cs typeface="Amiri" pitchFamily="2" charset="-78"/>
              </a:rPr>
              <a:t>Toplumsal eylemlerdeki yaratıcı öge sadece bir kurumun doğuşuyla sınırlı değildir. </a:t>
            </a:r>
          </a:p>
          <a:p>
            <a:r>
              <a:rPr lang="tr-TR" sz="3600" dirty="0" smtClean="0">
                <a:latin typeface="Amiri" pitchFamily="2" charset="-78"/>
                <a:cs typeface="Amiri" pitchFamily="2" charset="-78"/>
              </a:rPr>
              <a:t>Toplumsal düzen sürekli olarak akış halindedir, dinamiktir.</a:t>
            </a:r>
            <a:endParaRPr lang="tr-TR" sz="3600" dirty="0">
              <a:latin typeface="Amiri" pitchFamily="2" charset="-78"/>
              <a:cs typeface="Amiri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107599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MESLEKİ SOSYOLOJİNİN ÖZELLİKLERİ</a:t>
            </a:r>
            <a:endParaRPr lang="tr-TR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2111041769"/>
              </p:ext>
            </p:extLst>
          </p:nvPr>
        </p:nvGraphicFramePr>
        <p:xfrm>
          <a:off x="609600" y="1600200"/>
          <a:ext cx="7924800" cy="4114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37472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>
                <a:latin typeface="Amiri" pitchFamily="2" charset="-78"/>
                <a:cs typeface="Amiri" pitchFamily="2" charset="-78"/>
              </a:rPr>
              <a:t>Sosyolojinin</a:t>
            </a:r>
            <a:r>
              <a:rPr lang="tr-TR" dirty="0" smtClean="0"/>
              <a:t> karakteristiği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tr-TR" sz="3600" dirty="0" smtClean="0">
                <a:latin typeface="Amiri" pitchFamily="2" charset="-78"/>
                <a:cs typeface="Amiri" pitchFamily="2" charset="-78"/>
              </a:rPr>
              <a:t>Sosyoloji konusuyla </a:t>
            </a:r>
            <a:r>
              <a:rPr lang="tr-TR" sz="3600" dirty="0" err="1" smtClean="0">
                <a:latin typeface="Amiri" pitchFamily="2" charset="-78"/>
                <a:cs typeface="Amiri" pitchFamily="2" charset="-78"/>
              </a:rPr>
              <a:t>sıradışı</a:t>
            </a:r>
            <a:r>
              <a:rPr lang="tr-TR" sz="3600" dirty="0" smtClean="0">
                <a:latin typeface="Amiri" pitchFamily="2" charset="-78"/>
                <a:cs typeface="Amiri" pitchFamily="2" charset="-78"/>
              </a:rPr>
              <a:t> bir ilişkiye sahiptir:</a:t>
            </a:r>
          </a:p>
          <a:p>
            <a:r>
              <a:rPr lang="tr-TR" sz="3600" dirty="0" smtClean="0">
                <a:latin typeface="Amiri" pitchFamily="2" charset="-78"/>
                <a:cs typeface="Amiri" pitchFamily="2" charset="-78"/>
              </a:rPr>
              <a:t>Betimlediği şeylerin tam da kendisine ait bir semptom olma</a:t>
            </a:r>
          </a:p>
          <a:p>
            <a:endParaRPr lang="tr-TR" sz="3600" dirty="0">
              <a:latin typeface="Amiri" pitchFamily="2" charset="-78"/>
              <a:cs typeface="Amiri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356051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9752" y="332656"/>
            <a:ext cx="4752528" cy="6261035"/>
          </a:xfrm>
        </p:spPr>
      </p:pic>
    </p:spTree>
    <p:extLst>
      <p:ext uri="{BB962C8B-B14F-4D97-AF65-F5344CB8AC3E}">
        <p14:creationId xmlns:p14="http://schemas.microsoft.com/office/powerpoint/2010/main" val="2213777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3600" b="1" dirty="0" smtClean="0">
                <a:latin typeface="Calibri" panose="020F0502020204030204" pitchFamily="34" charset="0"/>
              </a:rPr>
              <a:t>Bilimsel kuramın gereklilikleri</a:t>
            </a:r>
            <a:endParaRPr lang="tr-TR" sz="3600" b="1" dirty="0">
              <a:latin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endParaRPr lang="tr-TR" sz="2800" dirty="0" smtClean="0">
              <a:latin typeface="Calibri" panose="020F0502020204030204" pitchFamily="34" charset="0"/>
            </a:endParaRPr>
          </a:p>
          <a:p>
            <a:r>
              <a:rPr lang="tr-TR" sz="3600" dirty="0" smtClean="0">
                <a:latin typeface="Amiri" pitchFamily="2" charset="-78"/>
                <a:cs typeface="Amiri" pitchFamily="2" charset="-78"/>
              </a:rPr>
              <a:t>İyi bir bilimsel kuram iç tutarlılığa sahip olmalıdır.</a:t>
            </a:r>
            <a:endParaRPr lang="tr-TR" sz="3600" dirty="0" smtClean="0">
              <a:latin typeface="Amiri" pitchFamily="2" charset="-78"/>
              <a:cs typeface="Amiri" pitchFamily="2" charset="-78"/>
            </a:endParaRPr>
          </a:p>
          <a:p>
            <a:endParaRPr lang="tr-TR" sz="2800" dirty="0" smtClean="0">
              <a:latin typeface="Calibri" panose="020F0502020204030204" pitchFamily="34" charset="0"/>
            </a:endParaRPr>
          </a:p>
          <a:p>
            <a:endParaRPr lang="tr-TR" sz="2800" dirty="0" smtClean="0">
              <a:latin typeface="Calibri" panose="020F0502020204030204" pitchFamily="34" charset="0"/>
            </a:endParaRPr>
          </a:p>
          <a:p>
            <a:endParaRPr lang="tr-TR" sz="28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8064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0" y="0"/>
            <a:ext cx="7924800" cy="1143000"/>
          </a:xfrm>
        </p:spPr>
        <p:txBody>
          <a:bodyPr/>
          <a:lstStyle/>
          <a:p>
            <a:r>
              <a:rPr lang="tr-TR" sz="3200" b="1" dirty="0">
                <a:latin typeface="Calibri" panose="020F0502020204030204" pitchFamily="34" charset="0"/>
              </a:rPr>
              <a:t>Bilimsel kuramın gereklilikleri</a:t>
            </a:r>
            <a:endParaRPr lang="tr-TR" b="1" dirty="0">
              <a:latin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611560" y="1340768"/>
            <a:ext cx="7924800" cy="5069160"/>
          </a:xfrm>
        </p:spPr>
        <p:txBody>
          <a:bodyPr>
            <a:normAutofit/>
          </a:bodyPr>
          <a:lstStyle/>
          <a:p>
            <a:pPr marL="514350" indent="-514350" algn="just">
              <a:buFont typeface="+mj-lt"/>
              <a:buAutoNum type="romanLcPeriod"/>
            </a:pPr>
            <a:endParaRPr lang="tr-TR" sz="2000" dirty="0" smtClean="0">
              <a:latin typeface="Calibri" panose="020F0502020204030204" pitchFamily="34" charset="0"/>
            </a:endParaRPr>
          </a:p>
          <a:p>
            <a:pPr algn="just"/>
            <a:endParaRPr lang="tr-TR" sz="3200" dirty="0" smtClean="0">
              <a:latin typeface="Amiri" pitchFamily="2" charset="-78"/>
              <a:cs typeface="Amiri" pitchFamily="2" charset="-78"/>
            </a:endParaRPr>
          </a:p>
          <a:p>
            <a:pPr algn="just"/>
            <a:r>
              <a:rPr lang="tr-TR" sz="3200" dirty="0" smtClean="0">
                <a:latin typeface="Amiri" pitchFamily="2" charset="-78"/>
                <a:cs typeface="Amiri" pitchFamily="2" charset="-78"/>
              </a:rPr>
              <a:t>Bilimsel bir kuram kanıtlara uygunluk </a:t>
            </a:r>
            <a:r>
              <a:rPr lang="tr-TR" sz="3200" dirty="0" err="1" smtClean="0">
                <a:latin typeface="Amiri" pitchFamily="2" charset="-78"/>
                <a:cs typeface="Amiri" pitchFamily="2" charset="-78"/>
              </a:rPr>
              <a:t>arzetmelidir</a:t>
            </a:r>
            <a:r>
              <a:rPr lang="tr-TR" sz="3200" dirty="0" smtClean="0">
                <a:latin typeface="Amiri Quran" pitchFamily="2" charset="-78"/>
                <a:cs typeface="Amiri Quran" pitchFamily="2" charset="-78"/>
              </a:rPr>
              <a:t>.</a:t>
            </a:r>
            <a:endParaRPr lang="tr-TR" sz="3200" dirty="0" smtClean="0">
              <a:latin typeface="Amiri Quran" pitchFamily="2" charset="-78"/>
              <a:cs typeface="Amiri Quran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499417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sz="3200" b="1" dirty="0">
                <a:latin typeface="Calibri" panose="020F0502020204030204" pitchFamily="34" charset="0"/>
              </a:rPr>
              <a:t>Bilimsel kuramın gereklilikleri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endParaRPr lang="tr-TR" sz="3200" dirty="0" smtClean="0">
              <a:latin typeface="Amiri Quran" pitchFamily="2" charset="-78"/>
              <a:cs typeface="Amiri Quran" pitchFamily="2" charset="-78"/>
            </a:endParaRPr>
          </a:p>
          <a:p>
            <a:r>
              <a:rPr lang="tr-TR" sz="3200" dirty="0" smtClean="0">
                <a:latin typeface="Amiri Quran" pitchFamily="2" charset="-78"/>
                <a:cs typeface="Amiri Quran" pitchFamily="2" charset="-78"/>
              </a:rPr>
              <a:t>Bilim sürekli değişim gösteren bir alandır. </a:t>
            </a:r>
          </a:p>
          <a:p>
            <a:r>
              <a:rPr lang="tr-TR" sz="3200" dirty="0" smtClean="0">
                <a:latin typeface="Amiri Quran" pitchFamily="2" charset="-78"/>
                <a:cs typeface="Amiri Quran" pitchFamily="2" charset="-78"/>
              </a:rPr>
              <a:t>Dolayısıyla şimdi ve her zaman anlamında bilimsel veriler mutlak doğrular değildirler.</a:t>
            </a:r>
            <a:endParaRPr lang="tr-TR" sz="3200" dirty="0">
              <a:latin typeface="Amiri Quran" pitchFamily="2" charset="-78"/>
              <a:cs typeface="Amiri Quran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666414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Sosyolojide araştırmalar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tr-TR" sz="3200" dirty="0" smtClean="0">
                <a:latin typeface="Amiri" pitchFamily="2" charset="-78"/>
                <a:cs typeface="Amiri" pitchFamily="2" charset="-78"/>
              </a:rPr>
              <a:t>Sosyolojide istatistik yönteme dayalı </a:t>
            </a:r>
            <a:r>
              <a:rPr lang="tr-TR" sz="3200" dirty="0" err="1" smtClean="0">
                <a:latin typeface="Amiri" pitchFamily="2" charset="-78"/>
                <a:cs typeface="Amiri" pitchFamily="2" charset="-78"/>
              </a:rPr>
              <a:t>sörvey</a:t>
            </a:r>
            <a:r>
              <a:rPr lang="tr-TR" sz="3200" dirty="0" smtClean="0">
                <a:latin typeface="Amiri" pitchFamily="2" charset="-78"/>
                <a:cs typeface="Amiri" pitchFamily="2" charset="-78"/>
              </a:rPr>
              <a:t> çalışmalarına sıklıkla başvurulur.</a:t>
            </a:r>
          </a:p>
          <a:p>
            <a:r>
              <a:rPr lang="tr-TR" sz="3200" dirty="0" smtClean="0">
                <a:latin typeface="Amiri" pitchFamily="2" charset="-78"/>
                <a:cs typeface="Amiri" pitchFamily="2" charset="-78"/>
              </a:rPr>
              <a:t>Ancak bu tür çalışmalar sonuçları bakımından geçici oldukları gibi olasılıklı bir karakter taşımaktadırlar.</a:t>
            </a:r>
            <a:endParaRPr lang="tr-TR" sz="3200" dirty="0">
              <a:latin typeface="Amiri" pitchFamily="2" charset="-78"/>
              <a:cs typeface="Amiri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11551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tanım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endParaRPr lang="tr-TR" sz="3600" dirty="0" smtClean="0">
              <a:latin typeface="Amiri" pitchFamily="2" charset="-78"/>
              <a:cs typeface="Amiri" pitchFamily="2" charset="-78"/>
            </a:endParaRPr>
          </a:p>
          <a:p>
            <a:r>
              <a:rPr lang="tr-TR" sz="3600" dirty="0" smtClean="0">
                <a:latin typeface="Amiri" pitchFamily="2" charset="-78"/>
                <a:cs typeface="Amiri" pitchFamily="2" charset="-78"/>
              </a:rPr>
              <a:t>Sosyoloji, sosyal yapılar ve sosyal kurumların araştırılmasıdır.</a:t>
            </a:r>
            <a:endParaRPr lang="tr-TR" sz="3600" dirty="0">
              <a:latin typeface="Amiri" pitchFamily="2" charset="-78"/>
              <a:cs typeface="Amiri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556900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err="1" smtClean="0"/>
              <a:t>inşailik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endParaRPr lang="tr-TR" sz="3200" dirty="0" smtClean="0">
              <a:latin typeface="Amiri" pitchFamily="2" charset="-78"/>
              <a:cs typeface="Amiri" pitchFamily="2" charset="-78"/>
            </a:endParaRPr>
          </a:p>
          <a:p>
            <a:r>
              <a:rPr lang="tr-TR" sz="3200" dirty="0" smtClean="0">
                <a:latin typeface="Amiri" pitchFamily="2" charset="-78"/>
                <a:cs typeface="Amiri" pitchFamily="2" charset="-78"/>
              </a:rPr>
              <a:t>Gerçeklik sosyal olarak inşa edilir.</a:t>
            </a:r>
          </a:p>
          <a:p>
            <a:r>
              <a:rPr lang="tr-TR" sz="3200" dirty="0" smtClean="0">
                <a:latin typeface="Amiri" pitchFamily="2" charset="-78"/>
                <a:cs typeface="Amiri" pitchFamily="2" charset="-78"/>
              </a:rPr>
              <a:t>İnsan dünyası, diğer canlılarınkinin aksine açıktır ve şekillenmemiştir.</a:t>
            </a:r>
            <a:endParaRPr lang="tr-TR" sz="3200" dirty="0">
              <a:latin typeface="Amiri" pitchFamily="2" charset="-78"/>
              <a:cs typeface="Amiri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347484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Sosyolojik dünya</a:t>
            </a:r>
            <a:endParaRPr lang="tr-TR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2555321025"/>
              </p:ext>
            </p:extLst>
          </p:nvPr>
        </p:nvGraphicFramePr>
        <p:xfrm>
          <a:off x="609600" y="1600200"/>
          <a:ext cx="7924800" cy="4114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43867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Horizon">
  <a:themeElements>
    <a:clrScheme name="Horizon">
      <a:dk1>
        <a:srgbClr val="000000"/>
      </a:dk1>
      <a:lt1>
        <a:srgbClr val="FFFFFF"/>
      </a:lt1>
      <a:dk2>
        <a:srgbClr val="1F2123"/>
      </a:dk2>
      <a:lt2>
        <a:srgbClr val="DC9E1F"/>
      </a:lt2>
      <a:accent1>
        <a:srgbClr val="7E97AD"/>
      </a:accent1>
      <a:accent2>
        <a:srgbClr val="CC8E60"/>
      </a:accent2>
      <a:accent3>
        <a:srgbClr val="7A6A60"/>
      </a:accent3>
      <a:accent4>
        <a:srgbClr val="B4936D"/>
      </a:accent4>
      <a:accent5>
        <a:srgbClr val="67787B"/>
      </a:accent5>
      <a:accent6>
        <a:srgbClr val="9D936F"/>
      </a:accent6>
      <a:hlink>
        <a:srgbClr val="646464"/>
      </a:hlink>
      <a:folHlink>
        <a:srgbClr val="969696"/>
      </a:folHlink>
    </a:clrScheme>
    <a:fontScheme name="Horizon">
      <a:majorFont>
        <a:latin typeface="Arial Narrow"/>
        <a:ea typeface=""/>
        <a:cs typeface=""/>
        <a:font script="Jpan" typeface="HGｺﾞｼｯｸM"/>
        <a:font script="Hang" typeface="HY얕은샘물M"/>
        <a:font script="Hans" typeface="方正姚体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 Narrow"/>
        <a:ea typeface=""/>
        <a:cs typeface=""/>
        <a:font script="Jpan" typeface="HGｺﾞｼｯｸM"/>
        <a:font script="Hang" typeface="HY얕은샘물M"/>
        <a:font script="Hans" typeface="方正姚体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Horizon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hade val="100000"/>
                <a:satMod val="100000"/>
              </a:schemeClr>
            </a:gs>
            <a:gs pos="100000">
              <a:schemeClr val="phClr">
                <a:tint val="61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</a:schemeClr>
            </a:gs>
            <a:gs pos="100000">
              <a:schemeClr val="phClr">
                <a:tint val="90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5240" cap="flat" cmpd="sng" algn="ctr">
          <a:solidFill>
            <a:schemeClr val="phClr">
              <a:tint val="25000"/>
              <a:alpha val="25000"/>
            </a:schemeClr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2924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prstMaterial="flat">
            <a:bevelT w="34925" h="47625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40000"/>
              </a:schemeClr>
            </a:gs>
            <a:gs pos="31000">
              <a:schemeClr val="phClr">
                <a:tint val="100000"/>
                <a:shade val="90000"/>
                <a:alpha val="100000"/>
              </a:schemeClr>
            </a:gs>
            <a:gs pos="100000">
              <a:schemeClr val="phClr">
                <a:tint val="100000"/>
                <a:shade val="80000"/>
                <a:alpha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80000"/>
              </a:schemeClr>
            </a:gs>
            <a:gs pos="41000">
              <a:schemeClr val="phClr">
                <a:tint val="100000"/>
                <a:shade val="100000"/>
                <a:alpha val="100000"/>
                <a:satMod val="150000"/>
              </a:schemeClr>
            </a:gs>
            <a:gs pos="100000">
              <a:schemeClr val="phClr">
                <a:tint val="100000"/>
                <a:shade val="65000"/>
                <a:alpha val="100000"/>
              </a:schemeClr>
            </a:gs>
          </a:gsLst>
          <a:path path="circle">
            <a:fillToRect l="50000" t="8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Horizon</Template>
  <TotalTime>3714</TotalTime>
  <Words>186</Words>
  <Application>Microsoft Office PowerPoint</Application>
  <PresentationFormat>Ekran Gösterisi (4:3)</PresentationFormat>
  <Paragraphs>40</Paragraphs>
  <Slides>13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13</vt:i4>
      </vt:variant>
    </vt:vector>
  </HeadingPairs>
  <TitlesOfParts>
    <vt:vector size="14" baseType="lpstr">
      <vt:lpstr>Horizon</vt:lpstr>
      <vt:lpstr>sosyoloji</vt:lpstr>
      <vt:lpstr>PowerPoint Sunusu</vt:lpstr>
      <vt:lpstr>Bilimsel kuramın gereklilikleri</vt:lpstr>
      <vt:lpstr>Bilimsel kuramın gereklilikleri</vt:lpstr>
      <vt:lpstr>Bilimsel kuramın gereklilikleri</vt:lpstr>
      <vt:lpstr>Sosyolojide araştırmalar</vt:lpstr>
      <vt:lpstr>tanım</vt:lpstr>
      <vt:lpstr>inşailik</vt:lpstr>
      <vt:lpstr>Sosyolojik dünya</vt:lpstr>
      <vt:lpstr>modernleşme</vt:lpstr>
      <vt:lpstr>Toplumsal eylem ve akışkanlık</vt:lpstr>
      <vt:lpstr>MESLEKİ SOSYOLOJİNİN ÖZELLİKLERİ</vt:lpstr>
      <vt:lpstr>Sosyolojinin karakteristiği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RADİKALLEŞME VE DİN</dc:title>
  <dc:creator>berka</dc:creator>
  <cp:lastModifiedBy>Pc</cp:lastModifiedBy>
  <cp:revision>55</cp:revision>
  <dcterms:created xsi:type="dcterms:W3CDTF">2019-10-09T16:40:20Z</dcterms:created>
  <dcterms:modified xsi:type="dcterms:W3CDTF">2019-10-13T13:49:25Z</dcterms:modified>
</cp:coreProperties>
</file>